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notesSlides/notesSlide23.xml" ContentType="application/vnd.openxmlformats-officedocument.presentationml.notesSlide+xml"/>
  <Override PartName="/ppt/tags/tag48.xml" ContentType="application/vnd.openxmlformats-officedocument.presentationml.tags+xml"/>
  <Override PartName="/ppt/notesSlides/notesSlide24.xml" ContentType="application/vnd.openxmlformats-officedocument.presentationml.notesSlide+xml"/>
  <Override PartName="/ppt/tags/tag49.xml" ContentType="application/vnd.openxmlformats-officedocument.presentationml.tags+xml"/>
  <Override PartName="/ppt/notesSlides/notesSlide25.xml" ContentType="application/vnd.openxmlformats-officedocument.presentationml.notesSlide+xml"/>
  <Override PartName="/ppt/tags/tag50.xml" ContentType="application/vnd.openxmlformats-officedocument.presentationml.tags+xml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ppt/notesSlides/notesSlide27.xml" ContentType="application/vnd.openxmlformats-officedocument.presentationml.notesSlide+xml"/>
  <Override PartName="/ppt/tags/tag52.xml" ContentType="application/vnd.openxmlformats-officedocument.presentationml.tags+xml"/>
  <Override PartName="/ppt/notesSlides/notesSlide28.xml" ContentType="application/vnd.openxmlformats-officedocument.presentationml.notesSlide+xml"/>
  <Override PartName="/ppt/tags/tag53.xml" ContentType="application/vnd.openxmlformats-officedocument.presentationml.tags+xml"/>
  <Override PartName="/ppt/notesSlides/notesSlide29.xml" ContentType="application/vnd.openxmlformats-officedocument.presentationml.notesSlide+xml"/>
  <Override PartName="/ppt/tags/tag54.xml" ContentType="application/vnd.openxmlformats-officedocument.presentationml.tags+xml"/>
  <Override PartName="/ppt/notesSlides/notesSlide30.xml" ContentType="application/vnd.openxmlformats-officedocument.presentationml.notesSlide+xml"/>
  <Override PartName="/ppt/tags/tag55.xml" ContentType="application/vnd.openxmlformats-officedocument.presentationml.tags+xml"/>
  <Override PartName="/ppt/notesSlides/notesSlide31.xml" ContentType="application/vnd.openxmlformats-officedocument.presentationml.notesSlide+xml"/>
  <Override PartName="/ppt/tags/tag56.xml" ContentType="application/vnd.openxmlformats-officedocument.presentationml.tags+xml"/>
  <Override PartName="/ppt/notesSlides/notesSlide32.xml" ContentType="application/vnd.openxmlformats-officedocument.presentationml.notesSlide+xml"/>
  <Override PartName="/ppt/tags/tag57.xml" ContentType="application/vnd.openxmlformats-officedocument.presentationml.tags+xml"/>
  <Override PartName="/ppt/notesSlides/notesSlide33.xml" ContentType="application/vnd.openxmlformats-officedocument.presentationml.notesSlide+xml"/>
  <Override PartName="/ppt/tags/tag58.xml" ContentType="application/vnd.openxmlformats-officedocument.presentationml.tags+xml"/>
  <Override PartName="/ppt/notesSlides/notesSlide34.xml" ContentType="application/vnd.openxmlformats-officedocument.presentationml.notesSlide+xml"/>
  <Override PartName="/ppt/tags/tag59.xml" ContentType="application/vnd.openxmlformats-officedocument.presentationml.tags+xml"/>
  <Override PartName="/ppt/notesSlides/notesSlide35.xml" ContentType="application/vnd.openxmlformats-officedocument.presentationml.notesSlide+xml"/>
  <Override PartName="/ppt/tags/tag60.xml" ContentType="application/vnd.openxmlformats-officedocument.presentationml.tags+xml"/>
  <Override PartName="/ppt/notesSlides/notesSlide36.xml" ContentType="application/vnd.openxmlformats-officedocument.presentationml.notesSlide+xml"/>
  <Override PartName="/ppt/tags/tag61.xml" ContentType="application/vnd.openxmlformats-officedocument.presentationml.tags+xml"/>
  <Override PartName="/ppt/notesSlides/notesSlide37.xml" ContentType="application/vnd.openxmlformats-officedocument.presentationml.notesSlide+xml"/>
  <Override PartName="/ppt/tags/tag62.xml" ContentType="application/vnd.openxmlformats-officedocument.presentationml.tags+xml"/>
  <Override PartName="/ppt/notesSlides/notesSlide3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60" r:id="rId5"/>
    <p:sldMasterId id="2147483648" r:id="rId6"/>
    <p:sldMasterId id="2147483674" r:id="rId7"/>
  </p:sldMasterIdLst>
  <p:notesMasterIdLst>
    <p:notesMasterId r:id="rId46"/>
  </p:notesMasterIdLst>
  <p:handoutMasterIdLst>
    <p:handoutMasterId r:id="rId47"/>
  </p:handoutMasterIdLst>
  <p:sldIdLst>
    <p:sldId id="256" r:id="rId8"/>
    <p:sldId id="257" r:id="rId9"/>
    <p:sldId id="264" r:id="rId10"/>
    <p:sldId id="258" r:id="rId11"/>
    <p:sldId id="265" r:id="rId12"/>
    <p:sldId id="266" r:id="rId13"/>
    <p:sldId id="267" r:id="rId14"/>
    <p:sldId id="386" r:id="rId15"/>
    <p:sldId id="272" r:id="rId16"/>
    <p:sldId id="379" r:id="rId17"/>
    <p:sldId id="391" r:id="rId18"/>
    <p:sldId id="390" r:id="rId19"/>
    <p:sldId id="263" r:id="rId20"/>
    <p:sldId id="273" r:id="rId21"/>
    <p:sldId id="274" r:id="rId22"/>
    <p:sldId id="275" r:id="rId23"/>
    <p:sldId id="389" r:id="rId24"/>
    <p:sldId id="283" r:id="rId25"/>
    <p:sldId id="284" r:id="rId26"/>
    <p:sldId id="276" r:id="rId27"/>
    <p:sldId id="260" r:id="rId28"/>
    <p:sldId id="292" r:id="rId29"/>
    <p:sldId id="381" r:id="rId30"/>
    <p:sldId id="287" r:id="rId31"/>
    <p:sldId id="290" r:id="rId32"/>
    <p:sldId id="278" r:id="rId33"/>
    <p:sldId id="289" r:id="rId34"/>
    <p:sldId id="299" r:id="rId35"/>
    <p:sldId id="261" r:id="rId36"/>
    <p:sldId id="296" r:id="rId37"/>
    <p:sldId id="388" r:id="rId38"/>
    <p:sldId id="383" r:id="rId39"/>
    <p:sldId id="295" r:id="rId40"/>
    <p:sldId id="384" r:id="rId41"/>
    <p:sldId id="304" r:id="rId42"/>
    <p:sldId id="302" r:id="rId43"/>
    <p:sldId id="382" r:id="rId44"/>
    <p:sldId id="378" r:id="rId45"/>
  </p:sldIdLst>
  <p:sldSz cx="9144000" cy="5143500" type="screen16x9"/>
  <p:notesSz cx="7010400" cy="92964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05A732-DA79-A1A7-0C1B-BB2669CE2074}" name="Ryan, Monica (DOS)" initials="RM(" userId="S::Monica.Ryan@dos.ny.gov::ff0ba718-97cc-45e9-9f70-6ae1e760d3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81"/>
    <a:srgbClr val="1F3261"/>
    <a:srgbClr val="646569"/>
    <a:srgbClr val="458993"/>
    <a:srgbClr val="002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6" autoAdjust="0"/>
    <p:restoredTop sz="54462" autoAdjust="0"/>
  </p:normalViewPr>
  <p:slideViewPr>
    <p:cSldViewPr>
      <p:cViewPr varScale="1">
        <p:scale>
          <a:sx n="42" d="100"/>
          <a:sy n="42" d="100"/>
        </p:scale>
        <p:origin x="1164" y="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-5309"/>
    </p:cViewPr>
  </p:sorterViewPr>
  <p:notesViewPr>
    <p:cSldViewPr>
      <p:cViewPr varScale="1">
        <p:scale>
          <a:sx n="67" d="100"/>
          <a:sy n="67" d="100"/>
        </p:scale>
        <p:origin x="3228" y="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4.xml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6435"/>
          </a:xfrm>
          <a:prstGeom prst="rect">
            <a:avLst/>
          </a:prstGeom>
        </p:spPr>
        <p:txBody>
          <a:bodyPr vert="horz" lIns="93199" tIns="46598" rIns="93199" bIns="4659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99" tIns="46598" rIns="93199" bIns="4659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70"/>
            <a:ext cx="3037840" cy="466434"/>
          </a:xfrm>
          <a:prstGeom prst="rect">
            <a:avLst/>
          </a:prstGeom>
        </p:spPr>
        <p:txBody>
          <a:bodyPr vert="horz" lIns="93199" tIns="46598" rIns="93199" bIns="4659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70"/>
            <a:ext cx="3037840" cy="466434"/>
          </a:xfrm>
          <a:prstGeom prst="rect">
            <a:avLst/>
          </a:prstGeom>
        </p:spPr>
        <p:txBody>
          <a:bodyPr vert="horz" lIns="93199" tIns="46598" rIns="93199" bIns="46598" rtlCol="0" anchor="b"/>
          <a:lstStyle>
            <a:lvl1pPr algn="r">
              <a:defRPr sz="1300"/>
            </a:lvl1pPr>
          </a:lstStyle>
          <a:p>
            <a:fld id="{AD52560B-ABD3-4A82-BD92-591C3665D17D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1731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7840" cy="464820"/>
          </a:xfrm>
          <a:prstGeom prst="rect">
            <a:avLst/>
          </a:prstGeom>
        </p:spPr>
        <p:txBody>
          <a:bodyPr vert="horz" lIns="93199" tIns="46598" rIns="93199" bIns="4659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199" tIns="46598" rIns="93199" bIns="4659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9" tIns="46598" rIns="93199" bIns="46598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6"/>
            <a:ext cx="3037840" cy="464820"/>
          </a:xfrm>
          <a:prstGeom prst="rect">
            <a:avLst/>
          </a:prstGeom>
        </p:spPr>
        <p:txBody>
          <a:bodyPr vert="horz" lIns="93199" tIns="46598" rIns="93199" bIns="4659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99" tIns="46598" rIns="93199" bIns="46598" rtlCol="0" anchor="b"/>
          <a:lstStyle>
            <a:lvl1pPr algn="r">
              <a:defRPr sz="1300"/>
            </a:lvl1pPr>
          </a:lstStyle>
          <a:p>
            <a:fld id="{F6DA9C80-B631-4EC4-8253-F63CFD015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9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3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83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66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69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05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6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sz="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2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1831" y="4331867"/>
            <a:ext cx="5374640" cy="3544253"/>
          </a:xfrm>
          <a:prstGeom prst="rect">
            <a:avLst/>
          </a:prstGeom>
        </p:spPr>
        <p:txBody>
          <a:bodyPr lIns="89835" tIns="44916" rIns="89835" bIns="44916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86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 marL="0" lvl="1">
              <a:spcBef>
                <a:spcPts val="635"/>
              </a:spcBef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81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8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65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 marL="0" lvl="2" defTabSz="966743">
              <a:defRPr/>
            </a:pPr>
            <a:endParaRPr lang="en-US" sz="23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2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78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 marL="0" lvl="1" defTabSz="966743">
              <a:spcBef>
                <a:spcPts val="635"/>
              </a:spcBef>
              <a:buFont typeface="Arial" pitchFamily="34" charset="0"/>
              <a:buChar char="•"/>
              <a:defRPr/>
            </a:pP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48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91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7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8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3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5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 marL="0" lvl="1">
              <a:spcBef>
                <a:spcPts val="646"/>
              </a:spcBef>
              <a:buFont typeface="Arial" pitchFamily="34" charset="0"/>
              <a:buChar char="•"/>
              <a:defRPr/>
            </a:pPr>
            <a:endParaRPr lang="en-US" dirty="0">
              <a:sym typeface="WP TypographicSymbols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01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35"/>
              </a:spcBef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9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  <a:buFont typeface="Arial" pitchFamily="34" charset="0"/>
              <a:buChar char="•"/>
            </a:pPr>
            <a:endParaRPr lang="en-US" u="sng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1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49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683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87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  <a:buFont typeface="Arial" pitchFamily="34" charset="0"/>
              <a:buChar char="•"/>
              <a:defRPr/>
            </a:pPr>
            <a:endParaRPr lang="en-US" sz="800" dirty="0">
              <a:sym typeface="WP TypographicSymbols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93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1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 defTabSz="985112">
              <a:spcBef>
                <a:spcPts val="646"/>
              </a:spcBef>
              <a:buFont typeface="Arial" pitchFamily="34" charset="0"/>
              <a:buChar char="•"/>
              <a:defRPr/>
            </a:pPr>
            <a:endParaRPr lang="en-US" kern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729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  <a:buFontTx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204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8139" tIns="44070" rIns="88139" bIns="44070"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3328A-F89C-4C17-8160-E0A725C7F446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176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8"/>
            <a:ext cx="5608320" cy="3660458"/>
          </a:xfrm>
          <a:prstGeom prst="rect">
            <a:avLst/>
          </a:prstGeom>
        </p:spPr>
        <p:txBody>
          <a:bodyPr lIns="93145" tIns="46575" rIns="93145" bIns="4657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2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0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1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9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</a:pPr>
            <a:endParaRPr lang="en-US" sz="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4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lIns="93199" tIns="46598" rIns="93199" bIns="46598"/>
          <a:lstStyle/>
          <a:p>
            <a:pPr>
              <a:spcBef>
                <a:spcPts val="646"/>
              </a:spcBef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74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79751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18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37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91440" bIns="91440">
            <a:normAutofit/>
          </a:bodyPr>
          <a:lstStyle>
            <a:lvl1pPr>
              <a:defRPr sz="3600">
                <a:solidFill>
                  <a:srgbClr val="002D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88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08" y="412806"/>
            <a:ext cx="8229600" cy="7338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08" y="1200151"/>
            <a:ext cx="4046220" cy="33980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88" y="1253253"/>
            <a:ext cx="4046220" cy="3291840"/>
          </a:xfrm>
          <a:prstGeom prst="rect">
            <a:avLst/>
          </a:prstGeom>
          <a:solidFill>
            <a:srgbClr val="00768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43479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57200" y="3943350"/>
            <a:ext cx="4267200" cy="990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A Division of New York Department of State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3048000" cy="809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49"/>
            <a:ext cx="5199398" cy="1095496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12475"/>
            <a:ext cx="1447800" cy="384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92673"/>
            <a:ext cx="2456033" cy="517477"/>
          </a:xfrm>
          <a:prstGeom prst="rect">
            <a:avLst/>
          </a:prstGeom>
        </p:spPr>
      </p:pic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228600" y="4705350"/>
            <a:ext cx="2590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458993"/>
                </a:solidFill>
              </a:rPr>
              <a:t>A Division of New York Department of State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12475"/>
            <a:ext cx="1447800" cy="384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92673"/>
            <a:ext cx="2456033" cy="517477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48413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7" r:id="rId2"/>
    <p:sldLayoutId id="2147483688" r:id="rId3"/>
    <p:sldLayoutId id="2147483689" r:id="rId4"/>
    <p:sldLayoutId id="2147483690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12475"/>
            <a:ext cx="1447800" cy="384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67" y="4492673"/>
            <a:ext cx="2456033" cy="517477"/>
          </a:xfrm>
          <a:prstGeom prst="rect">
            <a:avLst/>
          </a:prstGeom>
        </p:spPr>
      </p:pic>
      <p:sp>
        <p:nvSpPr>
          <p:cNvPr id="17" name="Date Placeholder 1"/>
          <p:cNvSpPr txBox="1">
            <a:spLocks/>
          </p:cNvSpPr>
          <p:nvPr userDrawn="1"/>
        </p:nvSpPr>
        <p:spPr>
          <a:xfrm>
            <a:off x="228600" y="4705350"/>
            <a:ext cx="2590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458993"/>
                </a:solidFill>
              </a:rPr>
              <a:t>A Division of New York Department of State</a:t>
            </a: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2.xml"/><Relationship Id="rId4" Type="http://schemas.openxmlformats.org/officeDocument/2006/relationships/hyperlink" Target="https://dos.ny.gov/training-assistanc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1809750"/>
            <a:ext cx="7696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Use Permits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from site plan review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52400" y="1039044"/>
            <a:ext cx="5172564" cy="37087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use is generally deemed appropriate, Site Plan Review (SPR) for a project may be all that is necessary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 all aspects of site design and development plans for </a:t>
            </a:r>
            <a:r>
              <a:rPr lang="en-US" sz="2400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permitted </a:t>
            </a: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– including mitigation of impacts created by proposed site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A96AE-C8DF-444E-95F0-AA02B7448E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108"/>
          <a:stretch/>
        </p:blipFill>
        <p:spPr>
          <a:xfrm>
            <a:off x="5125097" y="1310097"/>
            <a:ext cx="3590436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62E2E-5291-414D-A9D4-7DCEE11C9E5D}"/>
              </a:ext>
            </a:extLst>
          </p:cNvPr>
          <p:cNvSpPr txBox="1"/>
          <p:nvPr/>
        </p:nvSpPr>
        <p:spPr>
          <a:xfrm>
            <a:off x="5020164" y="3612216"/>
            <a:ext cx="387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Site development impacts for drive-throughs on auto-oriented commercial zone may be mitigated through SPR as the use is generally compatible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7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21995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use criteria vs use regulations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1CCD0-6506-424C-92B4-A6FABB092A3E}"/>
              </a:ext>
            </a:extLst>
          </p:cNvPr>
          <p:cNvSpPr txBox="1"/>
          <p:nvPr/>
        </p:nvSpPr>
        <p:spPr>
          <a:xfrm>
            <a:off x="762000" y="1428750"/>
            <a:ext cx="7848600" cy="3416320"/>
          </a:xfrm>
          <a:prstGeom prst="rect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Drive-through windows:</a:t>
            </a:r>
          </a:p>
          <a:p>
            <a:pPr marL="346075" indent="-346075" algn="just"/>
            <a:r>
              <a:rPr lang="en-US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(4)	Traffic circulation.</a:t>
            </a:r>
          </a:p>
          <a:p>
            <a:pPr marL="682625" indent="-336550" algn="just"/>
            <a:r>
              <a:rPr lang="en-US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en-US" b="1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traffic study addressing both on-site and off-site traffic and circulation impacts is required.</a:t>
            </a:r>
          </a:p>
          <a:p>
            <a:pPr marL="682625" indent="-336550" algn="just"/>
            <a:r>
              <a:rPr lang="en-US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</a:t>
            </a:r>
            <a:r>
              <a:rPr lang="en-US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Pedestrians should be able to enter the establishment from the parking lot or sidewalk without crossing the waiting or exit lanes, when practicable.</a:t>
            </a:r>
          </a:p>
          <a:p>
            <a:pPr marL="682625" indent="-336550" algn="just"/>
            <a:r>
              <a:rPr lang="en-US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	</a:t>
            </a:r>
            <a:r>
              <a:rPr lang="en-US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Waiting lanes shall accommodate the following number of cars to be in a queue or stacked based on the use:</a:t>
            </a:r>
          </a:p>
          <a:p>
            <a:pPr marL="1030288" indent="-347663" algn="just"/>
            <a:r>
              <a:rPr lang="en-US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	</a:t>
            </a:r>
            <a:r>
              <a:rPr lang="en-US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Fast-food restaurants and coffee shops: sufficient to accommodate a minimum queue of eight vehicles.</a:t>
            </a:r>
          </a:p>
          <a:p>
            <a:pPr marL="1030288" indent="-347663" algn="just"/>
            <a:r>
              <a:rPr lang="en-US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[2] </a:t>
            </a:r>
            <a:r>
              <a:rPr lang="en-US" b="1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other drive-through windows: sufficient to accommodate a minimum queue of four vehicles.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ABED8-6E6B-4F11-8586-7D7117DE927C}"/>
              </a:ext>
            </a:extLst>
          </p:cNvPr>
          <p:cNvSpPr txBox="1"/>
          <p:nvPr/>
        </p:nvSpPr>
        <p:spPr>
          <a:xfrm>
            <a:off x="152400" y="1017705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additional standards that can be evaluated in Site Plan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BC88-1554-4BFD-9F05-583040903501}"/>
              </a:ext>
            </a:extLst>
          </p:cNvPr>
          <p:cNvSpPr txBox="1"/>
          <p:nvPr/>
        </p:nvSpPr>
        <p:spPr>
          <a:xfrm>
            <a:off x="6400800" y="4552950"/>
            <a:ext cx="2438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8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BA39A4-7C6B-421F-BBC9-C4D83F3EBCD6}"/>
              </a:ext>
            </a:extLst>
          </p:cNvPr>
          <p:cNvSpPr txBox="1"/>
          <p:nvPr/>
        </p:nvSpPr>
        <p:spPr>
          <a:xfrm>
            <a:off x="6248400" y="4552950"/>
            <a:ext cx="2590800" cy="590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use criteria vs use regulations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941" y="1856184"/>
            <a:ext cx="8309918" cy="3077766"/>
          </a:xfrm>
          <a:prstGeom prst="rect">
            <a:avLst/>
          </a:prstGeom>
          <a:solidFill>
            <a:schemeClr val="accent6">
              <a:lumMod val="20000"/>
              <a:lumOff val="80000"/>
              <a:alpha val="47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n-US" sz="1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/>
            <a:r>
              <a:rPr lang="en-US" sz="2000" b="1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Drive-through Windows: </a:t>
            </a:r>
            <a:endParaRPr lang="en-US" sz="2000" b="1" i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1363" indent="-284163" algn="just"/>
            <a:r>
              <a:rPr lang="en-US" sz="20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Due to potential impacts on traffic volume, vehicular and pedestrian circulation and the environment, the following additional standards are required for the permitting of drive-through windows.</a:t>
            </a:r>
          </a:p>
          <a:p>
            <a:pPr marL="1087438" indent="-346075" algn="just"/>
            <a:r>
              <a:rPr lang="en-US" sz="2000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(1) </a:t>
            </a:r>
            <a:r>
              <a:rPr lang="en-US" sz="20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 location criteria. The site of the drive-through window shall meet all of the following criteria:</a:t>
            </a:r>
          </a:p>
          <a:p>
            <a:pPr marL="1433513" indent="-346075" algn="just"/>
            <a:r>
              <a:rPr lang="en-US" sz="2000" i="1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(a) </a:t>
            </a:r>
            <a:r>
              <a:rPr lang="en-US" sz="20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use shall not substantially increase traffic on streets in R-SF and R-MF Zoning Districts….</a:t>
            </a:r>
          </a:p>
          <a:p>
            <a:pPr algn="just"/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C6C67-5293-412B-8987-E317AE7B1C1E}"/>
              </a:ext>
            </a:extLst>
          </p:cNvPr>
          <p:cNvSpPr txBox="1"/>
          <p:nvPr/>
        </p:nvSpPr>
        <p:spPr>
          <a:xfrm>
            <a:off x="378941" y="1084372"/>
            <a:ext cx="853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646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criteria that is more interpretive/situational – Special Use Permit appropriate: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49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4476750"/>
            <a:ext cx="457200" cy="56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3962400" cy="481012"/>
          </a:xfrm>
          <a:solidFill>
            <a:srgbClr val="002D73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3962400" cy="2768601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endParaRPr lang="en-US" sz="1000" dirty="0">
              <a:solidFill>
                <a:srgbClr val="646569"/>
              </a:solidFill>
            </a:endParaRPr>
          </a:p>
          <a:p>
            <a:pPr indent="-284163"/>
            <a:r>
              <a:rPr lang="en-US" dirty="0">
                <a:solidFill>
                  <a:srgbClr val="646569"/>
                </a:solidFill>
              </a:rPr>
              <a:t>Required for a use </a:t>
            </a:r>
            <a:r>
              <a:rPr lang="en-US" b="1" dirty="0">
                <a:solidFill>
                  <a:srgbClr val="646569"/>
                </a:solidFill>
              </a:rPr>
              <a:t>not permitted</a:t>
            </a:r>
            <a:r>
              <a:rPr lang="en-US" dirty="0">
                <a:solidFill>
                  <a:srgbClr val="646569"/>
                </a:solidFill>
              </a:rPr>
              <a:t> by zoning</a:t>
            </a:r>
          </a:p>
          <a:p>
            <a:pPr indent="-284163"/>
            <a:endParaRPr lang="en-US" sz="1000" b="1" dirty="0">
              <a:solidFill>
                <a:srgbClr val="646569"/>
              </a:solidFill>
            </a:endParaRPr>
          </a:p>
          <a:p>
            <a:pPr indent="-284163"/>
            <a:r>
              <a:rPr lang="en-US" dirty="0">
                <a:solidFill>
                  <a:srgbClr val="646569"/>
                </a:solidFill>
              </a:rPr>
              <a:t>Statutory test must be met</a:t>
            </a:r>
          </a:p>
          <a:p>
            <a:pPr indent="-284163"/>
            <a:endParaRPr lang="en-US" sz="1000" dirty="0">
              <a:solidFill>
                <a:srgbClr val="646569"/>
              </a:solidFill>
            </a:endParaRPr>
          </a:p>
          <a:p>
            <a:pPr indent="-284163"/>
            <a:r>
              <a:rPr lang="en-US" dirty="0">
                <a:solidFill>
                  <a:srgbClr val="646569"/>
                </a:solidFill>
              </a:rPr>
              <a:t>Zoning Board of Appeals (ZBA)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0189" cy="481012"/>
          </a:xfrm>
          <a:solidFill>
            <a:srgbClr val="00768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Special Use Permit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631951"/>
            <a:ext cx="4040189" cy="276860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endParaRPr lang="en-US" sz="1100" dirty="0">
              <a:solidFill>
                <a:srgbClr val="646569"/>
              </a:solidFill>
            </a:endParaRPr>
          </a:p>
          <a:p>
            <a:pPr indent="-225425"/>
            <a:r>
              <a:rPr lang="en-US" dirty="0">
                <a:solidFill>
                  <a:srgbClr val="646569"/>
                </a:solidFill>
              </a:rPr>
              <a:t>Required for use </a:t>
            </a:r>
            <a:r>
              <a:rPr lang="en-US" b="1" dirty="0">
                <a:solidFill>
                  <a:srgbClr val="646569"/>
                </a:solidFill>
              </a:rPr>
              <a:t>permitted</a:t>
            </a:r>
            <a:r>
              <a:rPr lang="en-US" dirty="0">
                <a:solidFill>
                  <a:srgbClr val="646569"/>
                </a:solidFill>
              </a:rPr>
              <a:t> by zoning </a:t>
            </a:r>
            <a:r>
              <a:rPr lang="en-US" b="1" dirty="0">
                <a:solidFill>
                  <a:srgbClr val="646569"/>
                </a:solidFill>
              </a:rPr>
              <a:t>but</a:t>
            </a:r>
            <a:r>
              <a:rPr lang="en-US" dirty="0">
                <a:solidFill>
                  <a:srgbClr val="646569"/>
                </a:solidFill>
              </a:rPr>
              <a:t> subject to additional review criteria / requirements</a:t>
            </a:r>
          </a:p>
          <a:p>
            <a:pPr indent="-225425"/>
            <a:endParaRPr lang="en-US" sz="1200" dirty="0">
              <a:solidFill>
                <a:srgbClr val="646569"/>
              </a:solidFill>
            </a:endParaRPr>
          </a:p>
          <a:p>
            <a:pPr indent="-225425"/>
            <a:r>
              <a:rPr lang="en-US" dirty="0">
                <a:solidFill>
                  <a:srgbClr val="646569"/>
                </a:solidFill>
              </a:rPr>
              <a:t>Local standards</a:t>
            </a:r>
          </a:p>
          <a:p>
            <a:pPr indent="-225425"/>
            <a:endParaRPr lang="en-US" sz="1200" dirty="0">
              <a:solidFill>
                <a:srgbClr val="646569"/>
              </a:solidFill>
            </a:endParaRPr>
          </a:p>
          <a:p>
            <a:pPr indent="-225425"/>
            <a:r>
              <a:rPr lang="en-US" dirty="0">
                <a:solidFill>
                  <a:srgbClr val="646569"/>
                </a:solidFill>
              </a:rPr>
              <a:t>Planning Board, ZBA or other review board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SUPs are not use variances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476750"/>
            <a:ext cx="8382000" cy="533400"/>
          </a:xfrm>
          <a:prstGeom prst="rect">
            <a:avLst/>
          </a:prstGeom>
          <a:solidFill>
            <a:srgbClr val="458993"/>
          </a:solidFill>
        </p:spPr>
        <p:txBody>
          <a:bodyPr vert="horz" anchor="ctr" anchorCtr="1">
            <a:noAutofit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North Shore Steak House Inc, v.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Board of Appeals of the Village of Thomaston</a:t>
            </a:r>
            <a:endParaRPr kumimoji="0" lang="en-US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68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9555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46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38150"/>
            <a:ext cx="8458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Board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352550"/>
            <a:ext cx="754380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Governing board may retain authority to review SUP applications</a:t>
            </a:r>
          </a:p>
          <a:p>
            <a:endParaRPr lang="en-US" sz="1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endParaRPr lang="en-US" sz="1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 authority to another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Zoning Board of Appeals as “original jurisdiction”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boards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7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866" y="1003875"/>
            <a:ext cx="5286934" cy="3048000"/>
          </a:xfrm>
          <a:noFill/>
        </p:spPr>
        <p:txBody>
          <a:bodyPr>
            <a:normAutofit fontScale="55000" lnSpcReduction="20000"/>
          </a:bodyPr>
          <a:lstStyle/>
          <a:p>
            <a:endParaRPr lang="en-US" dirty="0">
              <a:solidFill>
                <a:srgbClr val="646569"/>
              </a:solidFill>
            </a:endParaRPr>
          </a:p>
          <a:p>
            <a:r>
              <a:rPr lang="en-US" sz="3600" dirty="0">
                <a:solidFill>
                  <a:srgbClr val="646569"/>
                </a:solidFill>
              </a:rPr>
              <a:t>SUPs run with the land unless otherwise stated in local zoning and as long as use remains the same and meets any conditions of the permit</a:t>
            </a:r>
          </a:p>
          <a:p>
            <a:pPr marL="800100" lvl="1" indent="-342900">
              <a:buFontTx/>
              <a:buChar char="-"/>
            </a:pPr>
            <a:r>
              <a:rPr lang="en-US" sz="3200" i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Dexter v. Town Board of Town of Gates </a:t>
            </a:r>
          </a:p>
          <a:p>
            <a:pPr marL="800100" lvl="1" indent="-342900">
              <a:buFontTx/>
              <a:buChar char="-"/>
            </a:pPr>
            <a:r>
              <a:rPr lang="en-US" sz="3200" i="1" dirty="0" err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Weinrib</a:t>
            </a:r>
            <a:r>
              <a:rPr lang="en-US" sz="3200" i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 </a:t>
            </a:r>
            <a:r>
              <a:rPr lang="en-US" sz="3200" i="1" dirty="0" err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Weisler</a:t>
            </a:r>
            <a:endParaRPr lang="en-US" sz="3200" i="1" dirty="0">
              <a:solidFill>
                <a:srgbClr val="646569"/>
              </a:solidFill>
            </a:endParaRPr>
          </a:p>
          <a:p>
            <a:endParaRPr lang="en-US" sz="1600" dirty="0">
              <a:solidFill>
                <a:srgbClr val="646569"/>
              </a:solidFill>
            </a:endParaRPr>
          </a:p>
          <a:p>
            <a:r>
              <a:rPr lang="en-US" sz="3800" dirty="0">
                <a:solidFill>
                  <a:srgbClr val="646569"/>
                </a:solidFill>
              </a:rPr>
              <a:t>If use changes or conditions cease to be met, permit may be revoked by enforcement officer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>
                <a:solidFill>
                  <a:srgbClr val="1F3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Permanent” permit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F1FCE6-BC73-475D-8D9A-F1BC497006C6}"/>
              </a:ext>
            </a:extLst>
          </p:cNvPr>
          <p:cNvSpPr/>
          <p:nvPr/>
        </p:nvSpPr>
        <p:spPr>
          <a:xfrm>
            <a:off x="7620000" y="3486150"/>
            <a:ext cx="4572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052CF-C7E1-474B-9BCC-2FCF7AB05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5" t="10444" r="2624" b="10609"/>
          <a:stretch/>
        </p:blipFill>
        <p:spPr>
          <a:xfrm>
            <a:off x="6094810" y="2733194"/>
            <a:ext cx="2774068" cy="1551629"/>
          </a:xfrm>
          <a:prstGeom prst="rect">
            <a:avLst/>
          </a:prstGeom>
          <a:ln>
            <a:solidFill>
              <a:srgbClr val="007681"/>
            </a:solidFill>
          </a:ln>
        </p:spPr>
      </p:pic>
      <p:pic>
        <p:nvPicPr>
          <p:cNvPr id="8" name="Content Placeholder 7" descr="A large house with a sign in front of it&#10;&#10;Description automatically generated with medium confidence">
            <a:extLst>
              <a:ext uri="{FF2B5EF4-FFF2-40B4-BE49-F238E27FC236}">
                <a16:creationId xmlns:a16="http://schemas.microsoft.com/office/drawing/2014/main" id="{917F4FB4-7DBF-4605-A448-215EA40824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10" y="673750"/>
            <a:ext cx="2697324" cy="1828800"/>
          </a:xfrm>
          <a:ln>
            <a:solidFill>
              <a:srgbClr val="00768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906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40867"/>
            <a:ext cx="8153400" cy="2732592"/>
          </a:xfrm>
          <a:noFill/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646569"/>
                </a:solidFill>
              </a:rPr>
              <a:t>Allows review board to re-appraise application </a:t>
            </a:r>
            <a:br>
              <a:rPr lang="en-US" sz="2200" dirty="0">
                <a:solidFill>
                  <a:srgbClr val="646569"/>
                </a:solidFill>
              </a:rPr>
            </a:br>
            <a:r>
              <a:rPr lang="en-US" sz="2200" dirty="0">
                <a:solidFill>
                  <a:srgbClr val="646569"/>
                </a:solidFill>
              </a:rPr>
              <a:t>(new facts and circumstances)</a:t>
            </a:r>
            <a:endParaRPr lang="en-US" sz="1000" dirty="0">
              <a:solidFill>
                <a:srgbClr val="646569"/>
              </a:solidFill>
            </a:endParaRPr>
          </a:p>
          <a:p>
            <a:r>
              <a:rPr lang="en-US" sz="2200" dirty="0">
                <a:solidFill>
                  <a:srgbClr val="646569"/>
                </a:solidFill>
              </a:rPr>
              <a:t>Most appropriate for seasonal uses</a:t>
            </a:r>
          </a:p>
          <a:p>
            <a:endParaRPr lang="en-US" sz="1000" dirty="0">
              <a:solidFill>
                <a:srgbClr val="646569"/>
              </a:solidFill>
            </a:endParaRPr>
          </a:p>
          <a:p>
            <a:r>
              <a:rPr lang="en-US" sz="2200" dirty="0">
                <a:solidFill>
                  <a:srgbClr val="646569"/>
                </a:solidFill>
              </a:rPr>
              <a:t>Requires authorization from governing board</a:t>
            </a:r>
          </a:p>
          <a:p>
            <a:pPr marL="400050" lvl="1" indent="0">
              <a:buNone/>
            </a:pPr>
            <a:r>
              <a:rPr lang="en-US" sz="2000" i="1" dirty="0">
                <a:solidFill>
                  <a:srgbClr val="646569"/>
                </a:solidFill>
              </a:rPr>
              <a:t>(Scott v. ZBA of the Town of Salina; S.V. Space </a:t>
            </a:r>
            <a:br>
              <a:rPr lang="en-US" sz="2000" i="1" dirty="0">
                <a:solidFill>
                  <a:srgbClr val="646569"/>
                </a:solidFill>
              </a:rPr>
            </a:br>
            <a:r>
              <a:rPr lang="en-US" sz="2000" i="1" dirty="0">
                <a:solidFill>
                  <a:srgbClr val="646569"/>
                </a:solidFill>
              </a:rPr>
              <a:t>Development Corp. v. Town  of Babylon ZBA)</a:t>
            </a:r>
          </a:p>
          <a:p>
            <a:pPr marL="0" lvl="1" indent="0">
              <a:buNone/>
            </a:pPr>
            <a:endParaRPr lang="en-US" sz="2200" b="1" dirty="0">
              <a:solidFill>
                <a:srgbClr val="002D73"/>
              </a:solidFill>
            </a:endParaRPr>
          </a:p>
          <a:p>
            <a:pPr marL="400050" lvl="1" indent="0">
              <a:buNone/>
            </a:pPr>
            <a:endParaRPr lang="en-US" dirty="0">
              <a:solidFill>
                <a:srgbClr val="6465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10701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permit</a:t>
            </a:r>
          </a:p>
        </p:txBody>
      </p:sp>
      <p:pic>
        <p:nvPicPr>
          <p:cNvPr id="7" name="Content Placeholder 7" descr="Balloon Festival 2008_pumpkin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627607" y="1582369"/>
            <a:ext cx="2362200" cy="1773046"/>
          </a:xfr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BD4B99-EEF7-45EA-BF5E-C2982E1DECAE}"/>
              </a:ext>
            </a:extLst>
          </p:cNvPr>
          <p:cNvSpPr txBox="1"/>
          <p:nvPr/>
        </p:nvSpPr>
        <p:spPr>
          <a:xfrm>
            <a:off x="304800" y="342882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permit</a:t>
            </a:r>
          </a:p>
          <a:p>
            <a:pPr marL="461963" indent="-3460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renewal application is subject to same review as a new application, SUP can’t be denied (provided all requirements and conditions are met)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430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00150"/>
            <a:ext cx="8229600" cy="3200401"/>
          </a:xfrm>
          <a:noFill/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646569"/>
                </a:solidFill>
              </a:rPr>
              <a:t>Decisions to deny or condition approval must be based on criteria or standards provided </a:t>
            </a:r>
            <a:r>
              <a:rPr lang="en-US" sz="2000" u="sng" dirty="0">
                <a:solidFill>
                  <a:srgbClr val="646569"/>
                </a:solidFill>
              </a:rPr>
              <a:t>in local zoning </a:t>
            </a:r>
            <a:r>
              <a:rPr lang="en-US" sz="2000" dirty="0">
                <a:solidFill>
                  <a:srgbClr val="646569"/>
                </a:solidFill>
              </a:rPr>
              <a:t>or they may be invalidated</a:t>
            </a:r>
          </a:p>
          <a:p>
            <a:pPr lvl="1"/>
            <a:r>
              <a:rPr lang="en-US" sz="1800" i="1" dirty="0">
                <a:solidFill>
                  <a:srgbClr val="646569"/>
                </a:solidFill>
              </a:rPr>
              <a:t>Shepard v. ZBA of the City of Johnstown</a:t>
            </a:r>
          </a:p>
          <a:p>
            <a:pPr lvl="1"/>
            <a:endParaRPr lang="en-US" sz="1000" i="1" dirty="0">
              <a:solidFill>
                <a:srgbClr val="646569"/>
              </a:solidFill>
            </a:endParaRPr>
          </a:p>
          <a:p>
            <a:r>
              <a:rPr lang="en-US" sz="2000" dirty="0">
                <a:solidFill>
                  <a:srgbClr val="646569"/>
                </a:solidFill>
              </a:rPr>
              <a:t>At a minimum, a general set of criteria for different potential impacts (conformance with the comprehensive plan, neighborhood compatibility, design compatibility, traffic, infrastructure, noise etc.) should be included in local zoning</a:t>
            </a:r>
          </a:p>
          <a:p>
            <a:endParaRPr lang="en-US" sz="1000" dirty="0">
              <a:solidFill>
                <a:srgbClr val="646569"/>
              </a:solidFill>
            </a:endParaRPr>
          </a:p>
          <a:p>
            <a:r>
              <a:rPr lang="en-US" sz="2000" dirty="0">
                <a:solidFill>
                  <a:srgbClr val="646569"/>
                </a:solidFill>
              </a:rPr>
              <a:t>Additional use-specific standards may also be  included.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50561"/>
            <a:ext cx="838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use permit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criteria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90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solidFill>
            <a:schemeClr val="tx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768601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646569"/>
                </a:solidFill>
              </a:rPr>
              <a:t>Will usually be upheld:</a:t>
            </a:r>
          </a:p>
          <a:p>
            <a:r>
              <a:rPr lang="en-US" sz="2000" dirty="0">
                <a:solidFill>
                  <a:srgbClr val="646569"/>
                </a:solidFill>
              </a:rPr>
              <a:t> “…in the consideration of public health, safety &amp; general welfare”</a:t>
            </a:r>
          </a:p>
          <a:p>
            <a:r>
              <a:rPr lang="en-US" sz="2000" dirty="0">
                <a:solidFill>
                  <a:srgbClr val="646569"/>
                </a:solidFill>
              </a:rPr>
              <a:t>“..shall be in harmony with the general purposes &amp; intent of the zoning ordinance &amp;  the comprehensive plan”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rgbClr val="00768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Specific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631951"/>
            <a:ext cx="4041775" cy="276860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46569"/>
                </a:solidFill>
              </a:rPr>
              <a:t>Best practice:</a:t>
            </a:r>
          </a:p>
          <a:p>
            <a:r>
              <a:rPr lang="en-US" sz="2200" dirty="0">
                <a:solidFill>
                  <a:srgbClr val="646569"/>
                </a:solidFill>
              </a:rPr>
              <a:t>“Design of new primary and accessory structures shall be consistent in scale, materials, and character with the existing vernacular architecture of the surrounding neighborhood or district”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38150"/>
            <a:ext cx="838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for review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9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3311"/>
            <a:ext cx="8534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Use Permit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024537"/>
            <a:ext cx="4876800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permitted by zoning but subject to requirements or conditions to ensure: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 with zoning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adverse impacts to neighborhood</a:t>
            </a:r>
          </a:p>
          <a:p>
            <a:endParaRPr lang="en-US" sz="16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referred to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exceptions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uses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78829" y="1962150"/>
            <a:ext cx="3886200" cy="1522988"/>
          </a:xfrm>
          <a:prstGeom prst="rect">
            <a:avLst/>
          </a:prstGeom>
          <a:solidFill>
            <a:srgbClr val="007681"/>
          </a:solidFill>
        </p:spPr>
        <p:txBody>
          <a:bodyPr tIns="9144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</a:rPr>
              <a:t>General City Law </a:t>
            </a:r>
            <a:r>
              <a:rPr lang="en-US" sz="2400" dirty="0">
                <a:solidFill>
                  <a:schemeClr val="bg1"/>
                </a:solidFill>
                <a:cs typeface="Arial"/>
              </a:rPr>
              <a:t>§ 27-b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Town Law § 274-b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bg1"/>
                </a:solidFill>
                <a:cs typeface="Arial"/>
              </a:rPr>
              <a:t>Village Law §7-725-b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407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Waiver of requirements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069" y="971550"/>
            <a:ext cx="6052131" cy="41703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board may waive SUP submission/permit requirements with authorization in the local code</a:t>
            </a:r>
          </a:p>
          <a:p>
            <a:endParaRPr lang="en-US" sz="1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board determines if requirement: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6125" lvl="1" indent="-288925">
              <a:buFontTx/>
              <a:buChar char="-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needed in the interest of public health, safety or general welfare</a:t>
            </a:r>
          </a:p>
          <a:p>
            <a:pPr marL="746125" lvl="1" indent="-288925"/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Is not appropriate for that particular property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authorized by governing board</a:t>
            </a:r>
          </a:p>
          <a:p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DBCBBF-E364-4D5D-94A7-37AB433B986F}"/>
              </a:ext>
            </a:extLst>
          </p:cNvPr>
          <p:cNvSpPr txBox="1"/>
          <p:nvPr/>
        </p:nvSpPr>
        <p:spPr>
          <a:xfrm>
            <a:off x="6096000" y="3790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Content Placeholder 11" descr="veg_buffer.jpg">
            <a:extLst>
              <a:ext uri="{FF2B5EF4-FFF2-40B4-BE49-F238E27FC236}">
                <a16:creationId xmlns:a16="http://schemas.microsoft.com/office/drawing/2014/main" id="{3A8AED4D-C4C6-AE9E-71B4-EFCEA6D2E4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2788" y="1078118"/>
            <a:ext cx="2845012" cy="149363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6" name="Content Placeholder 6" descr="hedges screening wall.jpg">
            <a:extLst>
              <a:ext uri="{FF2B5EF4-FFF2-40B4-BE49-F238E27FC236}">
                <a16:creationId xmlns:a16="http://schemas.microsoft.com/office/drawing/2014/main" id="{291B548A-C4E9-C793-DA8C-C7EB411D14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2788" y="2656497"/>
            <a:ext cx="2845011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53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with Site Plan Review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961" y="1037668"/>
            <a:ext cx="5334000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 applications commonly require SPR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 review should be conducted simultaneously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different review boards, coordination may be important for mitigating impacts through site development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Planning Board reviewing both; both approved at once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Streamlines review process for 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E1EC65-D626-4E7D-9B67-2F7D0AD705EE}"/>
              </a:ext>
            </a:extLst>
          </p:cNvPr>
          <p:cNvSpPr txBox="1"/>
          <p:nvPr/>
        </p:nvSpPr>
        <p:spPr>
          <a:xfrm>
            <a:off x="5687961" y="3638550"/>
            <a:ext cx="317927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646569"/>
                </a:solidFill>
              </a:rPr>
              <a:t>Example: </a:t>
            </a:r>
            <a:r>
              <a:rPr lang="en-US" sz="1600" i="1" dirty="0">
                <a:solidFill>
                  <a:srgbClr val="646569"/>
                </a:solidFill>
              </a:rPr>
              <a:t>Drive-through window requiring an SUP;  traffic circulation impacts potentially mitigated through site development configuration </a:t>
            </a:r>
          </a:p>
        </p:txBody>
      </p:sp>
      <p:pic>
        <p:nvPicPr>
          <p:cNvPr id="9" name="Picture 8" descr="A train on the railway tracks&#10;&#10;Description automatically generated with low confidence">
            <a:extLst>
              <a:ext uri="{FF2B5EF4-FFF2-40B4-BE49-F238E27FC236}">
                <a16:creationId xmlns:a16="http://schemas.microsoft.com/office/drawing/2014/main" id="{9909B38F-6204-4AA1-B34A-BCB5EFE93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5688"/>
            <a:ext cx="2340166" cy="2361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84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an area variance is also required</a:t>
            </a:r>
          </a:p>
        </p:txBody>
      </p:sp>
      <p:pic>
        <p:nvPicPr>
          <p:cNvPr id="7" name="Content Placeholder 5" descr="Area Variance 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31933" y="1022925"/>
            <a:ext cx="3031067" cy="404142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ACEA6-EE38-485F-A9ED-697A36D5F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28750"/>
            <a:ext cx="51054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646569"/>
                </a:solidFill>
              </a:rPr>
              <a:t>SUP may not be approved without compliance with Zoning</a:t>
            </a:r>
          </a:p>
          <a:p>
            <a:pPr>
              <a:lnSpc>
                <a:spcPct val="80000"/>
              </a:lnSpc>
            </a:pPr>
            <a:endParaRPr lang="en-US" sz="1400" dirty="0">
              <a:solidFill>
                <a:srgbClr val="64656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646569"/>
                </a:solidFill>
              </a:rPr>
              <a:t>If an area variance is needed – a “</a:t>
            </a:r>
            <a:r>
              <a:rPr lang="en-US" sz="2400" i="1" dirty="0">
                <a:solidFill>
                  <a:srgbClr val="646569"/>
                </a:solidFill>
              </a:rPr>
              <a:t>direct appeal</a:t>
            </a:r>
            <a:r>
              <a:rPr lang="en-US" sz="2400" dirty="0">
                <a:solidFill>
                  <a:srgbClr val="646569"/>
                </a:solidFill>
              </a:rPr>
              <a:t>” can be made to the ZBA during SUP process</a:t>
            </a:r>
          </a:p>
          <a:p>
            <a:pPr>
              <a:lnSpc>
                <a:spcPct val="80000"/>
              </a:lnSpc>
            </a:pPr>
            <a:endParaRPr lang="en-US" sz="1400" dirty="0">
              <a:solidFill>
                <a:srgbClr val="64656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646569"/>
                </a:solidFill>
              </a:rPr>
              <a:t>Area variance must be approved prior to SUP approval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87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SEQRA compliance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352550"/>
            <a:ext cx="861060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complete SEQR before making final local decision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Environmental Assessment Form (EAF) with </a:t>
            </a:r>
            <a:b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submission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lead agency if coordinated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determination of significance (</a:t>
            </a: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or negative declaration)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“Complete application” 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declaration issued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declaration issued and Draft Environmental Impact Statement (DEIS) accepted for public review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NYCRR Part 617.3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039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38150"/>
            <a:ext cx="8534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123950"/>
            <a:ext cx="8534400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within 62 days of “complete application”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DEIS hearing, hold in conjunction with SUP hearing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Meetings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 legal notice in newspaper of general circulation </a:t>
            </a:r>
            <a:b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5 days prior</a:t>
            </a:r>
          </a:p>
          <a:p>
            <a:pPr marL="688975" lvl="1" indent="-231775"/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Extend to at least 14 days when DEIS hearing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notice 10 days prior:</a:t>
            </a:r>
          </a:p>
          <a:p>
            <a:pPr marL="688975" lvl="1" indent="-231775"/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Applicant</a:t>
            </a:r>
          </a:p>
          <a:p>
            <a:pPr marL="688975" lvl="1" indent="-231775"/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County planning (GML 239-m) if applicable</a:t>
            </a:r>
          </a:p>
          <a:p>
            <a:pPr marL="688975" lvl="1" indent="-231775"/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Adjacent municipality (GML 239-nn) if applicable</a:t>
            </a:r>
          </a:p>
          <a:p>
            <a:pPr marL="688975" lvl="1" indent="-231775"/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Other property owners if local zoning requires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468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93" y="361950"/>
            <a:ext cx="861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338998"/>
            <a:ext cx="4876800" cy="3046988"/>
          </a:xfrm>
          <a:prstGeom prst="rect">
            <a:avLst/>
          </a:prstGeom>
          <a:noFill/>
          <a:ln>
            <a:solidFill>
              <a:srgbClr val="1F326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must be referred to county planning board if it applies to real property within 500 feet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boundary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of state or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or recreation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R-O-W of state or county road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R-O-W of county-owned stream or drainage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of state or county land on which public building is located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Boundary of farm operation in state agricultural district (except for area variances)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993230-66F8-463B-9AEC-81842CFB9DE7}"/>
              </a:ext>
            </a:extLst>
          </p:cNvPr>
          <p:cNvSpPr txBox="1"/>
          <p:nvPr/>
        </p:nvSpPr>
        <p:spPr>
          <a:xfrm>
            <a:off x="381000" y="983218"/>
            <a:ext cx="4876800" cy="369332"/>
          </a:xfrm>
          <a:prstGeom prst="rect">
            <a:avLst/>
          </a:prstGeom>
          <a:solidFill>
            <a:srgbClr val="002D73">
              <a:alpha val="84000"/>
            </a:srgbClr>
          </a:solidFill>
          <a:ln>
            <a:solidFill>
              <a:srgbClr val="1F326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Referral GML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239-m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D01F-307B-430C-8B86-AF2A55BA9F96}"/>
              </a:ext>
            </a:extLst>
          </p:cNvPr>
          <p:cNvSpPr txBox="1"/>
          <p:nvPr/>
        </p:nvSpPr>
        <p:spPr>
          <a:xfrm>
            <a:off x="5410199" y="988910"/>
            <a:ext cx="3352801" cy="646331"/>
          </a:xfrm>
          <a:prstGeom prst="rect">
            <a:avLst/>
          </a:prstGeom>
          <a:solidFill>
            <a:srgbClr val="458993"/>
          </a:solidFill>
          <a:ln>
            <a:solidFill>
              <a:srgbClr val="00768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Adjacent Municipalities 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GML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239-nn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9E29-D037-47A5-B475-94B11C546F67}"/>
              </a:ext>
            </a:extLst>
          </p:cNvPr>
          <p:cNvSpPr txBox="1"/>
          <p:nvPr/>
        </p:nvSpPr>
        <p:spPr>
          <a:xfrm>
            <a:off x="5410200" y="1635241"/>
            <a:ext cx="3352800" cy="2754600"/>
          </a:xfrm>
          <a:prstGeom prst="rect">
            <a:avLst/>
          </a:prstGeom>
          <a:noFill/>
          <a:ln>
            <a:solidFill>
              <a:srgbClr val="00768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46569"/>
                </a:solidFill>
              </a:rPr>
              <a:t>SUP applications require notice when 500 feet from a municipal boundary</a:t>
            </a:r>
          </a:p>
          <a:p>
            <a:endParaRPr lang="en-US" sz="1100" dirty="0">
              <a:solidFill>
                <a:srgbClr val="6465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46569"/>
                </a:solidFill>
              </a:rPr>
              <a:t>Notice by mail or email to  clerk of adjacent municipality at least 10 days prior to public hearing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465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4656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647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14550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for Decision Making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71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88854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Granting permits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075542"/>
            <a:ext cx="82296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approved if local requirements/criteria are met</a:t>
            </a:r>
          </a:p>
          <a:p>
            <a:pPr marL="746125" lvl="1" indent="-288925"/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200" i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Pleasant Valley Home Construction v. Van Wagner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Mitigate environmental impacts before approval</a:t>
            </a:r>
          </a:p>
          <a:p>
            <a:pPr marL="800100" lvl="1" indent="-342900">
              <a:buFontTx/>
              <a:buChar char="-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SEQR process prior to making decision</a:t>
            </a:r>
          </a:p>
          <a:p>
            <a:pPr marL="800100" lvl="1" indent="-342900">
              <a:buFontTx/>
              <a:buChar char="-"/>
            </a:pPr>
            <a:endParaRPr lang="en-US" sz="1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DCA92-5089-4FC7-9F98-30BB3FE33D45}"/>
              </a:ext>
            </a:extLst>
          </p:cNvPr>
          <p:cNvSpPr txBox="1"/>
          <p:nvPr/>
        </p:nvSpPr>
        <p:spPr>
          <a:xfrm>
            <a:off x="378542" y="3105150"/>
            <a:ext cx="8686800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Zoning regulates land; not applicant, landowner, or occupant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 approval is granted to, and stays with, the property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723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673838"/>
            <a:ext cx="5855110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69913" indent="-284163"/>
            <a:r>
              <a:rPr lang="en-US" sz="2000" dirty="0">
                <a:solidFill>
                  <a:srgbClr val="646569"/>
                </a:solidFill>
              </a:rPr>
              <a:t>Authorized by governing board;</a:t>
            </a:r>
          </a:p>
          <a:p>
            <a:pPr marL="569913" indent="-284163">
              <a:buNone/>
            </a:pPr>
            <a:r>
              <a:rPr lang="en-US" sz="2000" dirty="0">
                <a:solidFill>
                  <a:srgbClr val="646569"/>
                </a:solidFill>
              </a:rPr>
              <a:t>			and </a:t>
            </a:r>
          </a:p>
          <a:p>
            <a:pPr marL="569913" indent="-284163"/>
            <a:r>
              <a:rPr lang="en-US" sz="2000" dirty="0">
                <a:solidFill>
                  <a:srgbClr val="646569"/>
                </a:solidFill>
              </a:rPr>
              <a:t>Substantial evidence of impacts that relate </a:t>
            </a:r>
            <a:br>
              <a:rPr lang="en-US" sz="2000" dirty="0">
                <a:solidFill>
                  <a:srgbClr val="646569"/>
                </a:solidFill>
              </a:rPr>
            </a:br>
            <a:r>
              <a:rPr lang="en-US" sz="2000" dirty="0">
                <a:solidFill>
                  <a:srgbClr val="646569"/>
                </a:solidFill>
              </a:rPr>
              <a:t>to physical use of the land (Old Country Burgers v. Town of Oyster Bay)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374" y="2032875"/>
            <a:ext cx="68088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 hours of operation </a:t>
            </a:r>
            <a:r>
              <a:rPr lang="en-US" sz="2400" b="1" u="sng" dirty="0">
                <a:solidFill>
                  <a:srgbClr val="007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if:</a:t>
            </a:r>
          </a:p>
        </p:txBody>
      </p:sp>
      <p:pic>
        <p:nvPicPr>
          <p:cNvPr id="7" name="Content Placeholder 5" descr="Old Burger Kin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943601" y="2656298"/>
            <a:ext cx="2915600" cy="2291661"/>
          </a:xfrm>
          <a:prstGeom prst="rect">
            <a:avLst/>
          </a:prstGeom>
          <a:solidFill>
            <a:schemeClr val="accent2"/>
          </a:solidFill>
          <a:ln w="50800" cap="sq" cmpd="dbl" algn="ctr">
            <a:noFill/>
            <a:prstDash val="solid"/>
            <a:miter lim="800000"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2C52D4-0D4E-4207-A251-7DFDE6C20894}"/>
              </a:ext>
            </a:extLst>
          </p:cNvPr>
          <p:cNvSpPr txBox="1"/>
          <p:nvPr/>
        </p:nvSpPr>
        <p:spPr>
          <a:xfrm>
            <a:off x="190500" y="455051"/>
            <a:ext cx="8763000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board has express statutory authority to impose conditions</a:t>
            </a:r>
            <a:endParaRPr lang="en-US" sz="1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directly relate to impact of development on land itself</a:t>
            </a:r>
          </a:p>
          <a:p>
            <a:pPr marL="569913" lvl="1" indent="-2841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not relate to internal operations of business or activity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787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Denying the permit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" y="1093870"/>
            <a:ext cx="518160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denial on reasonable grounds:</a:t>
            </a:r>
          </a:p>
          <a:p>
            <a:pPr marL="684213" lvl="1" indent="-288925"/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Site not appropriate for use</a:t>
            </a:r>
          </a:p>
          <a:p>
            <a:pPr marL="684213" lvl="1" indent="-288925"/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Adjacent property depreciation</a:t>
            </a:r>
          </a:p>
          <a:p>
            <a:pPr marL="684213" lvl="1" indent="-288925"/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Traffic impact beyond permitted use  (</a:t>
            </a:r>
            <a:r>
              <a:rPr lang="en-US" sz="2200" i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YMCA v. Burns</a:t>
            </a: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US" sz="1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with evidence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 traffic study</a:t>
            </a:r>
          </a:p>
        </p:txBody>
      </p:sp>
      <p:pic>
        <p:nvPicPr>
          <p:cNvPr id="5" name="Content Placeholder 7" descr="IMG_3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065937"/>
            <a:ext cx="3810000" cy="3066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551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28600" y="1167408"/>
            <a:ext cx="5410200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800100" indent="-2841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for greater variety of land uses while recognizing that some uses may present challenges to compatibility within a zoning district</a:t>
            </a:r>
            <a:endParaRPr lang="en-US" sz="2000" strike="sngStrike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5937"/>
            <a:endParaRPr lang="en-US" sz="1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2841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an added layer of review for uses that require special attention by the nature of their use</a:t>
            </a:r>
          </a:p>
          <a:p>
            <a:pPr marL="800100" lvl="1" indent="-28416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for mitigation of potential adverse impacts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7AC57-B839-412E-BF5F-81EC2CCF7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84" b="26051"/>
          <a:stretch/>
        </p:blipFill>
        <p:spPr>
          <a:xfrm>
            <a:off x="5638800" y="438150"/>
            <a:ext cx="3276600" cy="202108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 descr="A house with a sign in the front&#10;&#10;Description automatically generated with low confidence">
            <a:extLst>
              <a:ext uri="{FF2B5EF4-FFF2-40B4-BE49-F238E27FC236}">
                <a16:creationId xmlns:a16="http://schemas.microsoft.com/office/drawing/2014/main" id="{C614F204-5FD6-5E2A-ED72-A3EA7562B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57" y="2571750"/>
            <a:ext cx="3308843" cy="2481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5137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0"/>
            <a:ext cx="7696201" cy="37338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681"/>
                </a:solidFill>
              </a:rPr>
              <a:t>Cannot base denial solely on:</a:t>
            </a:r>
            <a:br>
              <a:rPr lang="en-US" sz="2400" dirty="0">
                <a:solidFill>
                  <a:srgbClr val="646569"/>
                </a:solidFill>
              </a:rPr>
            </a:br>
            <a:r>
              <a:rPr lang="en-US" sz="2400" dirty="0">
                <a:solidFill>
                  <a:srgbClr val="646569"/>
                </a:solidFill>
              </a:rPr>
              <a:t>“…generalized objections concerns of neighboring community members”</a:t>
            </a:r>
          </a:p>
          <a:p>
            <a:pPr marL="461963" indent="-177800">
              <a:buNone/>
            </a:pPr>
            <a:r>
              <a:rPr lang="en-US" sz="2400" i="1" dirty="0">
                <a:solidFill>
                  <a:srgbClr val="646569"/>
                </a:solidFill>
              </a:rPr>
              <a:t>-	</a:t>
            </a:r>
            <a:r>
              <a:rPr lang="en-US" sz="2400" i="1" dirty="0" err="1">
                <a:solidFill>
                  <a:srgbClr val="646569"/>
                </a:solidFill>
              </a:rPr>
              <a:t>Chernick</a:t>
            </a:r>
            <a:r>
              <a:rPr lang="en-US" sz="2400" i="1" dirty="0">
                <a:solidFill>
                  <a:srgbClr val="646569"/>
                </a:solidFill>
              </a:rPr>
              <a:t> v. McGowan  </a:t>
            </a:r>
            <a:br>
              <a:rPr lang="en-US" sz="2400" i="1" dirty="0">
                <a:solidFill>
                  <a:srgbClr val="646569"/>
                </a:solidFill>
              </a:rPr>
            </a:br>
            <a:endParaRPr lang="en-US" sz="2400" i="1" dirty="0">
              <a:solidFill>
                <a:srgbClr val="646569"/>
              </a:solidFill>
            </a:endParaRPr>
          </a:p>
          <a:p>
            <a:pPr marL="461963" indent="-177800">
              <a:buNone/>
            </a:pPr>
            <a:r>
              <a:rPr lang="en-US" sz="2400" i="1" dirty="0">
                <a:solidFill>
                  <a:srgbClr val="646569"/>
                </a:solidFill>
              </a:rPr>
              <a:t>-	Pleasant Valley Home </a:t>
            </a:r>
            <a:br>
              <a:rPr lang="en-US" sz="2400" i="1" dirty="0">
                <a:solidFill>
                  <a:srgbClr val="646569"/>
                </a:solidFill>
              </a:rPr>
            </a:br>
            <a:r>
              <a:rPr lang="en-US" sz="2400" i="1" dirty="0">
                <a:solidFill>
                  <a:srgbClr val="646569"/>
                </a:solidFill>
              </a:rPr>
              <a:t>v. Van Wagner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38150"/>
            <a:ext cx="868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reasons for denial: community opposition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599EA0-0C30-4729-ADD4-312F1D11744F}"/>
              </a:ext>
            </a:extLst>
          </p:cNvPr>
          <p:cNvGrpSpPr/>
          <p:nvPr/>
        </p:nvGrpSpPr>
        <p:grpSpPr>
          <a:xfrm>
            <a:off x="5038724" y="2343150"/>
            <a:ext cx="4105276" cy="2724150"/>
            <a:chOff x="4952999" y="1241898"/>
            <a:chExt cx="4105276" cy="2427815"/>
          </a:xfrm>
          <a:solidFill>
            <a:schemeClr val="bg1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BD2508-B9C8-477D-A4EC-C0D7F3AA63F1}"/>
                </a:ext>
              </a:extLst>
            </p:cNvPr>
            <p:cNvSpPr txBox="1"/>
            <p:nvPr/>
          </p:nvSpPr>
          <p:spPr>
            <a:xfrm>
              <a:off x="5248275" y="3392714"/>
              <a:ext cx="381000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A dentist office located in a former residential building</a:t>
              </a:r>
            </a:p>
          </p:txBody>
        </p:sp>
        <p:pic>
          <p:nvPicPr>
            <p:cNvPr id="17" name="Picture 16" descr="A picture containing outdoor, tree, grass, house&#10;&#10;Description automatically generated">
              <a:extLst>
                <a:ext uri="{FF2B5EF4-FFF2-40B4-BE49-F238E27FC236}">
                  <a16:creationId xmlns:a16="http://schemas.microsoft.com/office/drawing/2014/main" id="{0C9A0718-0F25-4A8D-B585-CBFE12C4A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4" t="7349" r="2343" b="39929"/>
            <a:stretch/>
          </p:blipFill>
          <p:spPr>
            <a:xfrm>
              <a:off x="4952999" y="1241898"/>
              <a:ext cx="3886201" cy="209731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59735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22925"/>
            <a:ext cx="8162606" cy="3200401"/>
          </a:xfrm>
          <a:noFill/>
        </p:spPr>
        <p:txBody>
          <a:bodyPr>
            <a:noAutofit/>
          </a:bodyPr>
          <a:lstStyle/>
          <a:p>
            <a:r>
              <a:rPr lang="en-US" sz="2300" b="1" dirty="0">
                <a:solidFill>
                  <a:srgbClr val="007681"/>
                </a:solidFill>
              </a:rPr>
              <a:t>General objections to use as undesirable</a:t>
            </a:r>
            <a:endParaRPr lang="en-US" sz="2300" dirty="0">
              <a:solidFill>
                <a:srgbClr val="007681"/>
              </a:solidFill>
            </a:endParaRPr>
          </a:p>
          <a:p>
            <a:pPr marL="852488">
              <a:buFontTx/>
              <a:buChar char="-"/>
            </a:pPr>
            <a:r>
              <a:rPr lang="en-US" sz="2300" dirty="0">
                <a:solidFill>
                  <a:srgbClr val="646569"/>
                </a:solidFill>
              </a:rPr>
              <a:t>(i.e., tavern permit denied citing reasons of late hours, noise, traffic, etc.)</a:t>
            </a:r>
          </a:p>
          <a:p>
            <a:pPr marL="852488">
              <a:buFontTx/>
              <a:buChar char="-"/>
            </a:pPr>
            <a:r>
              <a:rPr lang="en-US" sz="2300" i="1" dirty="0">
                <a:solidFill>
                  <a:srgbClr val="646569"/>
                </a:solidFill>
              </a:rPr>
              <a:t>Holbrook Assoc. Development Co. v. McGowan</a:t>
            </a:r>
          </a:p>
          <a:p>
            <a:pPr marL="0" indent="0">
              <a:buNone/>
            </a:pPr>
            <a:endParaRPr lang="en-US" sz="1000" dirty="0">
              <a:solidFill>
                <a:srgbClr val="6465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38150"/>
            <a:ext cx="868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reasons for denial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A6A7C-9AE9-4280-80D7-E6F69DB46F0F}"/>
              </a:ext>
            </a:extLst>
          </p:cNvPr>
          <p:cNvSpPr txBox="1"/>
          <p:nvPr/>
        </p:nvSpPr>
        <p:spPr>
          <a:xfrm>
            <a:off x="0" y="2770299"/>
            <a:ext cx="5562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7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Unrelated or previous violation</a:t>
            </a:r>
          </a:p>
          <a:p>
            <a:pPr marL="798513" lvl="1" indent="-341313"/>
            <a:r>
              <a:rPr lang="en-US" sz="2300" dirty="0">
                <a:solidFill>
                  <a:srgbClr val="646569"/>
                </a:solidFill>
              </a:rPr>
              <a:t>-	</a:t>
            </a:r>
            <a:r>
              <a:rPr lang="en-US" sz="23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is attached to use, not applicant (i.e., applicant has violation on different property)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11F74F-501F-40D8-BC27-C00BB83D0B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848" r="6667" b="11929"/>
          <a:stretch/>
        </p:blipFill>
        <p:spPr>
          <a:xfrm>
            <a:off x="5638800" y="2724150"/>
            <a:ext cx="3352800" cy="2297289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87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" y="1276350"/>
            <a:ext cx="85344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render decision within 62 days after </a:t>
            </a:r>
            <a:b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u="sng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public hearing</a:t>
            </a:r>
            <a:b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document shall include “findings”</a:t>
            </a:r>
            <a:b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with municipal clerk within 5 business days</a:t>
            </a: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27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066" y="438150"/>
            <a:ext cx="85831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984230"/>
            <a:ext cx="55626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reason for approval or denial (applicant did or didn’t meet required standards)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Disclose all evidence relied on in reaching decision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analysis of evidence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 facts to legal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with decision document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66" y="4558695"/>
            <a:ext cx="8697434" cy="369332"/>
          </a:xfrm>
          <a:prstGeom prst="rect">
            <a:avLst/>
          </a:prstGeom>
          <a:solidFill>
            <a:srgbClr val="45899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See NYS DOS Legal Memorandum LG02: Role of Findings in Local Government Decisions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38E695-357E-4FB4-9699-8D287944AD98}"/>
              </a:ext>
            </a:extLst>
          </p:cNvPr>
          <p:cNvSpPr/>
          <p:nvPr/>
        </p:nvSpPr>
        <p:spPr>
          <a:xfrm>
            <a:off x="5801833" y="863590"/>
            <a:ext cx="3037366" cy="3149025"/>
          </a:xfrm>
          <a:prstGeom prst="roundRect">
            <a:avLst/>
          </a:prstGeom>
          <a:solidFill>
            <a:schemeClr val="tx2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Proxima Nova"/>
              </a:rPr>
              <a:t>When reviewing administrative 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body’s </a:t>
            </a:r>
            <a:r>
              <a:rPr lang="en-US" b="0" i="0" dirty="0">
                <a:solidFill>
                  <a:schemeClr val="bg1"/>
                </a:solidFill>
                <a:effectLst/>
                <a:latin typeface="Proxima Nova"/>
              </a:rPr>
              <a:t>decision, courts will limit review to "ascertaining whether the determination has a rational basis and is supported by substantial evidence." </a:t>
            </a:r>
            <a:br>
              <a:rPr lang="en-US" b="0" i="0" dirty="0">
                <a:solidFill>
                  <a:schemeClr val="bg1"/>
                </a:solidFill>
                <a:effectLst/>
                <a:latin typeface="Proxima Nova"/>
              </a:rPr>
            </a:br>
            <a:r>
              <a:rPr lang="en-US" b="0" i="1" dirty="0">
                <a:solidFill>
                  <a:schemeClr val="bg1"/>
                </a:solidFill>
                <a:effectLst/>
                <a:latin typeface="Proxima Nova"/>
              </a:rPr>
              <a:t>(Hanson v. </a:t>
            </a:r>
            <a:r>
              <a:rPr lang="en-US" b="0" i="1" dirty="0" err="1">
                <a:solidFill>
                  <a:schemeClr val="bg1"/>
                </a:solidFill>
                <a:effectLst/>
                <a:latin typeface="Proxima Nova"/>
              </a:rPr>
              <a:t>Valenty</a:t>
            </a:r>
            <a:r>
              <a:rPr lang="en-US" i="1" dirty="0">
                <a:solidFill>
                  <a:schemeClr val="bg1"/>
                </a:solidFill>
                <a:latin typeface="Proxima Nova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Proxima Nova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910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123950"/>
            <a:ext cx="86487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30-day statute of limitations for appeal </a:t>
            </a:r>
          </a:p>
          <a:p>
            <a:pPr lvl="2" indent="-227013">
              <a:buFontTx/>
              <a:buChar char="-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 starts on date decision “filed” with municipal clerk</a:t>
            </a:r>
            <a:b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are not appealed to governing board</a:t>
            </a:r>
            <a:b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Aggrieved parties may file appeals under Article 78 Civil Practice Law and Rules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 Supreme Court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Appellate Division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of Appeals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563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970" y="1176700"/>
            <a:ext cx="5768663" cy="3505200"/>
          </a:xfrm>
          <a:noFill/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646569"/>
                </a:solidFill>
              </a:rPr>
              <a:t>Zoning or code enforcement officer authorized to enforce zoning/SUP conditions</a:t>
            </a:r>
          </a:p>
          <a:p>
            <a:endParaRPr lang="en-US" sz="1050" dirty="0">
              <a:solidFill>
                <a:srgbClr val="646569"/>
              </a:solidFill>
            </a:endParaRPr>
          </a:p>
          <a:p>
            <a:r>
              <a:rPr lang="en-US" sz="2400" dirty="0">
                <a:solidFill>
                  <a:srgbClr val="646569"/>
                </a:solidFill>
              </a:rPr>
              <a:t>Could be stated in</a:t>
            </a:r>
          </a:p>
          <a:p>
            <a:pPr lvl="1"/>
            <a:r>
              <a:rPr lang="en-US" sz="2000" dirty="0">
                <a:solidFill>
                  <a:srgbClr val="646569"/>
                </a:solidFill>
              </a:rPr>
              <a:t>Zoning law</a:t>
            </a:r>
          </a:p>
          <a:p>
            <a:pPr lvl="1"/>
            <a:r>
              <a:rPr lang="en-US" sz="2000" dirty="0">
                <a:solidFill>
                  <a:srgbClr val="646569"/>
                </a:solidFill>
              </a:rPr>
              <a:t>CEO/ZEO duties</a:t>
            </a:r>
          </a:p>
          <a:p>
            <a:pPr lvl="1"/>
            <a:endParaRPr lang="en-US" sz="1050" dirty="0">
              <a:solidFill>
                <a:srgbClr val="646569"/>
              </a:solidFill>
            </a:endParaRPr>
          </a:p>
          <a:p>
            <a:r>
              <a:rPr lang="en-US" sz="2400" dirty="0">
                <a:solidFill>
                  <a:srgbClr val="646569"/>
                </a:solidFill>
              </a:rPr>
              <a:t>Require conditions be met before issuing building permit or certificate of occupancy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endParaRPr lang="en-US" sz="3200" b="1" u="sng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5" descr="Code inspection2 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154202" y="1022925"/>
            <a:ext cx="2684998" cy="3505200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938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Revoking special use permit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359880"/>
            <a:ext cx="8534400" cy="2954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Failed to comply with imposed conditions</a:t>
            </a:r>
          </a:p>
          <a:p>
            <a:pPr marL="914400" lvl="1" indent="-228600"/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400" i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Persico v. Incorporated Village of Mineola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holder entitled to hearing before revocation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804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465084"/>
            <a:ext cx="8229600" cy="733806"/>
          </a:xfrm>
        </p:spPr>
        <p:txBody>
          <a:bodyPr>
            <a:normAutofit/>
          </a:bodyPr>
          <a:lstStyle/>
          <a:p>
            <a:pPr algn="l"/>
            <a:r>
              <a:rPr lang="en-US" sz="4050" dirty="0"/>
              <a:t> </a:t>
            </a:r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on New York State Laws</a:t>
            </a:r>
          </a:p>
        </p:txBody>
      </p:sp>
      <p:pic>
        <p:nvPicPr>
          <p:cNvPr id="11" name="Content Placeholder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226E031-922A-49E0-AB16-F07C5AF80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52550"/>
            <a:ext cx="2667000" cy="3451412"/>
          </a:xfr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E5D4FF-4EAA-478D-8723-E2FE934D4A64}"/>
              </a:ext>
            </a:extLst>
          </p:cNvPr>
          <p:cNvSpPr txBox="1"/>
          <p:nvPr/>
        </p:nvSpPr>
        <p:spPr>
          <a:xfrm>
            <a:off x="3401095" y="1586328"/>
            <a:ext cx="47871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681"/>
                </a:solidFill>
              </a:rPr>
              <a:t>www.dos.ny.gov/publications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A138B-755E-41B3-92CF-B844403A7EF8}"/>
              </a:ext>
            </a:extLst>
          </p:cNvPr>
          <p:cNvSpPr txBox="1"/>
          <p:nvPr/>
        </p:nvSpPr>
        <p:spPr>
          <a:xfrm>
            <a:off x="3276600" y="2298591"/>
            <a:ext cx="53397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34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6465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Legal Memorandum LG02: Role of Findings in LG Decisions: NYS DOS</a:t>
            </a:r>
          </a:p>
          <a:p>
            <a:pPr marL="285750" indent="-285750">
              <a:spcBef>
                <a:spcPts val="634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6465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Legal Memorandum LU15: Regulating Hours of Operation</a:t>
            </a:r>
          </a:p>
          <a:p>
            <a:pPr marL="285750" indent="-285750">
              <a:spcBef>
                <a:spcPts val="634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6465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NYS DOS Comments – “Court of Appeals’ Decision Addresses Special Use permits, Variances and Waivers”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7614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1366" y="388308"/>
            <a:ext cx="8503920" cy="82296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Department of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40" y="1211269"/>
            <a:ext cx="8503920" cy="33940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dirty="0">
                <a:solidFill>
                  <a:srgbClr val="646569"/>
                </a:solidFill>
              </a:rPr>
              <a:t>Division of Local Government Services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dirty="0">
                <a:solidFill>
                  <a:srgbClr val="646569"/>
                </a:solidFill>
              </a:rPr>
              <a:t>518-473-3355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dirty="0">
                <a:hlinkClick r:id="" action="ppaction://noaction"/>
              </a:rPr>
              <a:t>localgov@dos.ny.gov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dirty="0">
                <a:hlinkClick r:id="rId4"/>
              </a:rPr>
              <a:t>https://dos.ny.gov/training-assistance</a:t>
            </a:r>
            <a:r>
              <a:rPr lang="en-US" sz="3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70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95550"/>
            <a:ext cx="457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Uses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52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212" y="1198033"/>
            <a:ext cx="4038600" cy="3394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46569"/>
                </a:solidFill>
              </a:rPr>
              <a:t>Require SUP only when use impact might need mitigation </a:t>
            </a:r>
          </a:p>
          <a:p>
            <a:pPr marL="0" indent="0">
              <a:buNone/>
            </a:pPr>
            <a:endParaRPr lang="en-US" sz="1000" dirty="0">
              <a:solidFill>
                <a:srgbClr val="646569"/>
              </a:solidFill>
            </a:endParaRPr>
          </a:p>
          <a:p>
            <a:r>
              <a:rPr lang="en-US" dirty="0">
                <a:solidFill>
                  <a:srgbClr val="646569"/>
                </a:solidFill>
              </a:rPr>
              <a:t>Clearly list and define  uses in zoning -- avoid “and other similar uses”</a:t>
            </a:r>
          </a:p>
          <a:p>
            <a:pPr marL="0" indent="0">
              <a:buNone/>
            </a:pPr>
            <a:endParaRPr lang="en-US" sz="1800" dirty="0">
              <a:solidFill>
                <a:srgbClr val="646569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646569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646569"/>
              </a:solidFill>
            </a:endParaRPr>
          </a:p>
          <a:p>
            <a:pPr lvl="1"/>
            <a:endParaRPr lang="en-US" dirty="0">
              <a:solidFill>
                <a:srgbClr val="6465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allowed by special use permit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9" b="4878"/>
          <a:stretch/>
        </p:blipFill>
        <p:spPr>
          <a:xfrm>
            <a:off x="4778190" y="1069921"/>
            <a:ext cx="3680010" cy="287266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BD92D-F01C-43D7-883B-E05EC37116A1}"/>
              </a:ext>
            </a:extLst>
          </p:cNvPr>
          <p:cNvSpPr txBox="1"/>
          <p:nvPr/>
        </p:nvSpPr>
        <p:spPr>
          <a:xfrm>
            <a:off x="4652110" y="3995249"/>
            <a:ext cx="418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1"/>
            <a:r>
              <a:rPr lang="en-US" sz="1400" i="1" dirty="0">
                <a:solidFill>
                  <a:srgbClr val="646569"/>
                </a:solidFill>
              </a:rPr>
              <a:t>For example, for outdoor dining or events in neighborhood-commercial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75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11275"/>
            <a:ext cx="3733800" cy="3394075"/>
          </a:xfrm>
        </p:spPr>
        <p:txBody>
          <a:bodyPr>
            <a:normAutofit/>
          </a:bodyPr>
          <a:lstStyle/>
          <a:p>
            <a:endParaRPr lang="en-US" sz="1050" dirty="0">
              <a:solidFill>
                <a:srgbClr val="646569"/>
              </a:solidFill>
            </a:endParaRPr>
          </a:p>
          <a:p>
            <a:r>
              <a:rPr lang="en-US" sz="2500" dirty="0">
                <a:solidFill>
                  <a:srgbClr val="646569"/>
                </a:solidFill>
              </a:rPr>
              <a:t>By zoning district</a:t>
            </a:r>
            <a:endParaRPr lang="en-US" sz="25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050" strike="sngStrike" dirty="0">
              <a:solidFill>
                <a:srgbClr val="FF0000"/>
              </a:solidFill>
            </a:endParaRPr>
          </a:p>
          <a:p>
            <a:r>
              <a:rPr lang="en-US" sz="2500" dirty="0">
                <a:solidFill>
                  <a:srgbClr val="646569"/>
                </a:solidFill>
              </a:rPr>
              <a:t>By overlay zone </a:t>
            </a:r>
          </a:p>
          <a:p>
            <a:pPr lvl="1"/>
            <a:r>
              <a:rPr lang="en-US" sz="2000" dirty="0">
                <a:solidFill>
                  <a:srgbClr val="646569"/>
                </a:solidFill>
              </a:rPr>
              <a:t>In sensitive/unique areas, some or all uses may require additional review for compatibility</a:t>
            </a:r>
          </a:p>
          <a:p>
            <a:endParaRPr lang="en-US" sz="2500" dirty="0">
              <a:solidFill>
                <a:srgbClr val="64656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uses allowed by location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1EFE655-EB3B-4687-BA56-84758D839E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4799" r="17051" b="10340"/>
          <a:stretch/>
        </p:blipFill>
        <p:spPr>
          <a:xfrm>
            <a:off x="4800600" y="1598612"/>
            <a:ext cx="4114800" cy="2819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80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special use in district</a:t>
            </a: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00150"/>
            <a:ext cx="4267200" cy="3200400"/>
          </a:xfrm>
          <a:solidFill>
            <a:schemeClr val="accent2"/>
          </a:solidFill>
          <a:ln>
            <a:solidFill>
              <a:srgbClr val="00768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404C92-FF9E-4BD6-9BC1-B8A0DC949242}"/>
              </a:ext>
            </a:extLst>
          </p:cNvPr>
          <p:cNvSpPr/>
          <p:nvPr/>
        </p:nvSpPr>
        <p:spPr>
          <a:xfrm>
            <a:off x="457200" y="1257300"/>
            <a:ext cx="2209800" cy="26289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Gas station allowed by SUP in neighborhood commercial district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71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38150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special use in any district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4E4ED-7331-4F96-AC8B-2DE040820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728" y="1163433"/>
            <a:ext cx="2361278" cy="3541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E62A71-FAEF-4D83-8BE5-775EF4A5D876}"/>
              </a:ext>
            </a:extLst>
          </p:cNvPr>
          <p:cNvSpPr/>
          <p:nvPr/>
        </p:nvSpPr>
        <p:spPr>
          <a:xfrm>
            <a:off x="297225" y="1315688"/>
            <a:ext cx="2361278" cy="288300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Some uses commonly require SUP for aesthetic impacts</a:t>
            </a:r>
          </a:p>
        </p:txBody>
      </p:sp>
      <p:pic>
        <p:nvPicPr>
          <p:cNvPr id="1026" name="Picture 2" descr="Take a Look at America's Least Convincing Cell Phone Tower Trees - Atlas  Obscura">
            <a:extLst>
              <a:ext uri="{FF2B5EF4-FFF2-40B4-BE49-F238E27FC236}">
                <a16:creationId xmlns:a16="http://schemas.microsoft.com/office/drawing/2014/main" id="{C3CDA4E8-E59A-4741-858C-D2C0442C5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r="7692"/>
          <a:stretch/>
        </p:blipFill>
        <p:spPr bwMode="auto">
          <a:xfrm>
            <a:off x="5602034" y="1163433"/>
            <a:ext cx="3326616" cy="30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562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60" y="895350"/>
            <a:ext cx="4804240" cy="3517696"/>
          </a:xfrm>
          <a:noFill/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646569"/>
                </a:solidFill>
              </a:rPr>
              <a:t>Ridgeline Protection Overlay</a:t>
            </a:r>
          </a:p>
          <a:p>
            <a:pPr lvl="1"/>
            <a:r>
              <a:rPr lang="en-US" sz="1800" dirty="0">
                <a:solidFill>
                  <a:srgbClr val="646569"/>
                </a:solidFill>
              </a:rPr>
              <a:t>All new development above set elevation could require an SUP to consider aesthetic impact on viewshed</a:t>
            </a:r>
          </a:p>
          <a:p>
            <a:pPr lvl="1"/>
            <a:endParaRPr lang="en-US" sz="1000" dirty="0">
              <a:solidFill>
                <a:srgbClr val="646569"/>
              </a:solidFill>
            </a:endParaRPr>
          </a:p>
          <a:p>
            <a:r>
              <a:rPr lang="en-US" sz="2000" b="1" dirty="0">
                <a:solidFill>
                  <a:srgbClr val="646569"/>
                </a:solidFill>
              </a:rPr>
              <a:t>Waterfront Protection Overlay </a:t>
            </a:r>
          </a:p>
          <a:p>
            <a:pPr lvl="1"/>
            <a:r>
              <a:rPr lang="en-US" sz="1800" dirty="0">
                <a:solidFill>
                  <a:srgbClr val="646569"/>
                </a:solidFill>
              </a:rPr>
              <a:t>Protects natural shorelines and riparian buffers, water quality, viewsheds and public access</a:t>
            </a:r>
          </a:p>
          <a:p>
            <a:pPr lvl="1"/>
            <a:r>
              <a:rPr lang="en-US" sz="1800" dirty="0">
                <a:solidFill>
                  <a:srgbClr val="646569"/>
                </a:solidFill>
              </a:rPr>
              <a:t>A SUP could be required for more intense uses to ensure environmental impacts are mitigated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312" y="386775"/>
            <a:ext cx="868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special use in overlay</a:t>
            </a:r>
          </a:p>
        </p:txBody>
      </p:sp>
      <p:pic>
        <p:nvPicPr>
          <p:cNvPr id="6" name="Content Placeholder 8" descr="Ridgeline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61453" y="1234352"/>
            <a:ext cx="3903786" cy="2370885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9E960A5-0893-49E7-9E17-ED37AC1021FD}"/>
              </a:ext>
            </a:extLst>
          </p:cNvPr>
          <p:cNvSpPr/>
          <p:nvPr/>
        </p:nvSpPr>
        <p:spPr>
          <a:xfrm>
            <a:off x="5181600" y="2495550"/>
            <a:ext cx="11430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D9E8E-B36F-4565-940B-84A6F0F231FA}"/>
              </a:ext>
            </a:extLst>
          </p:cNvPr>
          <p:cNvSpPr txBox="1"/>
          <p:nvPr/>
        </p:nvSpPr>
        <p:spPr>
          <a:xfrm>
            <a:off x="4903856" y="3574115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Housing development on ridgeline impacts viewshed while house below ridgeline is barely visible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2A1C4-38DF-4306-A0B8-E90BB99FFD7A}"/>
              </a:ext>
            </a:extLst>
          </p:cNvPr>
          <p:cNvSpPr txBox="1"/>
          <p:nvPr/>
        </p:nvSpPr>
        <p:spPr>
          <a:xfrm>
            <a:off x="148760" y="4705350"/>
            <a:ext cx="2823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833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658318-g:\localgov\slide shows\courses\special use permits\special use permits.pptx"/>
  <p:tag name="ARTICULATE_PRESENTER_VERSION" val="7"/>
  <p:tag name="ARTICULATE_PROJECT_OPEN" val="0"/>
  <p:tag name="ARTICULATE_SLIDE_COUNT" val="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E4E1FF2852C4AB94E009ECD2CE37F" ma:contentTypeVersion="1" ma:contentTypeDescription="Create a new document." ma:contentTypeScope="" ma:versionID="eb85edbaba29c6168d05838dd3bcaa64">
  <xsd:schema xmlns:xsd="http://www.w3.org/2001/XMLSchema" xmlns:xs="http://www.w3.org/2001/XMLSchema" xmlns:p="http://schemas.microsoft.com/office/2006/metadata/properties" xmlns:ns2="d7ba0638-ee3c-42f0-be76-41efb289a28a" targetNamespace="http://schemas.microsoft.com/office/2006/metadata/properties" ma:root="true" ma:fieldsID="0599839fb040190b03bf4f257d2257fd" ns2:_="">
    <xsd:import namespace="d7ba0638-ee3c-42f0-be76-41efb289a28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a0638-ee3c-42f0-be76-41efb289a2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1F8B16-B740-4AF2-905B-0F55AB1209F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7ba0638-ee3c-42f0-be76-41efb289a28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48A931-E0A1-4191-8A13-A31EAD521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a0638-ee3c-42f0-be76-41efb289a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B00D30-9030-48AE-9559-BAAB1B52B8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11599</TotalTime>
  <Words>1987</Words>
  <Application>Microsoft Office PowerPoint</Application>
  <PresentationFormat>On-screen Show (16:9)</PresentationFormat>
  <Paragraphs>269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Narrow</vt:lpstr>
      <vt:lpstr>Calibri</vt:lpstr>
      <vt:lpstr>Proxima Nova</vt:lpstr>
      <vt:lpstr>Cover Master</vt:lpstr>
      <vt:lpstr>Section Master</vt:lpstr>
      <vt:lpstr>Content Master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Resources on New York State Laws</vt:lpstr>
      <vt:lpstr>New York Department of State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Eastman, Christopher (DOS)</cp:lastModifiedBy>
  <cp:revision>248</cp:revision>
  <cp:lastPrinted>2023-05-10T18:39:50Z</cp:lastPrinted>
  <dcterms:created xsi:type="dcterms:W3CDTF">2014-12-09T18:34:34Z</dcterms:created>
  <dcterms:modified xsi:type="dcterms:W3CDTF">2023-10-16T22:11:02Z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0x01010007DE4E1FF2852C4AB94E009ECD2CE37F</vt:lpwstr>
  </property>
  <property fmtid="{D5CDD505-2E9C-101B-9397-08002B2CF9AE}" pid="3" name="ArticulatePath">
    <vt:lpwstr>NYS_PowerPoint-LG (4)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GUID">
    <vt:lpwstr>E74913D1-1D20-47FD-A93E-F9FF0F35E316</vt:lpwstr>
  </property>
  <property fmtid="{D5CDD505-2E9C-101B-9397-08002B2CF9AE}" pid="7" name="ArticulateProjectFull">
    <vt:lpwstr>G:\localgov\Slide Shows\Courses\Special Use Permits\Special Use Permits.ppta</vt:lpwstr>
  </property>
</Properties>
</file>