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72"/>
  </p:notesMasterIdLst>
  <p:handoutMasterIdLst>
    <p:handoutMasterId r:id="rId73"/>
  </p:handoutMasterIdLst>
  <p:sldIdLst>
    <p:sldId id="256" r:id="rId2"/>
    <p:sldId id="297" r:id="rId3"/>
    <p:sldId id="309" r:id="rId4"/>
    <p:sldId id="421" r:id="rId5"/>
    <p:sldId id="371" r:id="rId6"/>
    <p:sldId id="372" r:id="rId7"/>
    <p:sldId id="373" r:id="rId8"/>
    <p:sldId id="375" r:id="rId9"/>
    <p:sldId id="381" r:id="rId10"/>
    <p:sldId id="424" r:id="rId11"/>
    <p:sldId id="425" r:id="rId12"/>
    <p:sldId id="380" r:id="rId13"/>
    <p:sldId id="382" r:id="rId14"/>
    <p:sldId id="383" r:id="rId15"/>
    <p:sldId id="384" r:id="rId16"/>
    <p:sldId id="385" r:id="rId17"/>
    <p:sldId id="426" r:id="rId18"/>
    <p:sldId id="386" r:id="rId19"/>
    <p:sldId id="387" r:id="rId20"/>
    <p:sldId id="423" r:id="rId21"/>
    <p:sldId id="388" r:id="rId22"/>
    <p:sldId id="390" r:id="rId23"/>
    <p:sldId id="389" r:id="rId24"/>
    <p:sldId id="376" r:id="rId25"/>
    <p:sldId id="420" r:id="rId26"/>
    <p:sldId id="392" r:id="rId27"/>
    <p:sldId id="393" r:id="rId28"/>
    <p:sldId id="394" r:id="rId29"/>
    <p:sldId id="395" r:id="rId30"/>
    <p:sldId id="396" r:id="rId31"/>
    <p:sldId id="397" r:id="rId32"/>
    <p:sldId id="278" r:id="rId33"/>
    <p:sldId id="313" r:id="rId34"/>
    <p:sldId id="317" r:id="rId35"/>
    <p:sldId id="303" r:id="rId36"/>
    <p:sldId id="318" r:id="rId37"/>
    <p:sldId id="320" r:id="rId38"/>
    <p:sldId id="369" r:id="rId39"/>
    <p:sldId id="319" r:id="rId40"/>
    <p:sldId id="399" r:id="rId41"/>
    <p:sldId id="400" r:id="rId42"/>
    <p:sldId id="401" r:id="rId43"/>
    <p:sldId id="402" r:id="rId44"/>
    <p:sldId id="422" r:id="rId45"/>
    <p:sldId id="403" r:id="rId46"/>
    <p:sldId id="404" r:id="rId47"/>
    <p:sldId id="294" r:id="rId48"/>
    <p:sldId id="405" r:id="rId49"/>
    <p:sldId id="365" r:id="rId50"/>
    <p:sldId id="406" r:id="rId51"/>
    <p:sldId id="407" r:id="rId52"/>
    <p:sldId id="408" r:id="rId53"/>
    <p:sldId id="409" r:id="rId54"/>
    <p:sldId id="329" r:id="rId55"/>
    <p:sldId id="321" r:id="rId56"/>
    <p:sldId id="410" r:id="rId57"/>
    <p:sldId id="413" r:id="rId58"/>
    <p:sldId id="414" r:id="rId59"/>
    <p:sldId id="415" r:id="rId60"/>
    <p:sldId id="416" r:id="rId61"/>
    <p:sldId id="377" r:id="rId62"/>
    <p:sldId id="411" r:id="rId63"/>
    <p:sldId id="379" r:id="rId64"/>
    <p:sldId id="310" r:id="rId65"/>
    <p:sldId id="370" r:id="rId66"/>
    <p:sldId id="374" r:id="rId67"/>
    <p:sldId id="419" r:id="rId68"/>
    <p:sldId id="366" r:id="rId69"/>
    <p:sldId id="355" r:id="rId70"/>
    <p:sldId id="292" r:id="rId7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5088A34-EF11-49B8-A2C1-FC52A8301E8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82966CA9-F9B0-4AE5-BDFA-EAF9E96009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4FFEAF00-7BB2-4FED-8B57-81E089FCD118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127E63F3-DAEE-4ADC-A280-5DFD4BA534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97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03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2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21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96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82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48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05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72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44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06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35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80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41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56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23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05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64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023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120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9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94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91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591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506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2607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668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115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07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485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1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3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975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88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898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867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939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501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791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620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0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675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214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530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621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3974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988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490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0374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05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012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88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494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499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984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512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709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1375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8857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313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2195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2738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91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72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59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63F3-DAEE-4ADC-A280-5DFD4BA5348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8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7975-631E-4B16-9BC2-C2718D27B52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B147-64AE-4212-AE9D-F5E7861625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7975-631E-4B16-9BC2-C2718D27B52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B147-64AE-4212-AE9D-F5E7861625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7975-631E-4B16-9BC2-C2718D27B52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B147-64AE-4212-AE9D-F5E7861625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7975-631E-4B16-9BC2-C2718D27B52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B147-64AE-4212-AE9D-F5E7861625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7975-631E-4B16-9BC2-C2718D27B52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B147-64AE-4212-AE9D-F5E7861625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7975-631E-4B16-9BC2-C2718D27B52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B147-64AE-4212-AE9D-F5E7861625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7975-631E-4B16-9BC2-C2718D27B52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B147-64AE-4212-AE9D-F5E7861625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7975-631E-4B16-9BC2-C2718D27B52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B147-64AE-4212-AE9D-F5E7861625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7975-631E-4B16-9BC2-C2718D27B52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B147-64AE-4212-AE9D-F5E7861625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7975-631E-4B16-9BC2-C2718D27B52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B147-64AE-4212-AE9D-F5E7861625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7975-631E-4B16-9BC2-C2718D27B52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B147-64AE-4212-AE9D-F5E7861625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7975-631E-4B16-9BC2-C2718D27B52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5B147-64AE-4212-AE9D-F5E7861625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744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Tiny House, Big Questions: Regulating Tiny Homes in Your Jurisdiction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83112"/>
            <a:ext cx="9296400" cy="20462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Katie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Hodgdon, Counsel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Association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of Towns</a:t>
            </a:r>
            <a:endParaRPr lang="en-US" b="1" i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CDRPC/NYPF Planning and Zoning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Workshop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October 20, 2023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38820"/>
            <a:ext cx="2462348" cy="173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What Are They?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</a:rPr>
              <a:t>Are these tiny homes?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3810000" cy="2560320"/>
          </a:xfrm>
          <a:prstGeom prst="rect">
            <a:avLst/>
          </a:prstGeom>
        </p:spPr>
      </p:pic>
      <p:pic>
        <p:nvPicPr>
          <p:cNvPr id="1028" name="Picture 4" descr="https://cleantechnica.com/files/2023/09/Aliner-Amp-Exterior-2000x1000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98" y="2124060"/>
            <a:ext cx="4244397" cy="212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836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What Are They?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</a:rPr>
              <a:t>Are these tiny homes?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3810000" cy="2560320"/>
          </a:xfrm>
          <a:prstGeom prst="rect">
            <a:avLst/>
          </a:prstGeom>
        </p:spPr>
      </p:pic>
      <p:pic>
        <p:nvPicPr>
          <p:cNvPr id="1028" name="Picture 4" descr="https://cleantechnica.com/files/2023/09/Aliner-Amp-Exterior-2000x1000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98" y="2124060"/>
            <a:ext cx="4244397" cy="212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4931688"/>
            <a:ext cx="848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Answer: It depends on your locality’s definition within the code!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292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What Are They?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NYS definition – can be found in Appendix Q of the 2020 Residential Code of New York State</a:t>
            </a:r>
          </a:p>
          <a:p>
            <a:r>
              <a:rPr lang="en-US" dirty="0" smtClean="0">
                <a:latin typeface="Times New Roman" pitchFamily="18" charset="0"/>
              </a:rPr>
              <a:t>Formally adopted in 2020 from Appendix Q of the 2018 International Residence Code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First code to address tiny homes specifically</a:t>
            </a:r>
          </a:p>
          <a:p>
            <a:r>
              <a:rPr lang="en-US" dirty="0" smtClean="0">
                <a:latin typeface="Times New Roman" pitchFamily="18" charset="0"/>
              </a:rPr>
              <a:t>“A dwelling unit that is 400 square feet or less in floor area excluding lofts”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Appendix Q applies to site-built tiny homes</a:t>
            </a:r>
          </a:p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61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What Are They?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154401"/>
            <a:ext cx="8915400" cy="5703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Local definitions: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</a:rPr>
              <a:t>“A dwelling unit that is built as a structure and not on a trailer or chassis that is intended to be used as a stationary, continuously occupied dwelling unit that is less than or equal to 400 square feet in total floor area, but not less than 150 square feet of total floor area” – Village of Alfred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89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What Are They?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Village acknowledges that other forms of tiny homes may exist but </a:t>
            </a:r>
            <a:r>
              <a:rPr lang="en-US" dirty="0" smtClean="0">
                <a:latin typeface="Times New Roman" pitchFamily="18" charset="0"/>
              </a:rPr>
              <a:t>only allows </a:t>
            </a:r>
            <a:r>
              <a:rPr lang="en-US" dirty="0" smtClean="0">
                <a:latin typeface="Times New Roman" pitchFamily="18" charset="0"/>
              </a:rPr>
              <a:t>those as a detached structure on a foundation</a:t>
            </a:r>
          </a:p>
          <a:p>
            <a:r>
              <a:rPr lang="en-US" dirty="0" smtClean="0">
                <a:latin typeface="Times New Roman" pitchFamily="18" charset="0"/>
              </a:rPr>
              <a:t>Code goes on to require compliance with setback and minimum lot size requirements</a:t>
            </a:r>
          </a:p>
          <a:p>
            <a:r>
              <a:rPr lang="en-US" dirty="0" smtClean="0">
                <a:latin typeface="Times New Roman" pitchFamily="18" charset="0"/>
              </a:rPr>
              <a:t>*Using zoning authority to limit tiny homes to fixed structures on foundation, essentially prohibiting tiny homes as moveable structures in their permitting structure</a:t>
            </a:r>
          </a:p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51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What Are They?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Local definitions: </a:t>
            </a:r>
          </a:p>
          <a:p>
            <a:r>
              <a:rPr lang="en-US" dirty="0" smtClean="0">
                <a:latin typeface="Times New Roman" pitchFamily="18" charset="0"/>
              </a:rPr>
              <a:t>In contrast, the town of “name withheld” defines tiny homes as: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</a:rPr>
              <a:t>“Recreational camping vehicle: Any enclosed motor vehicle or trailer used or designed to be used for recreational travel and temporary living and / or sleeping purposes including . . . Tiny homes . . .”</a:t>
            </a:r>
          </a:p>
          <a:p>
            <a:r>
              <a:rPr lang="en-US" dirty="0" smtClean="0">
                <a:latin typeface="Times New Roman" pitchFamily="18" charset="0"/>
              </a:rPr>
              <a:t>Town requires a zoning permit for “recreational camping vehicles” that are sited for occupancy for more than 30 days</a:t>
            </a:r>
          </a:p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18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What Are They?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What if a tiny home in this jurisdiction is affixed to a permanent foundation and does not have wheels or a trailer – does it fall within the definition of a recreational camping vehicle and therefore need a zoning permit?	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No! The definition encompasses tiny homes but then describes them as enclosed motor vehicles or trailers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Definitions are important – in this scenario, a tiny home that is affixed to a permanent foundation would not need the zoning permit or special permit (although it would need a building permit)</a:t>
            </a:r>
          </a:p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39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What Are They?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This type of tiny home would not be captured by definition and thus not subject to permitting structure: </a:t>
            </a:r>
            <a:endParaRPr lang="en-US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43200"/>
            <a:ext cx="5926667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57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What Are They?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Definitions matter!  Increase in tiny home popularity = locality should include or modify its definition of tiny homes to include all forms 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This way they are captured by the zoning code and required to obtain the land use or other regulatory permits before siting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If it does not fall cleanly within town’s definition, owner will likely not have to comply with code requirements </a:t>
            </a:r>
          </a:p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56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What Are They?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Tiny homes can also meet more than one definition in a code</a:t>
            </a:r>
          </a:p>
          <a:p>
            <a:r>
              <a:rPr lang="en-US" dirty="0" smtClean="0">
                <a:latin typeface="Times New Roman" pitchFamily="18" charset="0"/>
              </a:rPr>
              <a:t>Town of Queensbury case- “custom recreational vehicle” on top of a boat trailer was sited on residence without permit</a:t>
            </a:r>
          </a:p>
          <a:p>
            <a:r>
              <a:rPr lang="en-US" dirty="0" smtClean="0">
                <a:latin typeface="Times New Roman" pitchFamily="18" charset="0"/>
              </a:rPr>
              <a:t>Owner argued that it was not required to obtain a building permit because the structure met the definition of a “travel trailer” within the town’s code</a:t>
            </a:r>
          </a:p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5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Topics to Discuss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8" y="932728"/>
            <a:ext cx="8229600" cy="554427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Introduction of tiny homes in New York and the tiny home movement</a:t>
            </a:r>
          </a:p>
          <a:p>
            <a:r>
              <a:rPr lang="en-US" dirty="0" smtClean="0">
                <a:latin typeface="Times New Roman" pitchFamily="18" charset="0"/>
              </a:rPr>
              <a:t>The many definitions of tiny homes</a:t>
            </a:r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What building codes are applicable to tiny homes?</a:t>
            </a:r>
          </a:p>
          <a:p>
            <a:r>
              <a:rPr lang="en-US" dirty="0" smtClean="0">
                <a:latin typeface="Times New Roman" pitchFamily="18" charset="0"/>
              </a:rPr>
              <a:t>Regulating tiny homes at the local level</a:t>
            </a:r>
          </a:p>
          <a:p>
            <a:r>
              <a:rPr lang="en-US" dirty="0" smtClean="0">
                <a:latin typeface="Times New Roman" pitchFamily="18" charset="0"/>
              </a:rPr>
              <a:t>Tiny </a:t>
            </a:r>
            <a:r>
              <a:rPr lang="en-US" dirty="0" smtClean="0">
                <a:latin typeface="Times New Roman" pitchFamily="18" charset="0"/>
              </a:rPr>
              <a:t>homes, taxation and affordable </a:t>
            </a:r>
            <a:r>
              <a:rPr lang="en-US" dirty="0" smtClean="0">
                <a:latin typeface="Times New Roman" pitchFamily="18" charset="0"/>
              </a:rPr>
              <a:t>housing</a:t>
            </a:r>
          </a:p>
          <a:p>
            <a:r>
              <a:rPr lang="en-US" dirty="0" smtClean="0">
                <a:latin typeface="Times New Roman" pitchFamily="18" charset="0"/>
              </a:rPr>
              <a:t>Any </a:t>
            </a:r>
            <a:r>
              <a:rPr lang="en-US" dirty="0" smtClean="0">
                <a:latin typeface="Times New Roman" pitchFamily="18" charset="0"/>
              </a:rPr>
              <a:t>other questions!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78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What Are They?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Town asserted that it was still a “structure” requiring a building permit</a:t>
            </a:r>
          </a:p>
          <a:p>
            <a:r>
              <a:rPr lang="en-US" dirty="0" smtClean="0">
                <a:latin typeface="Times New Roman" pitchFamily="18" charset="0"/>
              </a:rPr>
              <a:t>Court agreed- even though it met the code’s definition of “travel trailer,” could still be a structure subject to the code and in this instance, met the definition of a “mobile home,” thereby requiring a permit</a:t>
            </a:r>
          </a:p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25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What Are They?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Moral of the story- definitions matter and locality can define tiny homes to suit the unique needs of the jurisdiction</a:t>
            </a:r>
          </a:p>
          <a:p>
            <a:r>
              <a:rPr lang="en-US" dirty="0" smtClean="0">
                <a:latin typeface="Times New Roman" pitchFamily="18" charset="0"/>
              </a:rPr>
              <a:t>Another local example: “dwellings that could be built on a foundation OR a mobile structure, that would be subject to all mobile home requirements, with a minimum of 500 square feet required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If this definition is adopted, zoning out tiny homes that are subject to Appendix Q (400 square feet or less)</a:t>
            </a:r>
          </a:p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75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What Are They?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</a:rPr>
              <a:t>What other forms can tiny homes take?</a:t>
            </a:r>
          </a:p>
          <a:p>
            <a:r>
              <a:rPr lang="en-US" b="1" u="sng" dirty="0" smtClean="0">
                <a:latin typeface="Times New Roman" pitchFamily="18" charset="0"/>
              </a:rPr>
              <a:t>Manufactured (mobile) home: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traditional mobile home that is at least 320 square feet and built on permanent chassis and designed to be used as a dwelling without or without a permanent foundation (Executive Law section 601 [7])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Minimum size specs and have a permanent chassis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A tiny home code be a mobile home if the mobile home is less than 400 square feet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Appendix Q does not apply (not site-built)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Locality ensures homes are installed properly per federal standards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1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What Are They?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</a:rPr>
              <a:t>What other forms can tiny homes take?</a:t>
            </a:r>
          </a:p>
          <a:p>
            <a:r>
              <a:rPr lang="en-US" b="1" u="sng" dirty="0" smtClean="0">
                <a:latin typeface="Times New Roman" pitchFamily="18" charset="0"/>
              </a:rPr>
              <a:t>Modular (factory manufactured) homes:</a:t>
            </a:r>
            <a:r>
              <a:rPr lang="en-US" b="1" dirty="0" smtClean="0">
                <a:latin typeface="Times New Roman" pitchFamily="18" charset="0"/>
              </a:rPr>
              <a:t> 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No dimensional restrictions and not built on a chassis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Structures designed primarily for residential occupancy where components are manufactured in a facility and installed permanently at the building site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Considered buildings in the same way </a:t>
            </a:r>
            <a:r>
              <a:rPr lang="en-US" dirty="0" smtClean="0">
                <a:latin typeface="Times New Roman" pitchFamily="18" charset="0"/>
              </a:rPr>
              <a:t>site-built homes </a:t>
            </a:r>
            <a:r>
              <a:rPr lang="en-US" dirty="0" smtClean="0">
                <a:latin typeface="Times New Roman" pitchFamily="18" charset="0"/>
              </a:rPr>
              <a:t>are under the Uniform Code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Building permit required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An Appendix Q </a:t>
            </a:r>
            <a:r>
              <a:rPr lang="en-US" dirty="0" smtClean="0">
                <a:latin typeface="Times New Roman" pitchFamily="18" charset="0"/>
              </a:rPr>
              <a:t>tiny home </a:t>
            </a:r>
            <a:r>
              <a:rPr lang="en-US" dirty="0" smtClean="0">
                <a:latin typeface="Times New Roman" pitchFamily="18" charset="0"/>
              </a:rPr>
              <a:t>cou</a:t>
            </a:r>
            <a:r>
              <a:rPr lang="en-US" dirty="0" smtClean="0">
                <a:latin typeface="Times New Roman" pitchFamily="18" charset="0"/>
              </a:rPr>
              <a:t>ld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be a modular home if the modular home is less than 400 square </a:t>
            </a:r>
            <a:r>
              <a:rPr lang="en-US" dirty="0" smtClean="0">
                <a:latin typeface="Times New Roman" pitchFamily="18" charset="0"/>
              </a:rPr>
              <a:t>feet and site built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04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Addressing Tiny Homes at the Local Level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064228"/>
              </p:ext>
            </p:extLst>
          </p:nvPr>
        </p:nvGraphicFramePr>
        <p:xfrm>
          <a:off x="114300" y="1143000"/>
          <a:ext cx="89154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346943498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413269397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209687146"/>
                    </a:ext>
                  </a:extLst>
                </a:gridCol>
              </a:tblGrid>
              <a:tr h="542528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</a:t>
                      </a:r>
                      <a:r>
                        <a:rPr lang="en-US" baseline="0" dirty="0" smtClean="0"/>
                        <a:t> it a tiny home?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 permit</a:t>
                      </a:r>
                      <a:r>
                        <a:rPr lang="en-US" baseline="0" dirty="0" smtClean="0"/>
                        <a:t> standards to apply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3870"/>
                  </a:ext>
                </a:extLst>
              </a:tr>
              <a:tr h="542528">
                <a:tc>
                  <a:txBody>
                    <a:bodyPr/>
                    <a:lstStyle/>
                    <a:p>
                      <a:r>
                        <a:rPr lang="en-US" dirty="0" smtClean="0"/>
                        <a:t>Site-built</a:t>
                      </a:r>
                      <a:r>
                        <a:rPr lang="en-US" baseline="0" dirty="0" smtClean="0"/>
                        <a:t>, less than 400 </a:t>
                      </a:r>
                      <a:r>
                        <a:rPr lang="en-US" baseline="0" dirty="0" err="1" smtClean="0"/>
                        <a:t>sq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Uniform code &amp; Appendix Q standards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033752"/>
                  </a:ext>
                </a:extLst>
              </a:tr>
              <a:tr h="542528">
                <a:tc>
                  <a:txBody>
                    <a:bodyPr/>
                    <a:lstStyle/>
                    <a:p>
                      <a:r>
                        <a:rPr lang="en-US" dirty="0" smtClean="0"/>
                        <a:t>Site-built, greater than 400 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for Appendix</a:t>
                      </a:r>
                      <a:r>
                        <a:rPr lang="en-US" baseline="0" dirty="0" smtClean="0"/>
                        <a:t> Q purposes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Uniform code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305034"/>
                  </a:ext>
                </a:extLst>
              </a:tr>
              <a:tr h="542528">
                <a:tc>
                  <a:txBody>
                    <a:bodyPr/>
                    <a:lstStyle/>
                    <a:p>
                      <a:r>
                        <a:rPr lang="en-US" dirty="0" smtClean="0"/>
                        <a:t>Modular home</a:t>
                      </a:r>
                      <a:r>
                        <a:rPr lang="en-US" baseline="0" dirty="0" smtClean="0"/>
                        <a:t>, less than 400 </a:t>
                      </a:r>
                      <a:r>
                        <a:rPr lang="en-US" baseline="0" dirty="0" err="1" smtClean="0"/>
                        <a:t>sq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Depends</a:t>
                      </a:r>
                      <a:r>
                        <a:rPr lang="en-US" baseline="0" dirty="0" smtClean="0"/>
                        <a:t> – definition in local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Uniform</a:t>
                      </a:r>
                      <a:r>
                        <a:rPr lang="en-US" baseline="0" dirty="0" smtClean="0"/>
                        <a:t> code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272980"/>
                  </a:ext>
                </a:extLst>
              </a:tr>
              <a:tr h="542528">
                <a:tc>
                  <a:txBody>
                    <a:bodyPr/>
                    <a:lstStyle/>
                    <a:p>
                      <a:r>
                        <a:rPr lang="en-US" dirty="0" smtClean="0"/>
                        <a:t>Modular</a:t>
                      </a:r>
                      <a:r>
                        <a:rPr lang="en-US" baseline="0" dirty="0" smtClean="0"/>
                        <a:t> home, greater than 400 </a:t>
                      </a:r>
                      <a:r>
                        <a:rPr lang="en-US" baseline="0" dirty="0" err="1" smtClean="0"/>
                        <a:t>sq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Depends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Uniform</a:t>
                      </a:r>
                      <a:r>
                        <a:rPr lang="en-US" baseline="0" dirty="0" smtClean="0"/>
                        <a:t> code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593524"/>
                  </a:ext>
                </a:extLst>
              </a:tr>
              <a:tr h="542528">
                <a:tc>
                  <a:txBody>
                    <a:bodyPr/>
                    <a:lstStyle/>
                    <a:p>
                      <a:r>
                        <a:rPr lang="en-US" dirty="0" smtClean="0"/>
                        <a:t>Mobile home,</a:t>
                      </a:r>
                      <a:r>
                        <a:rPr lang="en-US" baseline="0" dirty="0" smtClean="0"/>
                        <a:t> 320-400 </a:t>
                      </a:r>
                      <a:r>
                        <a:rPr lang="en-US" baseline="0" dirty="0" err="1" smtClean="0"/>
                        <a:t>sq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Depends – definition in local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Compliance</a:t>
                      </a:r>
                      <a:r>
                        <a:rPr lang="en-US" baseline="0" dirty="0" smtClean="0"/>
                        <a:t> with HUD code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442449"/>
                  </a:ext>
                </a:extLst>
              </a:tr>
              <a:tr h="542528">
                <a:tc>
                  <a:txBody>
                    <a:bodyPr/>
                    <a:lstStyle/>
                    <a:p>
                      <a:r>
                        <a:rPr lang="en-US" dirty="0" smtClean="0"/>
                        <a:t>Mobile home, greater than 400 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Depends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Compliance with HUD code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778978"/>
                  </a:ext>
                </a:extLst>
              </a:tr>
              <a:tr h="542528">
                <a:tc>
                  <a:txBody>
                    <a:bodyPr/>
                    <a:lstStyle/>
                    <a:p>
                      <a:r>
                        <a:rPr lang="en-US" dirty="0" smtClean="0"/>
                        <a:t>Recreational vehicle or structure less than 400 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feet on a chassis with wheels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Depends</a:t>
                      </a:r>
                      <a:r>
                        <a:rPr lang="en-US" baseline="0" dirty="0" smtClean="0"/>
                        <a:t> – definition in local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Depends upon code –</a:t>
                      </a:r>
                      <a:r>
                        <a:rPr lang="en-US" baseline="0" dirty="0" smtClean="0"/>
                        <a:t> it could be both a trailer and a building  (Queensbury case)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96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154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9286"/>
            <a:ext cx="7620000" cy="6330114"/>
          </a:xfrm>
        </p:spPr>
      </p:pic>
      <p:sp>
        <p:nvSpPr>
          <p:cNvPr id="6" name="TextBox 5"/>
          <p:cNvSpPr txBox="1"/>
          <p:nvPr/>
        </p:nvSpPr>
        <p:spPr>
          <a:xfrm>
            <a:off x="5867400" y="2743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see Queensbury case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34000" y="29718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24400" y="381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Could still be a tiny house pursuant to local definition BUT Appendix Q would not apply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86200" y="751701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915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Appendix Q Requirements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>
                <a:latin typeface="Times New Roman" pitchFamily="18" charset="0"/>
              </a:rPr>
              <a:t>Appendix Q </a:t>
            </a:r>
            <a:r>
              <a:rPr lang="en-US" dirty="0" smtClean="0">
                <a:latin typeface="Times New Roman" pitchFamily="18" charset="0"/>
              </a:rPr>
              <a:t>applies to all site-built tiny homes on foundations that are </a:t>
            </a:r>
            <a:r>
              <a:rPr lang="en-US" b="1" u="sng" dirty="0" smtClean="0">
                <a:latin typeface="Times New Roman" pitchFamily="18" charset="0"/>
              </a:rPr>
              <a:t>400 square feet or less</a:t>
            </a:r>
          </a:p>
          <a:p>
            <a:r>
              <a:rPr lang="en-US" dirty="0" smtClean="0">
                <a:latin typeface="Times New Roman" pitchFamily="18" charset="0"/>
              </a:rPr>
              <a:t>Provides building safety standards that address minimum requirements for ceiling height, loft areas, loft access, and emergency escape and rescue openings</a:t>
            </a:r>
          </a:p>
          <a:p>
            <a:r>
              <a:rPr lang="en-US" dirty="0" smtClean="0">
                <a:latin typeface="Times New Roman" pitchFamily="18" charset="0"/>
              </a:rPr>
              <a:t>Allows for ingress and egress to the loft area by stairs or ladders and sets the standards for same</a:t>
            </a:r>
          </a:p>
          <a:p>
            <a:r>
              <a:rPr lang="en-US" dirty="0" smtClean="0">
                <a:latin typeface="Times New Roman" pitchFamily="18" charset="0"/>
              </a:rPr>
              <a:t>*In addition to building in accordance with Appendix Q, tiny home owners are </a:t>
            </a:r>
            <a:r>
              <a:rPr lang="en-US" i="1" dirty="0" smtClean="0">
                <a:latin typeface="Times New Roman" pitchFamily="18" charset="0"/>
              </a:rPr>
              <a:t>required to comply with zoning and permitting requirements set forth in the code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74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Appendix Q Requirements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</a:rPr>
              <a:t>Minimum ceiling height: 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Habitable spaces and hallways: 6 feet 8 inches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Bathrooms, toilet rooms and kitchens: 6 feet 4 inches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Lofts: can be less than 6 feet 8 inches</a:t>
            </a:r>
          </a:p>
          <a:p>
            <a:r>
              <a:rPr lang="en-US" dirty="0" smtClean="0">
                <a:latin typeface="Times New Roman" pitchFamily="18" charset="0"/>
              </a:rPr>
              <a:t>Lofts: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Must have at least 35 square feet and be at least 5 feet in any horizontal dimension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Loft guards located along open side of lofts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Loft accessed via stairways, ladders, alternating tread devices or ships ladders</a:t>
            </a:r>
          </a:p>
          <a:p>
            <a:r>
              <a:rPr lang="en-US" dirty="0" smtClean="0">
                <a:latin typeface="Times New Roman" pitchFamily="18" charset="0"/>
              </a:rPr>
              <a:t>Emergency escapes: 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Comply with 2020 Residential Code, with carve outs for egress roof access windows in sleeping room lofts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77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Code and Permit Questions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Can the locality require a building permit for a tiny home?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Yes, building permits are </a:t>
            </a:r>
            <a:r>
              <a:rPr lang="en-US" u="sng" dirty="0" smtClean="0">
                <a:latin typeface="Times New Roman" pitchFamily="18" charset="0"/>
              </a:rPr>
              <a:t>required</a:t>
            </a:r>
            <a:r>
              <a:rPr lang="en-US" dirty="0" smtClean="0">
                <a:latin typeface="Times New Roman" pitchFamily="18" charset="0"/>
              </a:rPr>
              <a:t> for tiny homes, as they are required for all dwellings in NYS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Exception –one story detached structures less than 144 square feet for tool and storage sheds, playhouses, or other similar uses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If tiny home is less than 144 square feet, </a:t>
            </a:r>
            <a:r>
              <a:rPr lang="en-US" b="1" u="sng" dirty="0" smtClean="0">
                <a:latin typeface="Times New Roman" pitchFamily="18" charset="0"/>
              </a:rPr>
              <a:t>building permit is still required!</a:t>
            </a:r>
            <a:r>
              <a:rPr lang="en-US" dirty="0" smtClean="0">
                <a:latin typeface="Times New Roman" pitchFamily="18" charset="0"/>
              </a:rPr>
              <a:t>  A tiny home can take the form of a converted storage shed (if the local code allows) but a permit is still required because it is being used as a </a:t>
            </a:r>
            <a:r>
              <a:rPr lang="en-US" i="1" dirty="0" smtClean="0">
                <a:latin typeface="Times New Roman" pitchFamily="18" charset="0"/>
              </a:rPr>
              <a:t>dwelling</a:t>
            </a:r>
            <a:r>
              <a:rPr lang="en-US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23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Code and Permit Questions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Can a tiny home be constructed on a chassis with wheels?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Yes, there is nothing at the state level that prohibits this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Locality should ensure that this type of tiny home is encompassed within code definitions if it wants these structures included within regulatory framework</a:t>
            </a:r>
          </a:p>
          <a:p>
            <a:pPr lvl="2"/>
            <a:r>
              <a:rPr lang="en-US" dirty="0" smtClean="0">
                <a:latin typeface="Times New Roman" pitchFamily="18" charset="0"/>
              </a:rPr>
              <a:t>Queensbury case- can still be considered a structure subject to a permit even if “custom RV” – look to structure itself and intent of owner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If tiny home is mobile and relocated after siting at an approved site, subject to Appendix J of the 2020 Residential Code – Relocated or Moved Buildings</a:t>
            </a:r>
          </a:p>
          <a:p>
            <a:pPr lvl="1"/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5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3164"/>
            <a:ext cx="86868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 and the Tiny Home Movement 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45" y="1069409"/>
            <a:ext cx="8953500" cy="5703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</a:rPr>
              <a:t>Not a new concept; however – popularity has skyrocketed over the last decade </a:t>
            </a:r>
          </a:p>
          <a:p>
            <a:r>
              <a:rPr lang="en-US" dirty="0" smtClean="0">
                <a:latin typeface="Times New Roman" pitchFamily="18" charset="0"/>
              </a:rPr>
              <a:t>Estimated that 10,000 tiny homes exist across the US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Does not take into account unpermitted or unknown tiny homes</a:t>
            </a:r>
          </a:p>
          <a:p>
            <a:r>
              <a:rPr lang="en-US" dirty="0" smtClean="0">
                <a:latin typeface="Times New Roman" pitchFamily="18" charset="0"/>
              </a:rPr>
              <a:t>“Tiny home movement” – trend where individuals seek minimalist lifestyle through smaller homes / downsizing / increasing sustainability / going off the grid / leaving a smaller economic footprint</a:t>
            </a:r>
          </a:p>
          <a:p>
            <a:r>
              <a:rPr lang="en-US" dirty="0" smtClean="0">
                <a:latin typeface="Times New Roman" pitchFamily="18" charset="0"/>
              </a:rPr>
              <a:t>True accelerator – 2008 recession, when nearly three million homes were foreclosed upon between 2008-2010</a:t>
            </a:r>
            <a:endParaRPr lang="en-US" dirty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84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Code and Permit Questions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Do the occupancy restrictions in the Property Maintenance Code of NYS apply to tiny homes?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No – Section 404.9 provides that the occupancy restrictions set forth in section 404 do NOT apply to tiny houses </a:t>
            </a:r>
            <a:r>
              <a:rPr lang="en-US" b="1" i="1" dirty="0" smtClean="0">
                <a:latin typeface="Times New Roman" pitchFamily="18" charset="0"/>
              </a:rPr>
              <a:t>constructed in accordance with the Residential Code of NYS and Appendix Q 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So long as Appendix Q / Residential Code is followed, occupancy requirements to not apply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*More than 400 </a:t>
            </a:r>
            <a:r>
              <a:rPr lang="en-US" dirty="0" err="1" smtClean="0">
                <a:latin typeface="Times New Roman" pitchFamily="18" charset="0"/>
              </a:rPr>
              <a:t>sq</a:t>
            </a:r>
            <a:r>
              <a:rPr lang="en-US" dirty="0" smtClean="0">
                <a:latin typeface="Times New Roman" pitchFamily="18" charset="0"/>
              </a:rPr>
              <a:t> feet- not a tiny home pursuant to Appendix Q and exception would not apply</a:t>
            </a:r>
          </a:p>
          <a:p>
            <a:pPr lvl="1"/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32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Code and Permit Questions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</a:rPr>
              <a:t>What about heating facilities, potable water, electric service, and kitchen and toilet facilities in tiny homes?</a:t>
            </a:r>
          </a:p>
          <a:p>
            <a:r>
              <a:rPr lang="en-US" dirty="0" smtClean="0">
                <a:latin typeface="Times New Roman" pitchFamily="18" charset="0"/>
              </a:rPr>
              <a:t>Governed by 2020 Residential Code – allows for exceptions subject to approval of code enforcement or zoning officer</a:t>
            </a:r>
          </a:p>
          <a:p>
            <a:r>
              <a:rPr lang="en-US" dirty="0" smtClean="0">
                <a:latin typeface="Times New Roman" pitchFamily="18" charset="0"/>
              </a:rPr>
              <a:t>Locality can impose requirements – should be rational (</a:t>
            </a:r>
            <a:r>
              <a:rPr lang="en-US" dirty="0" err="1" smtClean="0">
                <a:latin typeface="Times New Roman" pitchFamily="18" charset="0"/>
              </a:rPr>
              <a:t>eg</a:t>
            </a:r>
            <a:r>
              <a:rPr lang="en-US" dirty="0" smtClean="0">
                <a:latin typeface="Times New Roman" pitchFamily="18" charset="0"/>
              </a:rPr>
              <a:t>, needs of 350 </a:t>
            </a:r>
            <a:r>
              <a:rPr lang="en-US" dirty="0" err="1" smtClean="0">
                <a:latin typeface="Times New Roman" pitchFamily="18" charset="0"/>
              </a:rPr>
              <a:t>sq</a:t>
            </a:r>
            <a:r>
              <a:rPr lang="en-US" dirty="0" smtClean="0">
                <a:latin typeface="Times New Roman" pitchFamily="18" charset="0"/>
              </a:rPr>
              <a:t> foot home may not align with 2000 </a:t>
            </a:r>
            <a:r>
              <a:rPr lang="en-US" dirty="0" err="1" smtClean="0">
                <a:latin typeface="Times New Roman" pitchFamily="18" charset="0"/>
              </a:rPr>
              <a:t>sq</a:t>
            </a:r>
            <a:r>
              <a:rPr lang="en-US" dirty="0" smtClean="0">
                <a:latin typeface="Times New Roman" pitchFamily="18" charset="0"/>
              </a:rPr>
              <a:t> foot home)</a:t>
            </a:r>
          </a:p>
          <a:p>
            <a:r>
              <a:rPr lang="en-US" dirty="0" smtClean="0">
                <a:latin typeface="Times New Roman" pitchFamily="18" charset="0"/>
              </a:rPr>
              <a:t>All plumbing fixtures have to comply with Residential Code</a:t>
            </a:r>
          </a:p>
          <a:p>
            <a:pPr lvl="1"/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23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Why Regulate Tiny Homes?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66800"/>
            <a:ext cx="89535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</a:rPr>
              <a:t>“Well, you know, you have to have zoning codes or else the whole thing could be chaos”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</a:rPr>
              <a:t>-Leslie </a:t>
            </a:r>
            <a:r>
              <a:rPr lang="en-US" dirty="0" err="1" smtClean="0">
                <a:latin typeface="Times New Roman" pitchFamily="18" charset="0"/>
              </a:rPr>
              <a:t>Knope</a:t>
            </a:r>
            <a:r>
              <a:rPr lang="en-US" dirty="0" smtClean="0">
                <a:latin typeface="Times New Roman" pitchFamily="18" charset="0"/>
              </a:rPr>
              <a:t>, Parks &amp; Recreation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046290"/>
            <a:ext cx="1838325" cy="24860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91" y="33821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Why Regulate Tiny Homes?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0990"/>
            <a:ext cx="88773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</a:rPr>
              <a:t>No regulation = no say and chaos abounds</a:t>
            </a:r>
          </a:p>
          <a:p>
            <a:r>
              <a:rPr lang="en-US" dirty="0" smtClean="0">
                <a:latin typeface="Times New Roman" pitchFamily="18" charset="0"/>
              </a:rPr>
              <a:t>Zoning is not a four letter word (literally and figuratively)</a:t>
            </a:r>
          </a:p>
          <a:p>
            <a:r>
              <a:rPr lang="en-US" dirty="0" smtClean="0">
                <a:latin typeface="Times New Roman" pitchFamily="18" charset="0"/>
              </a:rPr>
              <a:t>Can also regulate through other methods</a:t>
            </a:r>
          </a:p>
          <a:p>
            <a:r>
              <a:rPr lang="en-US" dirty="0" smtClean="0">
                <a:latin typeface="Times New Roman" pitchFamily="18" charset="0"/>
              </a:rPr>
              <a:t>Tiny home movement is increasing in popularity as affordable housing stock continues to dwindle and some shifts towards minimalism</a:t>
            </a:r>
          </a:p>
          <a:p>
            <a:r>
              <a:rPr lang="en-US" dirty="0" smtClean="0">
                <a:latin typeface="Times New Roman" pitchFamily="18" charset="0"/>
              </a:rPr>
              <a:t>Positives? 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Affordable housing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Can tax as real property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“Infill development” – weave tiny homes into vacant, underutilized spaces</a:t>
            </a:r>
          </a:p>
          <a:p>
            <a:pPr lvl="1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5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Why Regulate Tiny Homes?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66800"/>
            <a:ext cx="89535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Building permits are required if the home is a dwelling – regardless of local code</a:t>
            </a:r>
          </a:p>
          <a:p>
            <a:r>
              <a:rPr lang="en-US" dirty="0" smtClean="0">
                <a:latin typeface="Times New Roman" pitchFamily="18" charset="0"/>
              </a:rPr>
              <a:t>However, local code that explicitly defines tiny homes and imposes permitting requirements will ensure that tiny homes are sited pursuant to locality’s plan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Can address nuisances for neighbors (light, noise, trash)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Parking issues 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Safety concerns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Ensure that highway and water infrastructure is sufficient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014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9445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Options for Local Regulation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91102"/>
            <a:ext cx="8229600" cy="51858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Local governments have many tools at their disposal to regulate tiny homes!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Comprehensive plan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zoning authority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Building permits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Special use permits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Site plan requirements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Broader, outside the box (aka non-land use) authority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82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9445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Options for Local Regulation- Comprehensive Plan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91102"/>
            <a:ext cx="8953500" cy="5414498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Comprehensive Plan:</a:t>
            </a:r>
          </a:p>
          <a:p>
            <a:pPr lvl="1"/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Town Law section 272-a</a:t>
            </a:r>
          </a:p>
          <a:p>
            <a:pPr lvl="1"/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Village Law section 7-722</a:t>
            </a:r>
          </a:p>
          <a:p>
            <a:pPr lvl="1"/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General City Law section 28-a</a:t>
            </a:r>
          </a:p>
          <a:p>
            <a:pPr lvl="1"/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The comprehensive plan is important! Provides the framework and backbone for zoning code</a:t>
            </a:r>
          </a:p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Should be “well-considered”</a:t>
            </a:r>
          </a:p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Necessary to adopt </a:t>
            </a:r>
            <a:r>
              <a:rPr lang="en-US" sz="4500" u="sng" dirty="0" smtClean="0">
                <a:latin typeface="Times New Roman" pitchFamily="18" charset="0"/>
                <a:cs typeface="Times New Roman" pitchFamily="18" charset="0"/>
              </a:rPr>
              <a:t>zoning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legislation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Does not need to be in one “comprehensive” document or even written at all (?), so long as a court can ascertain that the plan exists and locality acting in furtherance of plan and public interest (Matter of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Skenesborough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Stone, Inc. v Village of Whitehall, 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254 AD2d 664 [1998]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43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534400" cy="9445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Options for Local Regulation- Comprehensive Plan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91102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Why address tiny homes in comprehensive plan? Locals are empowered to adopt regulations that align with the comprehensive plan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Comprehensive plan should address, among other things, “existing housing resources and future housing needs, including affordable housing”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 tiny homes are covered in plan and zoning regulations are aligned in furtherance of the plan – solid legal ground if challenged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55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534400" cy="9445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Options for Local Regulation- Comprehensive Plan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91102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 tiny homes have to be explicitly addressed in comprehensive plan in order to adopt local laws regulating tiny homes?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No, not exactly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ensure the locality is on solid legal ground, the best scenario is to adopt a local law that is in alignment with the comprehensive plan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374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85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Local Regulation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Options 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General Zoning Authority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763000" cy="531114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General zoning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uthority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Town Law sections 261, 264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Village Law section 7-700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City Law section 20 (24), (25)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statutes give localities broad authority to adopt zoning regulations that suit the municipality’s unique needs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Adopt zoning regulations consistent with comprehensive plan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9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3164"/>
            <a:ext cx="86868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 and the Tiny Home Movement 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45" y="1069409"/>
            <a:ext cx="8953500" cy="5703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Average size of typical American house- 2,600 square feet</a:t>
            </a:r>
          </a:p>
          <a:p>
            <a:r>
              <a:rPr lang="en-US" dirty="0" smtClean="0">
                <a:latin typeface="Times New Roman" pitchFamily="18" charset="0"/>
              </a:rPr>
              <a:t>Tiny homes- generally 400 square feet or less</a:t>
            </a:r>
          </a:p>
          <a:p>
            <a:r>
              <a:rPr lang="en-US" dirty="0" smtClean="0">
                <a:latin typeface="Times New Roman" pitchFamily="18" charset="0"/>
              </a:rPr>
              <a:t>Pop culture: Tiny house, big living… Tiny House Hunters</a:t>
            </a:r>
          </a:p>
          <a:p>
            <a:endParaRPr lang="en-US" dirty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353088"/>
            <a:ext cx="4071505" cy="305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444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029700" cy="651163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Local Regulation Options – General Zoning Authority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</a:rPr>
              <a:t>General zoning considerations: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Adopt a local law as opposed to ordinance (villages have no authority to adopt ordinances)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Local laws enjoy the presumption of validity in court if challenges</a:t>
            </a:r>
          </a:p>
          <a:p>
            <a:r>
              <a:rPr lang="en-US" dirty="0" smtClean="0">
                <a:latin typeface="Times New Roman" pitchFamily="18" charset="0"/>
              </a:rPr>
              <a:t>Owner occupancy required? 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Generally regulates the owner as opposed to the land and is not a valid exercise of zoning authority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Recent case law on owner-occupancy requirements of short-term rentals indicates the dormant Commerce Clause of the United States Constitution  (cannot discriminate against interstate commerce at the local level)</a:t>
            </a:r>
          </a:p>
          <a:p>
            <a:endParaRPr lang="en-US" dirty="0" smtClean="0">
              <a:latin typeface="Times New Roman" pitchFamily="18" charset="0"/>
            </a:endParaRPr>
          </a:p>
          <a:p>
            <a:pPr lvl="1"/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07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029700" cy="651163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Local Regulation Options – General Zoning Authority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9029700" cy="5855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</a:rPr>
              <a:t>General zoning considerations: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Where are tiny homes allowed to be sited within the locality?  Certain residential areas?  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Are they considered accessory dwelling units?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What </a:t>
            </a:r>
            <a:r>
              <a:rPr lang="en-US" i="1" dirty="0" smtClean="0">
                <a:latin typeface="Times New Roman" pitchFamily="18" charset="0"/>
              </a:rPr>
              <a:t>forms</a:t>
            </a:r>
            <a:r>
              <a:rPr lang="en-US" dirty="0" smtClean="0">
                <a:latin typeface="Times New Roman" pitchFamily="18" charset="0"/>
              </a:rPr>
              <a:t> of tiny homes are allowed within the locality?</a:t>
            </a:r>
          </a:p>
          <a:p>
            <a:pPr lvl="2"/>
            <a:r>
              <a:rPr lang="en-US" sz="2600" dirty="0" smtClean="0">
                <a:latin typeface="Times New Roman" pitchFamily="18" charset="0"/>
              </a:rPr>
              <a:t>Many forms of tiny homes – traditional site-built, converted shed, custom recreational vehicle intended for permanent residency, mobile home, modular home</a:t>
            </a:r>
          </a:p>
          <a:p>
            <a:pPr lvl="2"/>
            <a:r>
              <a:rPr lang="en-US" sz="2600" dirty="0" smtClean="0">
                <a:latin typeface="Times New Roman" pitchFamily="18" charset="0"/>
              </a:rPr>
              <a:t>If it is on wheels does it still have to comply with the code?  That will depend upon the code’s definitions (Queensbury case)</a:t>
            </a:r>
          </a:p>
          <a:p>
            <a:pPr lvl="2"/>
            <a:r>
              <a:rPr lang="en-US" sz="2600" dirty="0" smtClean="0">
                <a:latin typeface="Times New Roman" pitchFamily="18" charset="0"/>
              </a:rPr>
              <a:t>Note that if the tiny home takes the form of a mobile home, a locality cannot prohibit or essentially zone out this form of housing</a:t>
            </a:r>
          </a:p>
          <a:p>
            <a:endParaRPr lang="en-US" dirty="0" smtClean="0">
              <a:latin typeface="Times New Roman" pitchFamily="18" charset="0"/>
            </a:endParaRPr>
          </a:p>
          <a:p>
            <a:pPr lvl="1"/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381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029700" cy="651163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Local Regulation Options – General Zoning Authority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General zoning considerations:</a:t>
            </a:r>
          </a:p>
          <a:p>
            <a:pPr lvl="1"/>
            <a:r>
              <a:rPr lang="en-US" u="sng" dirty="0" smtClean="0">
                <a:latin typeface="Times New Roman" pitchFamily="18" charset="0"/>
              </a:rPr>
              <a:t>Dimensional requirements</a:t>
            </a:r>
            <a:r>
              <a:rPr lang="en-US" dirty="0" smtClean="0">
                <a:latin typeface="Times New Roman" pitchFamily="18" charset="0"/>
              </a:rPr>
              <a:t>: are there minimum and maximum square footage requirements for tiny homes?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Can a homeowner seek a permit to convert a 144 square foot storage shed to a tiny home dwellings?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Are there setback requirements to comply with?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Are there minimum lot size requirements?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*Keep in mind that high minimum lot size requirements could zone tiny homes out of the jurisdiction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Are they only allowed as an ADU?</a:t>
            </a:r>
          </a:p>
          <a:p>
            <a:endParaRPr lang="en-US" dirty="0" smtClean="0">
              <a:latin typeface="Times New Roman" pitchFamily="18" charset="0"/>
            </a:endParaRPr>
          </a:p>
          <a:p>
            <a:pPr lvl="1"/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65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029700" cy="651163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Local Regulation Options – General Zoning Authority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General zoning considerations: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Capacity requirements – limit the number of occupants?</a:t>
            </a:r>
          </a:p>
          <a:p>
            <a:pPr lvl="2"/>
            <a:r>
              <a:rPr lang="en-US" sz="2800" dirty="0" smtClean="0">
                <a:latin typeface="Times New Roman" pitchFamily="18" charset="0"/>
              </a:rPr>
              <a:t>Occupancy restrictions in property maintenance code do not apply to Appendix Q Tiny Homes (site-built, less than 400 square feet)</a:t>
            </a:r>
          </a:p>
          <a:p>
            <a:pPr lvl="2"/>
            <a:r>
              <a:rPr lang="en-US" sz="2800" dirty="0" smtClean="0">
                <a:latin typeface="Times New Roman" pitchFamily="18" charset="0"/>
              </a:rPr>
              <a:t>Certain number of parking spaces to be available?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Design requirements – are there certain standards tiny home owners have to comply with? Any landscaping requirements?</a:t>
            </a:r>
          </a:p>
          <a:p>
            <a:endParaRPr lang="en-US" dirty="0" smtClean="0">
              <a:latin typeface="Times New Roman" pitchFamily="18" charset="0"/>
            </a:endParaRPr>
          </a:p>
          <a:p>
            <a:pPr lvl="1"/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47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029700" cy="651163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Local Regulation Options – General Zoning Authority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</a:rPr>
              <a:t>General zoning considerations: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What about variances?  </a:t>
            </a:r>
            <a:endParaRPr lang="en-US" dirty="0">
              <a:latin typeface="Times New Roman" pitchFamily="18" charset="0"/>
            </a:endParaRPr>
          </a:p>
          <a:p>
            <a:pPr lvl="1"/>
            <a:r>
              <a:rPr lang="en-US" u="sng" dirty="0" smtClean="0">
                <a:latin typeface="Times New Roman" pitchFamily="18" charset="0"/>
              </a:rPr>
              <a:t>Use variance</a:t>
            </a:r>
            <a:r>
              <a:rPr lang="en-US" dirty="0" smtClean="0">
                <a:latin typeface="Times New Roman" pitchFamily="18" charset="0"/>
              </a:rPr>
              <a:t>- use not permitted</a:t>
            </a:r>
          </a:p>
          <a:p>
            <a:pPr lvl="2"/>
            <a:r>
              <a:rPr lang="en-US" dirty="0">
                <a:latin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</a:rPr>
              <a:t>s it relates to tiny homes – allowing multiple dwellings in a single-family zoning</a:t>
            </a:r>
          </a:p>
          <a:p>
            <a:pPr lvl="2"/>
            <a:r>
              <a:rPr lang="en-US" dirty="0" smtClean="0">
                <a:latin typeface="Times New Roman" pitchFamily="18" charset="0"/>
              </a:rPr>
              <a:t>Applicant has to demonstrate unnecessary hardship</a:t>
            </a:r>
          </a:p>
          <a:p>
            <a:pPr lvl="1"/>
            <a:r>
              <a:rPr lang="en-US" u="sng" dirty="0" smtClean="0">
                <a:latin typeface="Times New Roman" pitchFamily="18" charset="0"/>
              </a:rPr>
              <a:t>Area variance</a:t>
            </a:r>
            <a:r>
              <a:rPr lang="en-US" dirty="0" smtClean="0">
                <a:latin typeface="Times New Roman" pitchFamily="18" charset="0"/>
              </a:rPr>
              <a:t>: use is permitted but not allowable by physical aspects / dimensions</a:t>
            </a:r>
          </a:p>
          <a:p>
            <a:pPr lvl="2"/>
            <a:r>
              <a:rPr lang="en-US" dirty="0" smtClean="0">
                <a:latin typeface="Times New Roman" pitchFamily="18" charset="0"/>
              </a:rPr>
              <a:t>As it relates to tiny homes – setbacks, frontage requirements, density, </a:t>
            </a:r>
            <a:r>
              <a:rPr lang="en-US" dirty="0" err="1" smtClean="0">
                <a:latin typeface="Times New Roman" pitchFamily="18" charset="0"/>
              </a:rPr>
              <a:t>etc</a:t>
            </a:r>
            <a:endParaRPr lang="en-US" dirty="0" smtClean="0">
              <a:latin typeface="Times New Roman" pitchFamily="18" charset="0"/>
            </a:endParaRPr>
          </a:p>
          <a:p>
            <a:pPr lvl="2"/>
            <a:r>
              <a:rPr lang="en-US" dirty="0">
                <a:latin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</a:rPr>
              <a:t>oard applies a balancing test 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Variance runs with the land* and board can impose reasonable restrictions</a:t>
            </a:r>
          </a:p>
          <a:p>
            <a:pPr lvl="1"/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437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029700" cy="651163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Local Regulation Options – General Zoning Authority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</a:rPr>
              <a:t>Building Permits: required for all dwellings</a:t>
            </a:r>
          </a:p>
          <a:p>
            <a:pPr lvl="1"/>
            <a:r>
              <a:rPr lang="en-US" u="sng" dirty="0" smtClean="0">
                <a:latin typeface="Times New Roman" pitchFamily="18" charset="0"/>
              </a:rPr>
              <a:t>Site-built</a:t>
            </a:r>
            <a:r>
              <a:rPr lang="en-US" dirty="0" smtClean="0">
                <a:latin typeface="Times New Roman" pitchFamily="18" charset="0"/>
              </a:rPr>
              <a:t>: Uniform code and Appendix Q</a:t>
            </a:r>
          </a:p>
          <a:p>
            <a:pPr lvl="1"/>
            <a:r>
              <a:rPr lang="en-US" u="sng" dirty="0" smtClean="0">
                <a:latin typeface="Times New Roman" pitchFamily="18" charset="0"/>
              </a:rPr>
              <a:t>Modular home</a:t>
            </a:r>
            <a:r>
              <a:rPr lang="en-US" dirty="0" smtClean="0">
                <a:latin typeface="Times New Roman" pitchFamily="18" charset="0"/>
              </a:rPr>
              <a:t>: Uniform code and compliance with manufacturer’s installation instructions</a:t>
            </a:r>
          </a:p>
          <a:p>
            <a:pPr lvl="1"/>
            <a:r>
              <a:rPr lang="en-US" u="sng" dirty="0" smtClean="0">
                <a:latin typeface="Times New Roman" pitchFamily="18" charset="0"/>
              </a:rPr>
              <a:t>Mobile home:</a:t>
            </a:r>
            <a:r>
              <a:rPr lang="en-US" dirty="0" smtClean="0">
                <a:latin typeface="Times New Roman" pitchFamily="18" charset="0"/>
              </a:rPr>
              <a:t> Compliance with Department of Housing and Urban Development (HUD) code for all mobile homes manufactured after 1976 – must bear “HUD” seal</a:t>
            </a:r>
          </a:p>
          <a:p>
            <a:pPr lvl="1"/>
            <a:r>
              <a:rPr lang="en-US" u="sng" dirty="0" smtClean="0">
                <a:latin typeface="Times New Roman" pitchFamily="18" charset="0"/>
              </a:rPr>
              <a:t>Recreational vehicles / tiny homes on chassis</a:t>
            </a:r>
            <a:r>
              <a:rPr lang="en-US" dirty="0" smtClean="0">
                <a:latin typeface="Times New Roman" pitchFamily="18" charset="0"/>
              </a:rPr>
              <a:t>: Depends upon what locality requires in code	</a:t>
            </a:r>
          </a:p>
          <a:p>
            <a:pPr lvl="2"/>
            <a:r>
              <a:rPr lang="en-US" dirty="0" smtClean="0">
                <a:latin typeface="Times New Roman" pitchFamily="18" charset="0"/>
              </a:rPr>
              <a:t>Could provide that any recreational vehicles used as a dwelling for more than “x” days a year must comply with mobile home requirements</a:t>
            </a:r>
          </a:p>
          <a:p>
            <a:endParaRPr lang="en-US" dirty="0" smtClean="0">
              <a:latin typeface="Times New Roman" pitchFamily="18" charset="0"/>
            </a:endParaRPr>
          </a:p>
          <a:p>
            <a:pPr lvl="1"/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342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029700" cy="651163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Local Regulation Options – General Zoning Authority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25801"/>
            <a:ext cx="8915400" cy="570359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General permitting authority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pursuant to Town Law section 261: </a:t>
            </a:r>
          </a:p>
          <a:p>
            <a:pPr lvl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Does not run with the land as 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variance necessarily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does- is tied to the applicant /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owner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the structure considered an ADU in the locality and if so, what requirements should be complied with?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Can require tiny home owner to register in permitting system to ensure compliance with aforementioned general zoning authority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  <a:p>
            <a:pPr lvl="1"/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187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Options for Local Regulation – Special Use Permits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27" y="1288473"/>
            <a:ext cx="86868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Special use permits are a powerful tool to regulate tiny homes</a:t>
            </a:r>
          </a:p>
          <a:p>
            <a:pPr lvl="1"/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Town Law section 274-b</a:t>
            </a:r>
          </a:p>
          <a:p>
            <a:pPr lvl="1"/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Village Law section 7-725-b</a:t>
            </a:r>
          </a:p>
          <a:p>
            <a:pPr lvl="1"/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General City Law section 27-b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Allows localities to require authorization of a particular use that is otherwise permitted in zoning code subject to requirements imposed by special use permit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Can / should place conditions on special use permit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Options for Local Regulation – Special Use Permits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27" y="1288473"/>
            <a:ext cx="86868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Can require annual / biennial renewal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Can provide that special use permit expires after certain amount of time of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non-use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Can provide that special use permit is temporary or authorized for a certain period of time – so long as zoning code provides for the time limitation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*Note that this is problematic for tiny home structures affixed to the land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Type of tiny home should be considered when placing any durational requirements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Does *not* necessarily run with the land- depends upon local code (case law supports this)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505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Options for Local Regulation – Special Use Permits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Board designates authority to review permits (zoning board / planning board)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County referral – GML 239-m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Public hearing conducted within 62 days (if using 274-b authority); can be extended by mutual consent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 days before hearing notice sent to applicant and county planning board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Decision filed with clerk within five days of decision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Aggrieved applicants can commence an Article 78 proceeding within 30 days of decision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3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 in New York 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808892"/>
            <a:ext cx="8229600" cy="5703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Often found on short-term rental platforms: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07625"/>
            <a:ext cx="5086964" cy="384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58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0207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Options for Local Regulation – Site Plan Review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site plan review process is another tool: 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Town Law section 274-a, Village Law section 7-725-a, General City Law section 27-a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Applies to parcels where a property owner wants to maintain ultimate ownership and rent parcels to tiny home owners (as opposed to subdivisions)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961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0207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Options for Local Regulation – Site Plan Review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Site plan reviews are subject to State Environmental Quality Review Act (SEQRA) (as are most land use actions)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Planning board or board charged with reviewing site plans must ensure SEQRA process was conducted before approving site plan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Governing board should include required elements of site plans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Developed in conjunction with and in consideration of comprehensive plan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696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0207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Options for Local Regulation – Site Plan Review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Governing board should include required elements of site plans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Subject to referral to county- GML 239-m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Board can impose reasonable conditions and restrictions that are directly or incidentally related to the proposed site plan 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tiny homes – minimum lot sizes, minimum or maximum square footage requirements,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2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600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0207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Options for Local Regulation – Site Plan Review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11430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Public hearings: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required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if the ZBA is the reviewing authority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Locality can require public hearings even if ZBA is not the reviewing authority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Must be conducted within 62 days of receiving application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Applicant and county planning board receive notice of hearing ten days in advance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Notice of public hearing published in newspaper of general circulation at least five days in advance (Town Law section 274-a [8], [9])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Decision rendered within 62 days of public hearing – can be extended by mutual consent</a:t>
            </a:r>
          </a:p>
          <a:p>
            <a:pPr marL="914400" lvl="2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793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991600" cy="9445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Options for Local Regulation – Creative Methods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19200"/>
            <a:ext cx="8610600" cy="54102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Zoning?  No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problem!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Additional authority to regulate tiny homes outside of the land use arena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Town Law section 130 – adopt ordinances (local laws) that: 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Promote the public welfare (section 15)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Address health and safety regulations (various sections)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Adopt a housing code that establishes minimum standards governing one and two family dwellings (section 3-a); and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Regulate house trailers and house trailer camps (section 21)</a:t>
            </a:r>
          </a:p>
          <a:p>
            <a:pPr lvl="2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tiny home is a trailer, can use this section to require local registration and impose durational time limits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conditions not related to land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386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991600" cy="9445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Options for Local Regulation – Creative Methods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610600" cy="533400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Village Law section 4-412 – general authority of the Board of Trustees: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“Good government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village, its management and business,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property, the safety, health, comfort, and general welfare of its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inhabitants, the protection of their property, the preservation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peace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order, the suppression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vice. . .”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grant of authority for villages to regulate tiny homes as it relates to promoting the safety, health, comfort and general welfare of its residents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521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991600" cy="9445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Options for Local Regulation – Creative Methods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Municipal Home Rule Law section 10 – applies to all local governments and allows localities to adopt local laws that advance government, protection, order, conduct, safety, healthy and the well-being of persons and property therein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Broad authority to exercise home rule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966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Taxation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808892"/>
            <a:ext cx="8801100" cy="5703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Taxation of Tiny Homes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737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991600" cy="9445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Tiny Homes - Taxation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4864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Taxation of the tiny home will depend upon the actual structure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Real Property Tax Law section 300 provides that all real property within the state shall be subject to taxation unless exempt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Site-built or modular on foundation – fairly straight forward – affixed to the land and value of tiny home should be considered in assessment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338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991600" cy="9445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Tiny Homes - Taxation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4864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about trailers and mobile homes?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Real Property Tax Law section 102 (12) (g) – the value of any trailer or mobile home used for residential, business, commercial or office purposes should be included in the assessment of the land on which it is located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Exceptions – trailers or mobile homes that are: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Located within the locality for less than 60 days;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Unoccupied or for sale; 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Recreational vehicles that are 400 square feet or less, self-propelled or towable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and used as temporary living quarters for recreational, camping, travel or seasonal use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(emphasis added)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2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 in New York 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808892"/>
            <a:ext cx="8229600" cy="5703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Often found on short-term rental platforms: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2454"/>
            <a:ext cx="6301391" cy="489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952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991600" cy="9445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Tiny Homes - Taxation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4864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Site-built, mobile or modular – value would be included in assessment of land it is affixed to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Recreational vehicles – temporary living quarters? As of taxable status date, assessor should inquire as to whether permanently residing there 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happens if the owner of the recreational vehicle moves locations ten months later? 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an ideal situation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54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Affordable Housing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808892"/>
            <a:ext cx="8801100" cy="5703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Tiny Homes and Affordable Housing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991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Affordable Housing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808892"/>
            <a:ext cx="8801100" cy="5703599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</a:rPr>
              <a:t>What constitutes affordability?</a:t>
            </a:r>
          </a:p>
          <a:p>
            <a:r>
              <a:rPr lang="en-US" dirty="0" smtClean="0">
                <a:latin typeface="Times New Roman" pitchFamily="18" charset="0"/>
              </a:rPr>
              <a:t>Conventional approach – no more than 30 percent of household income is spent on housing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Simple approach that does not take other nuanced factors into account, such as transportation costs, public safety, quality of housing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One full time worker earning minimum wage cannot afford to rent a two-bedroom apartment </a:t>
            </a:r>
            <a:r>
              <a:rPr lang="en-US" u="sng" dirty="0" smtClean="0">
                <a:latin typeface="Times New Roman" pitchFamily="18" charset="0"/>
              </a:rPr>
              <a:t>anywhere</a:t>
            </a:r>
            <a:r>
              <a:rPr lang="en-US" dirty="0" smtClean="0">
                <a:latin typeface="Times New Roman" pitchFamily="18" charset="0"/>
              </a:rPr>
              <a:t> in the United States (</a:t>
            </a:r>
            <a:r>
              <a:rPr lang="en-US" u="sng" dirty="0" smtClean="0">
                <a:latin typeface="Times New Roman" pitchFamily="18" charset="0"/>
              </a:rPr>
              <a:t>see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</a:rPr>
              <a:t>The Affordable Housing Crisis: Tiny Homes and Single-Family Zoning</a:t>
            </a:r>
            <a:r>
              <a:rPr lang="en-US" dirty="0" smtClean="0">
                <a:latin typeface="Times New Roman" pitchFamily="18" charset="0"/>
              </a:rPr>
              <a:t>, 72 Hastings LJ 919 [2021])</a:t>
            </a:r>
          </a:p>
          <a:p>
            <a:r>
              <a:rPr lang="en-US" dirty="0" smtClean="0">
                <a:latin typeface="Times New Roman" pitchFamily="18" charset="0"/>
              </a:rPr>
              <a:t>High minimum square footage and lot size requirements – increase in housing prices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05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Affordable Housing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64" y="1154401"/>
            <a:ext cx="8801100" cy="5703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Average tiny home can cost less than $23k to construct </a:t>
            </a:r>
          </a:p>
          <a:p>
            <a:r>
              <a:rPr lang="en-US" dirty="0" smtClean="0">
                <a:latin typeface="Times New Roman" pitchFamily="18" charset="0"/>
              </a:rPr>
              <a:t>Professionally built tiny home – averages around $60k</a:t>
            </a:r>
          </a:p>
          <a:p>
            <a:r>
              <a:rPr lang="en-US" dirty="0" smtClean="0">
                <a:latin typeface="Times New Roman" pitchFamily="18" charset="0"/>
              </a:rPr>
              <a:t>Average cost to built traditional 2000 square foot home in NY – 200-310k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471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 – Affordable Housing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8" y="990600"/>
            <a:ext cx="9124071" cy="5714999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 smtClean="0">
                <a:latin typeface="Times New Roman" pitchFamily="18" charset="0"/>
              </a:rPr>
              <a:t>Tiny homes and affordable housing: Saratoga edition</a:t>
            </a:r>
          </a:p>
          <a:p>
            <a:endParaRPr lang="en-US" dirty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</a:rPr>
              <a:t>This tiny home listed for $76,000 – on wheels and ready to go!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17619"/>
            <a:ext cx="5646245" cy="3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09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 – Affordable Housing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8" y="990600"/>
            <a:ext cx="9124071" cy="5714999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 smtClean="0">
                <a:latin typeface="Times New Roman" pitchFamily="18" charset="0"/>
              </a:rPr>
              <a:t>Tiny homes and affordable housing: Saratoga edition</a:t>
            </a:r>
          </a:p>
          <a:p>
            <a:endParaRPr lang="en-US" dirty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</a:rPr>
              <a:t>This tiny home listed for $76,000 – on wheels and ready to go!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4876800" cy="398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748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 and Affordable Housing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8" y="990600"/>
            <a:ext cx="9124071" cy="571499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</a:rPr>
              <a:t>Executive Budget Proposals Addressing Affordable Housing – Directly and Tiny Homes (Indirectly – Affordable and ADUs)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</a:rPr>
              <a:t>2022- Provision that mandated ADUs in all localities ultimately stricken from final budget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</a:rPr>
              <a:t>2023-2024 Executive Budget proposal affordable housing initiative - “New York Housing Compact” creates a three-year new housing target for municipalities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</a:rPr>
              <a:t>Was ultimately stricken from final budget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</a:rPr>
              <a:t>Newest proposal – Executive Order 30 – “Pro-Housing Communities” receive priority in funding </a:t>
            </a:r>
          </a:p>
          <a:p>
            <a:pPr marL="457200" lvl="1" indent="0">
              <a:buNone/>
            </a:pPr>
            <a:endParaRPr lang="en-US" dirty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593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 and Affordable Housing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8" y="990600"/>
            <a:ext cx="9124071" cy="57149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How do these proposals impact tiny houses?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Tiny homes are generally more affordable than traditional single-family homes</a:t>
            </a:r>
          </a:p>
          <a:p>
            <a:r>
              <a:rPr lang="en-US" dirty="0" smtClean="0">
                <a:latin typeface="Times New Roman" pitchFamily="18" charset="0"/>
              </a:rPr>
              <a:t>Are </a:t>
            </a:r>
            <a:r>
              <a:rPr lang="en-US" dirty="0" smtClean="0">
                <a:latin typeface="Times New Roman" pitchFamily="18" charset="0"/>
              </a:rPr>
              <a:t>tiny homes ADUs?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Depends on the local zoning code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Tiny homes can take many forms- structure could be principal building, even if the lot size is significant</a:t>
            </a:r>
          </a:p>
          <a:p>
            <a:pPr marL="57150" indent="0">
              <a:buNone/>
            </a:pPr>
            <a:endParaRPr lang="en-US" dirty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82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How Do We Regulate?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do we know if someone is even has a tiny home?  How can we regulate them if we don’t know?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Neighbor complaints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Tiny home / STR websites- presumption of operation (include in code) if property is listed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Google search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County registry if county has VCA with short-term rental platform – should have a list of properties, which might incorporate some tiny homes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269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Addressing Tiny Homes at the Local Level: Final Thoughts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" y="1486344"/>
            <a:ext cx="8915400" cy="51776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Definitions matter!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ow does the locality want to define tiny homes?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forms authorized?  Site-built, chassis, mobile, RV style?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broad definition could encompass all forms of tiny homes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Keep in mind that different types may be subject to different requirements (e.g., site-built versus mobile home versus recreational vehicle)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Consider the comprehensive plan and ensure housing options for the community are taken into account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 to land use toolkit and creative methods outside of zoning and land use to regulate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7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 in New York 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808892"/>
            <a:ext cx="8229600" cy="5703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Often found on short-term rental platforms: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5943600" cy="47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9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Questions?</a:t>
            </a:r>
          </a:p>
          <a:p>
            <a:pPr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khodgdon@nytowns.org</a:t>
            </a:r>
          </a:p>
          <a:p>
            <a:pPr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Association of Towns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150 State St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Albany, NY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(518)465-7933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39" y="381000"/>
            <a:ext cx="2651722" cy="18653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What Are They?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524000"/>
            <a:ext cx="8915400" cy="5703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(Alternate heading – definitions are important!)</a:t>
            </a:r>
          </a:p>
          <a:p>
            <a:r>
              <a:rPr lang="en-US" dirty="0" smtClean="0">
                <a:latin typeface="Times New Roman" pitchFamily="18" charset="0"/>
              </a:rPr>
              <a:t>What IS a tiny home? They can take many forms and because of that, regulating them can be difficult to navigate</a:t>
            </a:r>
          </a:p>
          <a:p>
            <a:r>
              <a:rPr lang="en-US" dirty="0" smtClean="0">
                <a:latin typeface="Times New Roman" pitchFamily="18" charset="0"/>
              </a:rPr>
              <a:t>Tiny homes are defined at the </a:t>
            </a:r>
            <a:r>
              <a:rPr lang="en-US" u="sng" dirty="0" smtClean="0">
                <a:latin typeface="Times New Roman" pitchFamily="18" charset="0"/>
              </a:rPr>
              <a:t>state level</a:t>
            </a:r>
            <a:r>
              <a:rPr lang="en-US" dirty="0" smtClean="0">
                <a:latin typeface="Times New Roman" pitchFamily="18" charset="0"/>
              </a:rPr>
              <a:t> and can and should also be defined at the </a:t>
            </a:r>
            <a:r>
              <a:rPr lang="en-US" u="sng" dirty="0" smtClean="0">
                <a:latin typeface="Times New Roman" pitchFamily="18" charset="0"/>
              </a:rPr>
              <a:t>local level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1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Tiny Homes- What Are They?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119765"/>
            <a:ext cx="8915400" cy="5703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NYS Uniform Fire Prevention and Building Code (Uniform Code) and local zoning apply to tiny homes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Regardless of whether the tiny home owner wants to “go off of the grid”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Building permits required even if locality does not define tiny homes</a:t>
            </a:r>
          </a:p>
          <a:p>
            <a:r>
              <a:rPr lang="en-US" dirty="0" smtClean="0">
                <a:latin typeface="Times New Roman" pitchFamily="18" charset="0"/>
              </a:rPr>
              <a:t>Local definitions help ensure that tiny homes are regulated at the local level</a:t>
            </a:r>
          </a:p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74661"/>
      </p:ext>
    </p:extLst>
  </p:cSld>
  <p:clrMapOvr>
    <a:masterClrMapping/>
  </p:clrMapOvr>
</p:sld>
</file>

<file path=ppt/theme/theme1.xml><?xml version="1.0" encoding="utf-8"?>
<a:theme xmlns:a="http://schemas.openxmlformats.org/drawingml/2006/main" name="AO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AOT Template</Template>
  <TotalTime>41365</TotalTime>
  <Words>4770</Words>
  <Application>Microsoft Office PowerPoint</Application>
  <PresentationFormat>On-screen Show (4:3)</PresentationFormat>
  <Paragraphs>500</Paragraphs>
  <Slides>70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Arial</vt:lpstr>
      <vt:lpstr>Calibri</vt:lpstr>
      <vt:lpstr>Times New Roman</vt:lpstr>
      <vt:lpstr>AOT Template</vt:lpstr>
      <vt:lpstr>Tiny House, Big Questions: Regulating Tiny Homes in Your Jurisdiction</vt:lpstr>
      <vt:lpstr>Topics to Discuss</vt:lpstr>
      <vt:lpstr>Tiny Homes and the Tiny Home Movement </vt:lpstr>
      <vt:lpstr>Tiny Homes and the Tiny Home Movement </vt:lpstr>
      <vt:lpstr>Tiny Homes in New York </vt:lpstr>
      <vt:lpstr>Tiny Homes in New York </vt:lpstr>
      <vt:lpstr>Tiny Homes in New York </vt:lpstr>
      <vt:lpstr>Tiny Homes- What Are They?</vt:lpstr>
      <vt:lpstr>Tiny Homes- What Are They?</vt:lpstr>
      <vt:lpstr>Tiny Homes- What Are They?</vt:lpstr>
      <vt:lpstr>Tiny Homes- What Are They?</vt:lpstr>
      <vt:lpstr>Tiny Homes- What Are They?</vt:lpstr>
      <vt:lpstr>Tiny Homes- What Are They?</vt:lpstr>
      <vt:lpstr>Tiny Homes- What Are They?</vt:lpstr>
      <vt:lpstr>Tiny Homes- What Are They?</vt:lpstr>
      <vt:lpstr>Tiny Homes- What Are They?</vt:lpstr>
      <vt:lpstr>Tiny Homes- What Are They?</vt:lpstr>
      <vt:lpstr>Tiny Homes- What Are They?</vt:lpstr>
      <vt:lpstr>Tiny Homes- What Are They?</vt:lpstr>
      <vt:lpstr>Tiny Homes- What Are They?</vt:lpstr>
      <vt:lpstr>Tiny Homes- What Are They?</vt:lpstr>
      <vt:lpstr>Tiny Homes- What Are They?</vt:lpstr>
      <vt:lpstr>Tiny Homes- What Are They?</vt:lpstr>
      <vt:lpstr>Addressing Tiny Homes at the Local Level</vt:lpstr>
      <vt:lpstr>PowerPoint Presentation</vt:lpstr>
      <vt:lpstr>Tiny Homes- Appendix Q Requirements</vt:lpstr>
      <vt:lpstr>Tiny Homes- Appendix Q Requirements</vt:lpstr>
      <vt:lpstr>Tiny Homes- Code and Permit Questions</vt:lpstr>
      <vt:lpstr>Tiny Homes- Code and Permit Questions</vt:lpstr>
      <vt:lpstr>Tiny Homes- Code and Permit Questions</vt:lpstr>
      <vt:lpstr>Tiny Homes- Code and Permit Questions</vt:lpstr>
      <vt:lpstr>Why Regulate Tiny Homes?</vt:lpstr>
      <vt:lpstr>Why Regulate Tiny Homes?</vt:lpstr>
      <vt:lpstr>Why Regulate Tiny Homes?</vt:lpstr>
      <vt:lpstr>Options for Local Regulation </vt:lpstr>
      <vt:lpstr>Options for Local Regulation- Comprehensive Plan</vt:lpstr>
      <vt:lpstr>Options for Local Regulation- Comprehensive Plan</vt:lpstr>
      <vt:lpstr>Options for Local Regulation- Comprehensive Plan</vt:lpstr>
      <vt:lpstr>Local Regulation Options – General Zoning Authority</vt:lpstr>
      <vt:lpstr>Local Regulation Options – General Zoning Authority</vt:lpstr>
      <vt:lpstr>Local Regulation Options – General Zoning Authority</vt:lpstr>
      <vt:lpstr>Local Regulation Options – General Zoning Authority</vt:lpstr>
      <vt:lpstr>Local Regulation Options – General Zoning Authority</vt:lpstr>
      <vt:lpstr>Local Regulation Options – General Zoning Authority</vt:lpstr>
      <vt:lpstr>Local Regulation Options – General Zoning Authority</vt:lpstr>
      <vt:lpstr>Local Regulation Options – General Zoning Authority</vt:lpstr>
      <vt:lpstr>Options for Local Regulation – Special Use Permits</vt:lpstr>
      <vt:lpstr>Options for Local Regulation – Special Use Permits</vt:lpstr>
      <vt:lpstr>Options for Local Regulation – Special Use Permits</vt:lpstr>
      <vt:lpstr>Options for Local Regulation – Site Plan Review</vt:lpstr>
      <vt:lpstr>Options for Local Regulation – Site Plan Review</vt:lpstr>
      <vt:lpstr>Options for Local Regulation – Site Plan Review</vt:lpstr>
      <vt:lpstr>Options for Local Regulation – Site Plan Review</vt:lpstr>
      <vt:lpstr>Options for Local Regulation – Creative Methods</vt:lpstr>
      <vt:lpstr>Options for Local Regulation – Creative Methods</vt:lpstr>
      <vt:lpstr>Options for Local Regulation – Creative Methods</vt:lpstr>
      <vt:lpstr>Tiny Homes- Taxation</vt:lpstr>
      <vt:lpstr>Tiny Homes - Taxation</vt:lpstr>
      <vt:lpstr>Tiny Homes - Taxation</vt:lpstr>
      <vt:lpstr>Tiny Homes - Taxation</vt:lpstr>
      <vt:lpstr>Tiny Homes- Affordable Housing</vt:lpstr>
      <vt:lpstr>Tiny Homes- Affordable Housing</vt:lpstr>
      <vt:lpstr>Tiny Homes- Affordable Housing</vt:lpstr>
      <vt:lpstr>Tiny Homes – Affordable Housing</vt:lpstr>
      <vt:lpstr>Tiny Homes – Affordable Housing</vt:lpstr>
      <vt:lpstr>Tiny Homes and Affordable Housing</vt:lpstr>
      <vt:lpstr>Tiny Homes and Affordable Housing</vt:lpstr>
      <vt:lpstr>How Do We Regulate?</vt:lpstr>
      <vt:lpstr>Addressing Tiny Homes at the Local Level: Final Thoughts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Municipal Ethics</dc:title>
  <dc:creator>sbrancatella</dc:creator>
  <cp:lastModifiedBy>Katie Hodgdon</cp:lastModifiedBy>
  <cp:revision>1097</cp:revision>
  <cp:lastPrinted>2022-09-12T16:35:09Z</cp:lastPrinted>
  <dcterms:created xsi:type="dcterms:W3CDTF">2014-01-06T16:05:11Z</dcterms:created>
  <dcterms:modified xsi:type="dcterms:W3CDTF">2023-10-16T18:09:24Z</dcterms:modified>
</cp:coreProperties>
</file>