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handoutMasterIdLst>
    <p:handoutMasterId r:id="rId42"/>
  </p:handoutMasterIdLst>
  <p:sldIdLst>
    <p:sldId id="284" r:id="rId2"/>
    <p:sldId id="286" r:id="rId3"/>
    <p:sldId id="301" r:id="rId4"/>
    <p:sldId id="287" r:id="rId5"/>
    <p:sldId id="302" r:id="rId6"/>
    <p:sldId id="304" r:id="rId7"/>
    <p:sldId id="303" r:id="rId8"/>
    <p:sldId id="305" r:id="rId9"/>
    <p:sldId id="306" r:id="rId10"/>
    <p:sldId id="307" r:id="rId11"/>
    <p:sldId id="310" r:id="rId12"/>
    <p:sldId id="309" r:id="rId13"/>
    <p:sldId id="312" r:id="rId14"/>
    <p:sldId id="313" r:id="rId15"/>
    <p:sldId id="314" r:id="rId16"/>
    <p:sldId id="315" r:id="rId17"/>
    <p:sldId id="316" r:id="rId18"/>
    <p:sldId id="317" r:id="rId19"/>
    <p:sldId id="318" r:id="rId20"/>
    <p:sldId id="319" r:id="rId21"/>
    <p:sldId id="320" r:id="rId22"/>
    <p:sldId id="321" r:id="rId23"/>
    <p:sldId id="322" r:id="rId24"/>
    <p:sldId id="337" r:id="rId25"/>
    <p:sldId id="323" r:id="rId26"/>
    <p:sldId id="324" r:id="rId27"/>
    <p:sldId id="325" r:id="rId28"/>
    <p:sldId id="326" r:id="rId29"/>
    <p:sldId id="327" r:id="rId30"/>
    <p:sldId id="328" r:id="rId31"/>
    <p:sldId id="329" r:id="rId32"/>
    <p:sldId id="330" r:id="rId33"/>
    <p:sldId id="331" r:id="rId34"/>
    <p:sldId id="332" r:id="rId35"/>
    <p:sldId id="333" r:id="rId36"/>
    <p:sldId id="334" r:id="rId37"/>
    <p:sldId id="335" r:id="rId38"/>
    <p:sldId id="336" r:id="rId39"/>
    <p:sldId id="27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FF"/>
    <a:srgbClr val="006C86"/>
    <a:srgbClr val="FFFFFF"/>
    <a:srgbClr val="008AAC"/>
    <a:srgbClr val="00ADEF"/>
    <a:srgbClr val="000000"/>
    <a:srgbClr val="5B9BD5"/>
    <a:srgbClr val="47B4D3"/>
    <a:srgbClr val="34BBC4"/>
    <a:srgbClr val="3EE5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148" autoAdjust="0"/>
  </p:normalViewPr>
  <p:slideViewPr>
    <p:cSldViewPr snapToGrid="0">
      <p:cViewPr varScale="1">
        <p:scale>
          <a:sx n="72" d="100"/>
          <a:sy n="72" d="100"/>
        </p:scale>
        <p:origin x="768" y="66"/>
      </p:cViewPr>
      <p:guideLst>
        <p:guide orient="horz" pos="2160"/>
        <p:guide pos="3840"/>
      </p:guideLst>
    </p:cSldViewPr>
  </p:slideViewPr>
  <p:notesTextViewPr>
    <p:cViewPr>
      <p:scale>
        <a:sx n="1" d="1"/>
        <a:sy n="1" d="1"/>
      </p:scale>
      <p:origin x="0" y="0"/>
    </p:cViewPr>
  </p:notesTextViewPr>
  <p:notesViewPr>
    <p:cSldViewPr snapToGrid="0">
      <p:cViewPr varScale="1">
        <p:scale>
          <a:sx n="73" d="100"/>
          <a:sy n="73" d="100"/>
        </p:scale>
        <p:origin x="227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C140F39-FF5C-4365-8619-4A6BE5334BDF}" type="datetimeFigureOut">
              <a:rPr lang="en-US" smtClean="0"/>
              <a:pPr/>
              <a:t>10/27/2022</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2012906-2B18-41EF-B25A-9FCB028B53A9}" type="slidenum">
              <a:rPr lang="en-US" smtClean="0"/>
              <a:pPr/>
              <a:t>‹#›</a:t>
            </a:fld>
            <a:endParaRPr lang="en-US" dirty="0"/>
          </a:p>
        </p:txBody>
      </p:sp>
    </p:spTree>
    <p:extLst>
      <p:ext uri="{BB962C8B-B14F-4D97-AF65-F5344CB8AC3E}">
        <p14:creationId xmlns:p14="http://schemas.microsoft.com/office/powerpoint/2010/main" val="18383071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0C9436-5E61-460A-A7CB-89C5BDC9638B}" type="datetimeFigureOut">
              <a:rPr lang="en-US" smtClean="0"/>
              <a:pPr/>
              <a:t>10/27/2022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72CD5C-18D1-4216-94ED-BD30AFC32B8A}" type="slidenum">
              <a:rPr lang="en-US" smtClean="0"/>
              <a:pPr/>
              <a:t>‹#›</a:t>
            </a:fld>
            <a:endParaRPr lang="en-US" dirty="0"/>
          </a:p>
        </p:txBody>
      </p:sp>
    </p:spTree>
    <p:extLst>
      <p:ext uri="{BB962C8B-B14F-4D97-AF65-F5344CB8AC3E}">
        <p14:creationId xmlns:p14="http://schemas.microsoft.com/office/powerpoint/2010/main" val="919136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8" Type="http://schemas.openxmlformats.org/officeDocument/2006/relationships/hyperlink" Target="http://www.northelba.org/files/UpdatedTypes-of-STRs.pdf" TargetMode="External"/><Relationship Id="rId3" Type="http://schemas.openxmlformats.org/officeDocument/2006/relationships/hyperlink" Target="http://www.northelba.org/files/Affadavitdraftcover.pdf" TargetMode="External"/><Relationship Id="rId7" Type="http://schemas.openxmlformats.org/officeDocument/2006/relationships/hyperlink" Target="https://www.co.essex.ny.us/wp/county-treasurer/"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www.northelba.org/files/EMERGENCY-CONTACT-AFFIDAVIT3.26.2020.pdf" TargetMode="External"/><Relationship Id="rId11" Type="http://schemas.openxmlformats.org/officeDocument/2006/relationships/hyperlink" Target="https://www.searchiqs.com/NYESS/Login.aspx" TargetMode="External"/><Relationship Id="rId5" Type="http://schemas.openxmlformats.org/officeDocument/2006/relationships/hyperlink" Target="http://www.northelba.org/files/InformationandSignaturePage.pdf" TargetMode="External"/><Relationship Id="rId10" Type="http://schemas.openxmlformats.org/officeDocument/2006/relationships/hyperlink" Target="http://www.northelba.org/files/Septic-Inspection-Report.pdf" TargetMode="External"/><Relationship Id="rId4" Type="http://schemas.openxmlformats.org/officeDocument/2006/relationships/hyperlink" Target="http://www.northelba.org/files/Site-Plan-Requirements.pdf" TargetMode="External"/><Relationship Id="rId9" Type="http://schemas.openxmlformats.org/officeDocument/2006/relationships/hyperlink" Target="https://rpts-imo.co.essex.ny.us/IMO/index.aspx"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72CD5C-18D1-4216-94ED-BD30AFC32B8A}" type="slidenum">
              <a:rPr lang="en-US" smtClean="0"/>
              <a:pPr/>
              <a:t>1</a:t>
            </a:fld>
            <a:endParaRPr lang="en-US" dirty="0"/>
          </a:p>
        </p:txBody>
      </p:sp>
    </p:spTree>
    <p:extLst>
      <p:ext uri="{BB962C8B-B14F-4D97-AF65-F5344CB8AC3E}">
        <p14:creationId xmlns:p14="http://schemas.microsoft.com/office/powerpoint/2010/main" val="2433625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372CD5C-18D1-4216-94ED-BD30AFC32B8A}" type="slidenum">
              <a:rPr lang="en-US" smtClean="0"/>
              <a:pPr/>
              <a:t>10</a:t>
            </a:fld>
            <a:endParaRPr lang="en-US" dirty="0"/>
          </a:p>
        </p:txBody>
      </p:sp>
    </p:spTree>
    <p:extLst>
      <p:ext uri="{BB962C8B-B14F-4D97-AF65-F5344CB8AC3E}">
        <p14:creationId xmlns:p14="http://schemas.microsoft.com/office/powerpoint/2010/main" val="3129052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372CD5C-18D1-4216-94ED-BD30AFC32B8A}" type="slidenum">
              <a:rPr lang="en-US" smtClean="0"/>
              <a:pPr/>
              <a:t>11</a:t>
            </a:fld>
            <a:endParaRPr lang="en-US" dirty="0"/>
          </a:p>
        </p:txBody>
      </p:sp>
    </p:spTree>
    <p:extLst>
      <p:ext uri="{BB962C8B-B14F-4D97-AF65-F5344CB8AC3E}">
        <p14:creationId xmlns:p14="http://schemas.microsoft.com/office/powerpoint/2010/main" val="783827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372CD5C-18D1-4216-94ED-BD30AFC32B8A}" type="slidenum">
              <a:rPr lang="en-US" smtClean="0"/>
              <a:pPr/>
              <a:t>12</a:t>
            </a:fld>
            <a:endParaRPr lang="en-US" dirty="0"/>
          </a:p>
        </p:txBody>
      </p:sp>
    </p:spTree>
    <p:extLst>
      <p:ext uri="{BB962C8B-B14F-4D97-AF65-F5344CB8AC3E}">
        <p14:creationId xmlns:p14="http://schemas.microsoft.com/office/powerpoint/2010/main" val="3961187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372CD5C-18D1-4216-94ED-BD30AFC32B8A}" type="slidenum">
              <a:rPr lang="en-US" smtClean="0"/>
              <a:pPr/>
              <a:t>13</a:t>
            </a:fld>
            <a:endParaRPr lang="en-US" dirty="0"/>
          </a:p>
        </p:txBody>
      </p:sp>
    </p:spTree>
    <p:extLst>
      <p:ext uri="{BB962C8B-B14F-4D97-AF65-F5344CB8AC3E}">
        <p14:creationId xmlns:p14="http://schemas.microsoft.com/office/powerpoint/2010/main" val="3603151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372CD5C-18D1-4216-94ED-BD30AFC32B8A}" type="slidenum">
              <a:rPr lang="en-US" smtClean="0"/>
              <a:pPr/>
              <a:t>14</a:t>
            </a:fld>
            <a:endParaRPr lang="en-US" dirty="0"/>
          </a:p>
        </p:txBody>
      </p:sp>
    </p:spTree>
    <p:extLst>
      <p:ext uri="{BB962C8B-B14F-4D97-AF65-F5344CB8AC3E}">
        <p14:creationId xmlns:p14="http://schemas.microsoft.com/office/powerpoint/2010/main" val="697460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372CD5C-18D1-4216-94ED-BD30AFC32B8A}" type="slidenum">
              <a:rPr lang="en-US" smtClean="0"/>
              <a:pPr/>
              <a:t>15</a:t>
            </a:fld>
            <a:endParaRPr lang="en-US" dirty="0"/>
          </a:p>
        </p:txBody>
      </p:sp>
    </p:spTree>
    <p:extLst>
      <p:ext uri="{BB962C8B-B14F-4D97-AF65-F5344CB8AC3E}">
        <p14:creationId xmlns:p14="http://schemas.microsoft.com/office/powerpoint/2010/main" val="42656871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372CD5C-18D1-4216-94ED-BD30AFC32B8A}" type="slidenum">
              <a:rPr lang="en-US" smtClean="0"/>
              <a:pPr/>
              <a:t>16</a:t>
            </a:fld>
            <a:endParaRPr lang="en-US" dirty="0"/>
          </a:p>
        </p:txBody>
      </p:sp>
    </p:spTree>
    <p:extLst>
      <p:ext uri="{BB962C8B-B14F-4D97-AF65-F5344CB8AC3E}">
        <p14:creationId xmlns:p14="http://schemas.microsoft.com/office/powerpoint/2010/main" val="210582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372CD5C-18D1-4216-94ED-BD30AFC32B8A}" type="slidenum">
              <a:rPr lang="en-US" smtClean="0"/>
              <a:pPr/>
              <a:t>17</a:t>
            </a:fld>
            <a:endParaRPr lang="en-US" dirty="0"/>
          </a:p>
        </p:txBody>
      </p:sp>
    </p:spTree>
    <p:extLst>
      <p:ext uri="{BB962C8B-B14F-4D97-AF65-F5344CB8AC3E}">
        <p14:creationId xmlns:p14="http://schemas.microsoft.com/office/powerpoint/2010/main" val="11291747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372CD5C-18D1-4216-94ED-BD30AFC32B8A}" type="slidenum">
              <a:rPr lang="en-US" smtClean="0"/>
              <a:pPr/>
              <a:t>18</a:t>
            </a:fld>
            <a:endParaRPr lang="en-US" dirty="0"/>
          </a:p>
        </p:txBody>
      </p:sp>
    </p:spTree>
    <p:extLst>
      <p:ext uri="{BB962C8B-B14F-4D97-AF65-F5344CB8AC3E}">
        <p14:creationId xmlns:p14="http://schemas.microsoft.com/office/powerpoint/2010/main" val="18594618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372CD5C-18D1-4216-94ED-BD30AFC32B8A}" type="slidenum">
              <a:rPr lang="en-US" smtClean="0"/>
              <a:pPr/>
              <a:t>19</a:t>
            </a:fld>
            <a:endParaRPr lang="en-US" dirty="0"/>
          </a:p>
        </p:txBody>
      </p:sp>
    </p:spTree>
    <p:extLst>
      <p:ext uri="{BB962C8B-B14F-4D97-AF65-F5344CB8AC3E}">
        <p14:creationId xmlns:p14="http://schemas.microsoft.com/office/powerpoint/2010/main" val="902302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72CD5C-18D1-4216-94ED-BD30AFC32B8A}" type="slidenum">
              <a:rPr lang="en-US" smtClean="0"/>
              <a:pPr/>
              <a:t>2</a:t>
            </a:fld>
            <a:endParaRPr lang="en-US" dirty="0"/>
          </a:p>
        </p:txBody>
      </p:sp>
    </p:spTree>
    <p:extLst>
      <p:ext uri="{BB962C8B-B14F-4D97-AF65-F5344CB8AC3E}">
        <p14:creationId xmlns:p14="http://schemas.microsoft.com/office/powerpoint/2010/main" val="15533159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372CD5C-18D1-4216-94ED-BD30AFC32B8A}" type="slidenum">
              <a:rPr lang="en-US" smtClean="0"/>
              <a:pPr/>
              <a:t>20</a:t>
            </a:fld>
            <a:endParaRPr lang="en-US" dirty="0"/>
          </a:p>
        </p:txBody>
      </p:sp>
    </p:spTree>
    <p:extLst>
      <p:ext uri="{BB962C8B-B14F-4D97-AF65-F5344CB8AC3E}">
        <p14:creationId xmlns:p14="http://schemas.microsoft.com/office/powerpoint/2010/main" val="2680369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372CD5C-18D1-4216-94ED-BD30AFC32B8A}" type="slidenum">
              <a:rPr lang="en-US" smtClean="0"/>
              <a:pPr/>
              <a:t>21</a:t>
            </a:fld>
            <a:endParaRPr lang="en-US" dirty="0"/>
          </a:p>
        </p:txBody>
      </p:sp>
    </p:spTree>
    <p:extLst>
      <p:ext uri="{BB962C8B-B14F-4D97-AF65-F5344CB8AC3E}">
        <p14:creationId xmlns:p14="http://schemas.microsoft.com/office/powerpoint/2010/main" val="23854667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372CD5C-18D1-4216-94ED-BD30AFC32B8A}" type="slidenum">
              <a:rPr lang="en-US" smtClean="0"/>
              <a:pPr/>
              <a:t>22</a:t>
            </a:fld>
            <a:endParaRPr lang="en-US" dirty="0"/>
          </a:p>
        </p:txBody>
      </p:sp>
    </p:spTree>
    <p:extLst>
      <p:ext uri="{BB962C8B-B14F-4D97-AF65-F5344CB8AC3E}">
        <p14:creationId xmlns:p14="http://schemas.microsoft.com/office/powerpoint/2010/main" val="3714591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372CD5C-18D1-4216-94ED-BD30AFC32B8A}" type="slidenum">
              <a:rPr lang="en-US" smtClean="0"/>
              <a:pPr/>
              <a:t>23</a:t>
            </a:fld>
            <a:endParaRPr lang="en-US" dirty="0"/>
          </a:p>
        </p:txBody>
      </p:sp>
    </p:spTree>
    <p:extLst>
      <p:ext uri="{BB962C8B-B14F-4D97-AF65-F5344CB8AC3E}">
        <p14:creationId xmlns:p14="http://schemas.microsoft.com/office/powerpoint/2010/main" val="35771897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372CD5C-18D1-4216-94ED-BD30AFC32B8A}" type="slidenum">
              <a:rPr lang="en-US" smtClean="0"/>
              <a:pPr/>
              <a:t>24</a:t>
            </a:fld>
            <a:endParaRPr lang="en-US" dirty="0"/>
          </a:p>
        </p:txBody>
      </p:sp>
    </p:spTree>
    <p:extLst>
      <p:ext uri="{BB962C8B-B14F-4D97-AF65-F5344CB8AC3E}">
        <p14:creationId xmlns:p14="http://schemas.microsoft.com/office/powerpoint/2010/main" val="19323038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372CD5C-18D1-4216-94ED-BD30AFC32B8A}" type="slidenum">
              <a:rPr lang="en-US" smtClean="0"/>
              <a:pPr/>
              <a:t>25</a:t>
            </a:fld>
            <a:endParaRPr lang="en-US" dirty="0"/>
          </a:p>
        </p:txBody>
      </p:sp>
    </p:spTree>
    <p:extLst>
      <p:ext uri="{BB962C8B-B14F-4D97-AF65-F5344CB8AC3E}">
        <p14:creationId xmlns:p14="http://schemas.microsoft.com/office/powerpoint/2010/main" val="22194744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372CD5C-18D1-4216-94ED-BD30AFC32B8A}" type="slidenum">
              <a:rPr lang="en-US" smtClean="0"/>
              <a:pPr/>
              <a:t>26</a:t>
            </a:fld>
            <a:endParaRPr lang="en-US" dirty="0"/>
          </a:p>
        </p:txBody>
      </p:sp>
    </p:spTree>
    <p:extLst>
      <p:ext uri="{BB962C8B-B14F-4D97-AF65-F5344CB8AC3E}">
        <p14:creationId xmlns:p14="http://schemas.microsoft.com/office/powerpoint/2010/main" val="2258850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372CD5C-18D1-4216-94ED-BD30AFC32B8A}" type="slidenum">
              <a:rPr lang="en-US" smtClean="0"/>
              <a:pPr/>
              <a:t>27</a:t>
            </a:fld>
            <a:endParaRPr lang="en-US" dirty="0"/>
          </a:p>
        </p:txBody>
      </p:sp>
    </p:spTree>
    <p:extLst>
      <p:ext uri="{BB962C8B-B14F-4D97-AF65-F5344CB8AC3E}">
        <p14:creationId xmlns:p14="http://schemas.microsoft.com/office/powerpoint/2010/main" val="29700959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372CD5C-18D1-4216-94ED-BD30AFC32B8A}" type="slidenum">
              <a:rPr lang="en-US" smtClean="0"/>
              <a:pPr/>
              <a:t>28</a:t>
            </a:fld>
            <a:endParaRPr lang="en-US" dirty="0"/>
          </a:p>
        </p:txBody>
      </p:sp>
    </p:spTree>
    <p:extLst>
      <p:ext uri="{BB962C8B-B14F-4D97-AF65-F5344CB8AC3E}">
        <p14:creationId xmlns:p14="http://schemas.microsoft.com/office/powerpoint/2010/main" val="2316216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372CD5C-18D1-4216-94ED-BD30AFC32B8A}" type="slidenum">
              <a:rPr lang="en-US" smtClean="0"/>
              <a:pPr/>
              <a:t>29</a:t>
            </a:fld>
            <a:endParaRPr lang="en-US" dirty="0"/>
          </a:p>
        </p:txBody>
      </p:sp>
    </p:spTree>
    <p:extLst>
      <p:ext uri="{BB962C8B-B14F-4D97-AF65-F5344CB8AC3E}">
        <p14:creationId xmlns:p14="http://schemas.microsoft.com/office/powerpoint/2010/main" val="3017310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72CD5C-18D1-4216-94ED-BD30AFC32B8A}" type="slidenum">
              <a:rPr lang="en-US" smtClean="0"/>
              <a:pPr/>
              <a:t>3</a:t>
            </a:fld>
            <a:endParaRPr lang="en-US" dirty="0"/>
          </a:p>
        </p:txBody>
      </p:sp>
    </p:spTree>
    <p:extLst>
      <p:ext uri="{BB962C8B-B14F-4D97-AF65-F5344CB8AC3E}">
        <p14:creationId xmlns:p14="http://schemas.microsoft.com/office/powerpoint/2010/main" val="37855315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u="sng" dirty="0">
                <a:solidFill>
                  <a:srgbClr val="337C26"/>
                </a:solidFill>
                <a:latin typeface="inherit"/>
                <a:hlinkClick r:id="rId3"/>
              </a:rPr>
              <a:t>Affidavit</a:t>
            </a:r>
            <a:r>
              <a:rPr lang="en-US" u="sng" dirty="0">
                <a:solidFill>
                  <a:srgbClr val="337C26"/>
                </a:solidFill>
                <a:latin typeface="inherit"/>
                <a:hlinkClick r:id="rId3"/>
              </a:rPr>
              <a:t> </a:t>
            </a:r>
            <a:r>
              <a:rPr lang="en-US" dirty="0">
                <a:solidFill>
                  <a:srgbClr val="1D1E1C"/>
                </a:solidFill>
                <a:latin typeface="inherit"/>
              </a:rPr>
              <a:t>(Registration and Application)</a:t>
            </a:r>
          </a:p>
          <a:p>
            <a:pPr>
              <a:buFont typeface="Arial" panose="020B0604020202020204" pitchFamily="34" charset="0"/>
              <a:buChar char="•"/>
            </a:pPr>
            <a:r>
              <a:rPr lang="en-US" b="1" dirty="0">
                <a:solidFill>
                  <a:srgbClr val="1D1E1C"/>
                </a:solidFill>
                <a:latin typeface="inherit"/>
              </a:rPr>
              <a:t>Site Plan (click </a:t>
            </a:r>
            <a:r>
              <a:rPr lang="en-US" u="sng" dirty="0">
                <a:solidFill>
                  <a:srgbClr val="337C26"/>
                </a:solidFill>
                <a:latin typeface="inherit"/>
                <a:hlinkClick r:id="rId4"/>
              </a:rPr>
              <a:t>here</a:t>
            </a:r>
            <a:r>
              <a:rPr lang="en-US" b="1" dirty="0">
                <a:solidFill>
                  <a:srgbClr val="1D1E1C"/>
                </a:solidFill>
                <a:latin typeface="inherit"/>
              </a:rPr>
              <a:t> for details)</a:t>
            </a:r>
            <a:endParaRPr lang="en-US" dirty="0">
              <a:solidFill>
                <a:srgbClr val="1D1E1C"/>
              </a:solidFill>
              <a:latin typeface="inherit"/>
            </a:endParaRPr>
          </a:p>
          <a:p>
            <a:pPr>
              <a:buFont typeface="Arial" panose="020B0604020202020204" pitchFamily="34" charset="0"/>
              <a:buChar char="•"/>
            </a:pPr>
            <a:r>
              <a:rPr lang="en-US" b="1" dirty="0">
                <a:solidFill>
                  <a:srgbClr val="1D1E1C"/>
                </a:solidFill>
                <a:latin typeface="inherit"/>
              </a:rPr>
              <a:t>Information and Signature Page for all members with ownership interest (click </a:t>
            </a:r>
            <a:r>
              <a:rPr lang="en-US" u="sng" dirty="0">
                <a:solidFill>
                  <a:srgbClr val="337C26"/>
                </a:solidFill>
                <a:latin typeface="inherit"/>
                <a:hlinkClick r:id="rId5"/>
              </a:rPr>
              <a:t>here</a:t>
            </a:r>
            <a:r>
              <a:rPr lang="en-US" b="1" dirty="0">
                <a:solidFill>
                  <a:srgbClr val="1D1E1C"/>
                </a:solidFill>
                <a:latin typeface="inherit"/>
              </a:rPr>
              <a:t> for form)</a:t>
            </a:r>
            <a:endParaRPr lang="en-US" dirty="0">
              <a:solidFill>
                <a:srgbClr val="1D1E1C"/>
              </a:solidFill>
              <a:latin typeface="inherit"/>
            </a:endParaRPr>
          </a:p>
          <a:p>
            <a:pPr>
              <a:buFont typeface="Arial" panose="020B0604020202020204" pitchFamily="34" charset="0"/>
              <a:buChar char="•"/>
            </a:pPr>
            <a:r>
              <a:rPr lang="en-US" b="1" dirty="0">
                <a:solidFill>
                  <a:srgbClr val="1D1E1C"/>
                </a:solidFill>
                <a:latin typeface="inherit"/>
              </a:rPr>
              <a:t>24/7 Emergency Contact Information (click </a:t>
            </a:r>
            <a:r>
              <a:rPr lang="en-US" u="sng" dirty="0">
                <a:solidFill>
                  <a:srgbClr val="337C26"/>
                </a:solidFill>
                <a:latin typeface="inherit"/>
                <a:hlinkClick r:id="rId6"/>
              </a:rPr>
              <a:t>here</a:t>
            </a:r>
            <a:r>
              <a:rPr lang="en-US" b="1" dirty="0">
                <a:solidFill>
                  <a:srgbClr val="1D1E1C"/>
                </a:solidFill>
                <a:latin typeface="inherit"/>
              </a:rPr>
              <a:t>): The designated representative must be reachable 24/7 and live within a 60-minute drive to the short-term rental unit. This person may be the owner as long as those criteria are met. It is the owner's responsibility to contact the North Elba Building and Planning Department within 48 hours if there is a change of representative.</a:t>
            </a:r>
            <a:endParaRPr lang="en-US" dirty="0">
              <a:solidFill>
                <a:srgbClr val="1D1E1C"/>
              </a:solidFill>
              <a:latin typeface="inherit"/>
            </a:endParaRPr>
          </a:p>
          <a:p>
            <a:pPr>
              <a:buFont typeface="Arial" panose="020B0604020202020204" pitchFamily="34" charset="0"/>
              <a:buChar char="•"/>
            </a:pPr>
            <a:r>
              <a:rPr lang="en-US" b="1" dirty="0">
                <a:solidFill>
                  <a:srgbClr val="1D1E1C"/>
                </a:solidFill>
                <a:latin typeface="inherit"/>
              </a:rPr>
              <a:t>Essex County Room Occupancy Tax Registration Certificate (click </a:t>
            </a:r>
            <a:r>
              <a:rPr lang="en-US" u="sng" dirty="0">
                <a:solidFill>
                  <a:srgbClr val="337C26"/>
                </a:solidFill>
                <a:latin typeface="inherit"/>
                <a:hlinkClick r:id="rId7"/>
              </a:rPr>
              <a:t>here</a:t>
            </a:r>
            <a:r>
              <a:rPr lang="en-US" b="1" dirty="0">
                <a:solidFill>
                  <a:srgbClr val="1D1E1C"/>
                </a:solidFill>
                <a:latin typeface="inherit"/>
              </a:rPr>
              <a:t> for a link to the Essex County Treasurer's Office).</a:t>
            </a:r>
            <a:endParaRPr lang="en-US" dirty="0">
              <a:solidFill>
                <a:srgbClr val="1D1E1C"/>
              </a:solidFill>
              <a:latin typeface="inherit"/>
            </a:endParaRPr>
          </a:p>
          <a:p>
            <a:pPr>
              <a:buFont typeface="Arial" panose="020B0604020202020204" pitchFamily="34" charset="0"/>
              <a:buChar char="•"/>
            </a:pPr>
            <a:r>
              <a:rPr lang="en-US" b="1" dirty="0">
                <a:solidFill>
                  <a:srgbClr val="1D1E1C"/>
                </a:solidFill>
                <a:latin typeface="inherit"/>
              </a:rPr>
              <a:t>Type of STR (click </a:t>
            </a:r>
            <a:r>
              <a:rPr lang="en-US" u="sng" dirty="0">
                <a:solidFill>
                  <a:srgbClr val="337C26"/>
                </a:solidFill>
                <a:latin typeface="inherit"/>
                <a:hlinkClick r:id="rId8"/>
              </a:rPr>
              <a:t>here</a:t>
            </a:r>
            <a:r>
              <a:rPr lang="en-US" b="1" dirty="0">
                <a:solidFill>
                  <a:srgbClr val="1D1E1C"/>
                </a:solidFill>
                <a:latin typeface="inherit"/>
              </a:rPr>
              <a:t> for a list of STR Types).</a:t>
            </a:r>
            <a:endParaRPr lang="en-US" dirty="0">
              <a:solidFill>
                <a:srgbClr val="1D1E1C"/>
              </a:solidFill>
              <a:latin typeface="inherit"/>
            </a:endParaRPr>
          </a:p>
          <a:p>
            <a:pPr>
              <a:buFont typeface="Arial" panose="020B0604020202020204" pitchFamily="34" charset="0"/>
              <a:buChar char="•"/>
            </a:pPr>
            <a:r>
              <a:rPr lang="en-US" b="1" dirty="0">
                <a:solidFill>
                  <a:srgbClr val="1D1E1C"/>
                </a:solidFill>
                <a:latin typeface="inherit"/>
              </a:rPr>
              <a:t>Parcel Identification Number--Tax Map Number (click </a:t>
            </a:r>
            <a:r>
              <a:rPr lang="en-US" u="sng" dirty="0">
                <a:solidFill>
                  <a:srgbClr val="337C26"/>
                </a:solidFill>
                <a:latin typeface="inherit"/>
                <a:hlinkClick r:id="rId9"/>
              </a:rPr>
              <a:t>here</a:t>
            </a:r>
            <a:r>
              <a:rPr lang="en-US" b="1" dirty="0">
                <a:solidFill>
                  <a:srgbClr val="1D1E1C"/>
                </a:solidFill>
                <a:latin typeface="inherit"/>
              </a:rPr>
              <a:t> for link to Essex County Image Mate Online).  </a:t>
            </a:r>
            <a:endParaRPr lang="en-US" dirty="0">
              <a:solidFill>
                <a:srgbClr val="1D1E1C"/>
              </a:solidFill>
              <a:latin typeface="inherit"/>
            </a:endParaRPr>
          </a:p>
          <a:p>
            <a:r>
              <a:rPr lang="en-US" b="1" dirty="0">
                <a:solidFill>
                  <a:srgbClr val="1D1E1C"/>
                </a:solidFill>
                <a:latin typeface="inherit"/>
              </a:rPr>
              <a:t> Map and description of parking plan provided to guests: Description and plan showing where the spots will be located on the property that you will provide to your guests. The site plan will be acceptable if you show where the parking will be located and add a description.</a:t>
            </a:r>
            <a:endParaRPr lang="en-US" dirty="0">
              <a:solidFill>
                <a:srgbClr val="1D1E1C"/>
              </a:solidFill>
              <a:latin typeface="inherit"/>
            </a:endParaRPr>
          </a:p>
          <a:p>
            <a:pPr>
              <a:buFont typeface="Arial" panose="020B0604020202020204" pitchFamily="34" charset="0"/>
              <a:buChar char="•"/>
            </a:pPr>
            <a:r>
              <a:rPr lang="en-US" b="1" dirty="0">
                <a:solidFill>
                  <a:srgbClr val="1D1E1C"/>
                </a:solidFill>
                <a:latin typeface="inherit"/>
              </a:rPr>
              <a:t>Proof of chimney clean-out: acceptable proof is a copy of the invoice provided to you by the chimney cleaning company (the invoice must show the service provider's name, address and phone number).</a:t>
            </a:r>
            <a:endParaRPr lang="en-US" dirty="0">
              <a:solidFill>
                <a:srgbClr val="1D1E1C"/>
              </a:solidFill>
              <a:latin typeface="inherit"/>
            </a:endParaRPr>
          </a:p>
          <a:p>
            <a:pPr>
              <a:buFont typeface="Arial" panose="020B0604020202020204" pitchFamily="34" charset="0"/>
              <a:buChar char="•"/>
            </a:pPr>
            <a:r>
              <a:rPr lang="en-US" b="1" dirty="0">
                <a:solidFill>
                  <a:srgbClr val="1D1E1C"/>
                </a:solidFill>
                <a:latin typeface="inherit"/>
              </a:rPr>
              <a:t>Septic Inspection Report, if applicable (click </a:t>
            </a:r>
            <a:r>
              <a:rPr lang="en-US" u="sng" dirty="0">
                <a:solidFill>
                  <a:srgbClr val="337C26"/>
                </a:solidFill>
                <a:latin typeface="inherit"/>
                <a:hlinkClick r:id="rId10"/>
              </a:rPr>
              <a:t>here</a:t>
            </a:r>
            <a:r>
              <a:rPr lang="en-US" b="1" dirty="0">
                <a:solidFill>
                  <a:srgbClr val="1D1E1C"/>
                </a:solidFill>
                <a:latin typeface="inherit"/>
              </a:rPr>
              <a:t> for septic inspection report form).</a:t>
            </a:r>
            <a:endParaRPr lang="en-US" dirty="0">
              <a:solidFill>
                <a:srgbClr val="1D1E1C"/>
              </a:solidFill>
              <a:latin typeface="inherit"/>
            </a:endParaRPr>
          </a:p>
          <a:p>
            <a:pPr>
              <a:buFont typeface="Arial" panose="020B0604020202020204" pitchFamily="34" charset="0"/>
              <a:buChar char="•"/>
            </a:pPr>
            <a:r>
              <a:rPr lang="en-US" b="1" dirty="0">
                <a:solidFill>
                  <a:srgbClr val="1D1E1C"/>
                </a:solidFill>
                <a:latin typeface="inherit"/>
              </a:rPr>
              <a:t>Copy of your deed (click </a:t>
            </a:r>
            <a:r>
              <a:rPr lang="en-US" u="sng" dirty="0">
                <a:solidFill>
                  <a:srgbClr val="337C26"/>
                </a:solidFill>
                <a:latin typeface="inherit"/>
                <a:hlinkClick r:id="rId11"/>
              </a:rPr>
              <a:t>here</a:t>
            </a:r>
            <a:r>
              <a:rPr lang="en-US" b="1" dirty="0">
                <a:solidFill>
                  <a:srgbClr val="1D1E1C"/>
                </a:solidFill>
                <a:latin typeface="inherit"/>
              </a:rPr>
              <a:t> to obtain a copy of your deed).</a:t>
            </a:r>
            <a:endParaRPr lang="en-US" dirty="0">
              <a:solidFill>
                <a:srgbClr val="1D1E1C"/>
              </a:solidFill>
              <a:latin typeface="inherit"/>
            </a:endParaRPr>
          </a:p>
        </p:txBody>
      </p:sp>
      <p:sp>
        <p:nvSpPr>
          <p:cNvPr id="4" name="Slide Number Placeholder 3"/>
          <p:cNvSpPr>
            <a:spLocks noGrp="1"/>
          </p:cNvSpPr>
          <p:nvPr>
            <p:ph type="sldNum" sz="quarter" idx="10"/>
          </p:nvPr>
        </p:nvSpPr>
        <p:spPr/>
        <p:txBody>
          <a:bodyPr/>
          <a:lstStyle/>
          <a:p>
            <a:fld id="{E372CD5C-18D1-4216-94ED-BD30AFC32B8A}" type="slidenum">
              <a:rPr lang="en-US" smtClean="0"/>
              <a:pPr/>
              <a:t>30</a:t>
            </a:fld>
            <a:endParaRPr lang="en-US" dirty="0"/>
          </a:p>
        </p:txBody>
      </p:sp>
    </p:spTree>
    <p:extLst>
      <p:ext uri="{BB962C8B-B14F-4D97-AF65-F5344CB8AC3E}">
        <p14:creationId xmlns:p14="http://schemas.microsoft.com/office/powerpoint/2010/main" val="23726580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372CD5C-18D1-4216-94ED-BD30AFC32B8A}" type="slidenum">
              <a:rPr lang="en-US" smtClean="0"/>
              <a:pPr/>
              <a:t>31</a:t>
            </a:fld>
            <a:endParaRPr lang="en-US" dirty="0"/>
          </a:p>
        </p:txBody>
      </p:sp>
    </p:spTree>
    <p:extLst>
      <p:ext uri="{BB962C8B-B14F-4D97-AF65-F5344CB8AC3E}">
        <p14:creationId xmlns:p14="http://schemas.microsoft.com/office/powerpoint/2010/main" val="18775127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372CD5C-18D1-4216-94ED-BD30AFC32B8A}" type="slidenum">
              <a:rPr lang="en-US" smtClean="0"/>
              <a:pPr/>
              <a:t>32</a:t>
            </a:fld>
            <a:endParaRPr lang="en-US" dirty="0"/>
          </a:p>
        </p:txBody>
      </p:sp>
    </p:spTree>
    <p:extLst>
      <p:ext uri="{BB962C8B-B14F-4D97-AF65-F5344CB8AC3E}">
        <p14:creationId xmlns:p14="http://schemas.microsoft.com/office/powerpoint/2010/main" val="26491294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372CD5C-18D1-4216-94ED-BD30AFC32B8A}" type="slidenum">
              <a:rPr lang="en-US" smtClean="0"/>
              <a:pPr/>
              <a:t>33</a:t>
            </a:fld>
            <a:endParaRPr lang="en-US" dirty="0"/>
          </a:p>
        </p:txBody>
      </p:sp>
    </p:spTree>
    <p:extLst>
      <p:ext uri="{BB962C8B-B14F-4D97-AF65-F5344CB8AC3E}">
        <p14:creationId xmlns:p14="http://schemas.microsoft.com/office/powerpoint/2010/main" val="1552528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372CD5C-18D1-4216-94ED-BD30AFC32B8A}" type="slidenum">
              <a:rPr lang="en-US" smtClean="0"/>
              <a:pPr/>
              <a:t>34</a:t>
            </a:fld>
            <a:endParaRPr lang="en-US" dirty="0"/>
          </a:p>
        </p:txBody>
      </p:sp>
    </p:spTree>
    <p:extLst>
      <p:ext uri="{BB962C8B-B14F-4D97-AF65-F5344CB8AC3E}">
        <p14:creationId xmlns:p14="http://schemas.microsoft.com/office/powerpoint/2010/main" val="5051889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372CD5C-18D1-4216-94ED-BD30AFC32B8A}" type="slidenum">
              <a:rPr lang="en-US" smtClean="0"/>
              <a:pPr/>
              <a:t>35</a:t>
            </a:fld>
            <a:endParaRPr lang="en-US" dirty="0"/>
          </a:p>
        </p:txBody>
      </p:sp>
    </p:spTree>
    <p:extLst>
      <p:ext uri="{BB962C8B-B14F-4D97-AF65-F5344CB8AC3E}">
        <p14:creationId xmlns:p14="http://schemas.microsoft.com/office/powerpoint/2010/main" val="23818208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372CD5C-18D1-4216-94ED-BD30AFC32B8A}" type="slidenum">
              <a:rPr lang="en-US" smtClean="0"/>
              <a:pPr/>
              <a:t>36</a:t>
            </a:fld>
            <a:endParaRPr lang="en-US" dirty="0"/>
          </a:p>
        </p:txBody>
      </p:sp>
    </p:spTree>
    <p:extLst>
      <p:ext uri="{BB962C8B-B14F-4D97-AF65-F5344CB8AC3E}">
        <p14:creationId xmlns:p14="http://schemas.microsoft.com/office/powerpoint/2010/main" val="6228377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372CD5C-18D1-4216-94ED-BD30AFC32B8A}" type="slidenum">
              <a:rPr lang="en-US" smtClean="0"/>
              <a:pPr/>
              <a:t>37</a:t>
            </a:fld>
            <a:endParaRPr lang="en-US" dirty="0"/>
          </a:p>
        </p:txBody>
      </p:sp>
    </p:spTree>
    <p:extLst>
      <p:ext uri="{BB962C8B-B14F-4D97-AF65-F5344CB8AC3E}">
        <p14:creationId xmlns:p14="http://schemas.microsoft.com/office/powerpoint/2010/main" val="34805833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372CD5C-18D1-4216-94ED-BD30AFC32B8A}" type="slidenum">
              <a:rPr lang="en-US" smtClean="0"/>
              <a:pPr/>
              <a:t>38</a:t>
            </a:fld>
            <a:endParaRPr lang="en-US" dirty="0"/>
          </a:p>
        </p:txBody>
      </p:sp>
    </p:spTree>
    <p:extLst>
      <p:ext uri="{BB962C8B-B14F-4D97-AF65-F5344CB8AC3E}">
        <p14:creationId xmlns:p14="http://schemas.microsoft.com/office/powerpoint/2010/main" val="1641506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72CD5C-18D1-4216-94ED-BD30AFC32B8A}" type="slidenum">
              <a:rPr lang="en-US" smtClean="0"/>
              <a:pPr/>
              <a:t>4</a:t>
            </a:fld>
            <a:endParaRPr lang="en-US" dirty="0"/>
          </a:p>
        </p:txBody>
      </p:sp>
    </p:spTree>
    <p:extLst>
      <p:ext uri="{BB962C8B-B14F-4D97-AF65-F5344CB8AC3E}">
        <p14:creationId xmlns:p14="http://schemas.microsoft.com/office/powerpoint/2010/main" val="2312738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Short-term rentals are not a new phenomenon; vacation rentals have been popular in resort communities for decades.</a:t>
            </a:r>
          </a:p>
          <a:p>
            <a:pPr marL="171450" indent="-171450">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They were traditionally obtained through a local real estate office which charged a fee to participating homeowners for the rental management of their property.</a:t>
            </a:r>
          </a:p>
          <a:p>
            <a:pPr marL="171450" indent="-171450">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Rather, it is the expansion and ease of the mechanisms to find, book, and host short-term rentals that has changed due to the rise of the “sharing economy”.</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372CD5C-18D1-4216-94ED-BD30AFC32B8A}" type="slidenum">
              <a:rPr lang="en-US" smtClean="0"/>
              <a:pPr/>
              <a:t>5</a:t>
            </a:fld>
            <a:endParaRPr lang="en-US" dirty="0"/>
          </a:p>
        </p:txBody>
      </p:sp>
    </p:spTree>
    <p:extLst>
      <p:ext uri="{BB962C8B-B14F-4D97-AF65-F5344CB8AC3E}">
        <p14:creationId xmlns:p14="http://schemas.microsoft.com/office/powerpoint/2010/main" val="1852548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While dozens of online platforms exist for short-term rental services, the most popular players include: VRBO, Booking.com, and airbnb.</a:t>
            </a:r>
          </a:p>
          <a:p>
            <a:pPr marL="171450" indent="-171450">
              <a:buFont typeface="Arial" panose="020B0604020202020204" pitchFamily="34" charset="0"/>
              <a:buChar char="•"/>
            </a:pPr>
            <a:r>
              <a:rPr lang="en-US" dirty="0"/>
              <a:t>VRBO or Vacation Rentals by Owner was founded in 1995 as the first online booking services.</a:t>
            </a:r>
          </a:p>
          <a:p>
            <a:pPr marL="171450" indent="-171450">
              <a:buFont typeface="Arial" panose="020B0604020202020204" pitchFamily="34" charset="0"/>
              <a:buChar char="•"/>
            </a:pPr>
            <a:r>
              <a:rPr lang="en-US" dirty="0"/>
              <a:t>In 2008, Airbnb changed the game allowing individuals to not only book just a room within a rental unit, but also entirely automate the process of payment and access.</a:t>
            </a:r>
          </a:p>
          <a:p>
            <a:pPr marL="171450" indent="-171450">
              <a:buFont typeface="Arial" panose="020B0604020202020204" pitchFamily="34" charset="0"/>
              <a:buChar char="•"/>
            </a:pPr>
            <a:r>
              <a:rPr lang="en-US" dirty="0"/>
              <a:t>The services provided by these companies have rapidly become an integrated part of our accommodation culture.</a:t>
            </a:r>
          </a:p>
        </p:txBody>
      </p:sp>
      <p:sp>
        <p:nvSpPr>
          <p:cNvPr id="4" name="Slide Number Placeholder 3"/>
          <p:cNvSpPr>
            <a:spLocks noGrp="1"/>
          </p:cNvSpPr>
          <p:nvPr>
            <p:ph type="sldNum" sz="quarter" idx="10"/>
          </p:nvPr>
        </p:nvSpPr>
        <p:spPr/>
        <p:txBody>
          <a:bodyPr/>
          <a:lstStyle/>
          <a:p>
            <a:fld id="{E372CD5C-18D1-4216-94ED-BD30AFC32B8A}" type="slidenum">
              <a:rPr lang="en-US" smtClean="0"/>
              <a:pPr/>
              <a:t>6</a:t>
            </a:fld>
            <a:endParaRPr lang="en-US" dirty="0"/>
          </a:p>
        </p:txBody>
      </p:sp>
    </p:spTree>
    <p:extLst>
      <p:ext uri="{BB962C8B-B14F-4D97-AF65-F5344CB8AC3E}">
        <p14:creationId xmlns:p14="http://schemas.microsoft.com/office/powerpoint/2010/main" val="3712781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Municipalities have the authority to regulate short-term rentals under the police powers of Town Law </a:t>
            </a:r>
            <a:r>
              <a:rPr lang="en-US" dirty="0">
                <a:latin typeface="Calibri" panose="020F0502020204030204" pitchFamily="34" charset="0"/>
                <a:ea typeface="Calibri" panose="020F0502020204030204" pitchFamily="34" charset="0"/>
              </a:rPr>
              <a:t>§</a:t>
            </a:r>
            <a:r>
              <a:rPr lang="en-US" dirty="0">
                <a:latin typeface="Calibri" panose="020F0502020204030204" pitchFamily="34" charset="0"/>
                <a:ea typeface="Calibri" panose="020F0502020204030204" pitchFamily="34" charset="0"/>
                <a:cs typeface="Times New Roman" panose="02020603050405020304" pitchFamily="18" charset="0"/>
              </a:rPr>
              <a:t>130(20).  </a:t>
            </a:r>
          </a:p>
          <a:p>
            <a:pPr marL="171450" indent="-171450">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A Town Board may permit and otherwise regulate hotels, inns, boarding houses, rooming houses, lodging houses, associations, clubs or any building or part of a building used in the business of renting rooms.</a:t>
            </a:r>
          </a:p>
        </p:txBody>
      </p:sp>
      <p:sp>
        <p:nvSpPr>
          <p:cNvPr id="4" name="Slide Number Placeholder 3"/>
          <p:cNvSpPr>
            <a:spLocks noGrp="1"/>
          </p:cNvSpPr>
          <p:nvPr>
            <p:ph type="sldNum" sz="quarter" idx="10"/>
          </p:nvPr>
        </p:nvSpPr>
        <p:spPr/>
        <p:txBody>
          <a:bodyPr/>
          <a:lstStyle/>
          <a:p>
            <a:fld id="{E372CD5C-18D1-4216-94ED-BD30AFC32B8A}" type="slidenum">
              <a:rPr lang="en-US" smtClean="0"/>
              <a:pPr/>
              <a:t>7</a:t>
            </a:fld>
            <a:endParaRPr lang="en-US" dirty="0"/>
          </a:p>
        </p:txBody>
      </p:sp>
    </p:spTree>
    <p:extLst>
      <p:ext uri="{BB962C8B-B14F-4D97-AF65-F5344CB8AC3E}">
        <p14:creationId xmlns:p14="http://schemas.microsoft.com/office/powerpoint/2010/main" val="135361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Over the last 15 years, the online companies have been able to exponentially scale up the resort community rental model to include urban, suburban, and rural communities as well.</a:t>
            </a:r>
          </a:p>
          <a:p>
            <a:pPr marL="171450" indent="-171450">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The process became more independent and less regulated, while increasingly customizable; basically anyone with a bedroom could capitalize off of this new opportunity.</a:t>
            </a:r>
          </a:p>
          <a:p>
            <a:pPr marL="171450" indent="-171450">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Due to this rapid change, new challenges have arisen within communities between short-term rental properties and the residents, business owners, and governments who have been inundated with this loosely regulated commercial activity.</a:t>
            </a:r>
          </a:p>
        </p:txBody>
      </p:sp>
      <p:sp>
        <p:nvSpPr>
          <p:cNvPr id="4" name="Slide Number Placeholder 3"/>
          <p:cNvSpPr>
            <a:spLocks noGrp="1"/>
          </p:cNvSpPr>
          <p:nvPr>
            <p:ph type="sldNum" sz="quarter" idx="10"/>
          </p:nvPr>
        </p:nvSpPr>
        <p:spPr/>
        <p:txBody>
          <a:bodyPr/>
          <a:lstStyle/>
          <a:p>
            <a:fld id="{E372CD5C-18D1-4216-94ED-BD30AFC32B8A}" type="slidenum">
              <a:rPr lang="en-US" smtClean="0"/>
              <a:pPr/>
              <a:t>8</a:t>
            </a:fld>
            <a:endParaRPr lang="en-US" dirty="0"/>
          </a:p>
        </p:txBody>
      </p:sp>
    </p:spTree>
    <p:extLst>
      <p:ext uri="{BB962C8B-B14F-4D97-AF65-F5344CB8AC3E}">
        <p14:creationId xmlns:p14="http://schemas.microsoft.com/office/powerpoint/2010/main" val="1498925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Hotel companies and professional property managers are now capitalizing on the home rental space market.</a:t>
            </a:r>
          </a:p>
          <a:p>
            <a:pPr marL="171450" indent="-171450">
              <a:buFont typeface="Arial" panose="020B0604020202020204" pitchFamily="34" charset="0"/>
              <a:buChar char="•"/>
            </a:pPr>
            <a:r>
              <a:rPr lang="en-US" dirty="0"/>
              <a:t>They are purchasing housing units and renting them not only through their own internet platforms, but also though the already established online retailers.</a:t>
            </a:r>
          </a:p>
        </p:txBody>
      </p:sp>
      <p:sp>
        <p:nvSpPr>
          <p:cNvPr id="4" name="Slide Number Placeholder 3"/>
          <p:cNvSpPr>
            <a:spLocks noGrp="1"/>
          </p:cNvSpPr>
          <p:nvPr>
            <p:ph type="sldNum" sz="quarter" idx="10"/>
          </p:nvPr>
        </p:nvSpPr>
        <p:spPr/>
        <p:txBody>
          <a:bodyPr/>
          <a:lstStyle/>
          <a:p>
            <a:fld id="{E372CD5C-18D1-4216-94ED-BD30AFC32B8A}" type="slidenum">
              <a:rPr lang="en-US" smtClean="0"/>
              <a:pPr/>
              <a:t>9</a:t>
            </a:fld>
            <a:endParaRPr lang="en-US" dirty="0"/>
          </a:p>
        </p:txBody>
      </p:sp>
    </p:spTree>
    <p:extLst>
      <p:ext uri="{BB962C8B-B14F-4D97-AF65-F5344CB8AC3E}">
        <p14:creationId xmlns:p14="http://schemas.microsoft.com/office/powerpoint/2010/main" val="4116632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p:cNvSpPr>
            <a:spLocks noGrp="1"/>
          </p:cNvSpPr>
          <p:nvPr>
            <p:ph type="ftr" sz="quarter" idx="11"/>
          </p:nvPr>
        </p:nvSpPr>
        <p:spPr>
          <a:xfrm>
            <a:off x="10746" y="6258240"/>
            <a:ext cx="12181253" cy="413911"/>
          </a:xfrm>
        </p:spPr>
        <p:txBody>
          <a:bodyPr/>
          <a:lstStyle/>
          <a:p>
            <a:endParaRPr lang="en-US" dirty="0"/>
          </a:p>
        </p:txBody>
      </p:sp>
      <p:sp>
        <p:nvSpPr>
          <p:cNvPr id="15" name="TextBox 14"/>
          <p:cNvSpPr txBox="1"/>
          <p:nvPr userDrawn="1"/>
        </p:nvSpPr>
        <p:spPr>
          <a:xfrm>
            <a:off x="6433248" y="6296803"/>
            <a:ext cx="5651863" cy="369332"/>
          </a:xfrm>
          <a:prstGeom prst="rect">
            <a:avLst/>
          </a:prstGeom>
          <a:noFill/>
        </p:spPr>
        <p:txBody>
          <a:bodyPr wrap="square" rtlCol="0">
            <a:spAutoFit/>
          </a:bodyPr>
          <a:lstStyle/>
          <a:p>
            <a:r>
              <a:rPr lang="en-US" dirty="0"/>
              <a:t>  </a:t>
            </a:r>
            <a:r>
              <a:rPr lang="en-US" sz="1400" dirty="0">
                <a:solidFill>
                  <a:schemeClr val="bg1"/>
                </a:solidFill>
              </a:rPr>
              <a:t>Village</a:t>
            </a:r>
            <a:r>
              <a:rPr lang="en-US" sz="1400" baseline="0" dirty="0">
                <a:solidFill>
                  <a:schemeClr val="bg1"/>
                </a:solidFill>
              </a:rPr>
              <a:t> of Cambridge Public Information Meeting – Sewer Project</a:t>
            </a:r>
            <a:endParaRPr lang="en-US" sz="1400" dirty="0"/>
          </a:p>
        </p:txBody>
      </p:sp>
    </p:spTree>
    <p:extLst>
      <p:ext uri="{BB962C8B-B14F-4D97-AF65-F5344CB8AC3E}">
        <p14:creationId xmlns:p14="http://schemas.microsoft.com/office/powerpoint/2010/main" val="1176056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F96F21-680F-479D-8AF6-1C11969BF037}" type="datetime1">
              <a:rPr lang="en-US" smtClean="0"/>
              <a:pPr/>
              <a:t>10/27/2022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0D02ACA-3B91-4B3F-99F8-99FF4DE1C831}" type="slidenum">
              <a:rPr lang="en-US" smtClean="0"/>
              <a:pPr/>
              <a:t>‹#›</a:t>
            </a:fld>
            <a:endParaRPr lang="en-US" dirty="0"/>
          </a:p>
        </p:txBody>
      </p:sp>
    </p:spTree>
    <p:extLst>
      <p:ext uri="{BB962C8B-B14F-4D97-AF65-F5344CB8AC3E}">
        <p14:creationId xmlns:p14="http://schemas.microsoft.com/office/powerpoint/2010/main" val="808873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52D73F-D95C-4F85-8E1E-530EEFB341CF}" type="datetime1">
              <a:rPr lang="en-US" smtClean="0"/>
              <a:pPr/>
              <a:t>10/27/2022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0D02ACA-3B91-4B3F-99F8-99FF4DE1C831}" type="slidenum">
              <a:rPr lang="en-US" smtClean="0"/>
              <a:pPr/>
              <a:t>‹#›</a:t>
            </a:fld>
            <a:endParaRPr lang="en-US" dirty="0"/>
          </a:p>
        </p:txBody>
      </p:sp>
    </p:spTree>
    <p:extLst>
      <p:ext uri="{BB962C8B-B14F-4D97-AF65-F5344CB8AC3E}">
        <p14:creationId xmlns:p14="http://schemas.microsoft.com/office/powerpoint/2010/main" val="1840400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DC424E-24F6-4FFB-8831-EC5E9087229E}" type="datetime1">
              <a:rPr lang="en-US" smtClean="0"/>
              <a:pPr/>
              <a:t>10/27/2022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0D02ACA-3B91-4B3F-99F8-99FF4DE1C831}" type="slidenum">
              <a:rPr lang="en-US" smtClean="0"/>
              <a:pPr/>
              <a:t>‹#›</a:t>
            </a:fld>
            <a:endParaRPr lang="en-US" dirty="0"/>
          </a:p>
        </p:txBody>
      </p:sp>
    </p:spTree>
    <p:extLst>
      <p:ext uri="{BB962C8B-B14F-4D97-AF65-F5344CB8AC3E}">
        <p14:creationId xmlns:p14="http://schemas.microsoft.com/office/powerpoint/2010/main" val="128857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685680-4CE9-4109-908E-477C773A2EFF}" type="datetime1">
              <a:rPr lang="en-US" smtClean="0"/>
              <a:pPr/>
              <a:t>10/27/2022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0D02ACA-3B91-4B3F-99F8-99FF4DE1C831}" type="slidenum">
              <a:rPr lang="en-US" smtClean="0"/>
              <a:pPr/>
              <a:t>‹#›</a:t>
            </a:fld>
            <a:endParaRPr lang="en-US" dirty="0"/>
          </a:p>
        </p:txBody>
      </p:sp>
    </p:spTree>
    <p:extLst>
      <p:ext uri="{BB962C8B-B14F-4D97-AF65-F5344CB8AC3E}">
        <p14:creationId xmlns:p14="http://schemas.microsoft.com/office/powerpoint/2010/main" val="557822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125E255-8012-4CAA-8F10-D639C8F5B527}" type="datetime1">
              <a:rPr lang="en-US" smtClean="0"/>
              <a:pPr/>
              <a:t>10/27/2022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0D02ACA-3B91-4B3F-99F8-99FF4DE1C831}" type="slidenum">
              <a:rPr lang="en-US" smtClean="0"/>
              <a:pPr/>
              <a:t>‹#›</a:t>
            </a:fld>
            <a:endParaRPr lang="en-US" dirty="0"/>
          </a:p>
        </p:txBody>
      </p:sp>
      <p:sp>
        <p:nvSpPr>
          <p:cNvPr id="10" name="TextBox 9"/>
          <p:cNvSpPr txBox="1"/>
          <p:nvPr userDrawn="1"/>
        </p:nvSpPr>
        <p:spPr>
          <a:xfrm>
            <a:off x="7688924" y="6311900"/>
            <a:ext cx="4845349" cy="307777"/>
          </a:xfrm>
          <a:prstGeom prst="rect">
            <a:avLst/>
          </a:prstGeom>
          <a:noFill/>
        </p:spPr>
        <p:txBody>
          <a:bodyPr wrap="square" rtlCol="0">
            <a:spAutoFit/>
          </a:bodyPr>
          <a:lstStyle/>
          <a:p>
            <a:r>
              <a:rPr lang="en-US" sz="1400" dirty="0">
                <a:solidFill>
                  <a:schemeClr val="bg1"/>
                </a:solidFill>
              </a:rPr>
              <a:t>Village of Cambridge – Sewer Feasibility Study</a:t>
            </a:r>
          </a:p>
        </p:txBody>
      </p:sp>
    </p:spTree>
    <p:extLst>
      <p:ext uri="{BB962C8B-B14F-4D97-AF65-F5344CB8AC3E}">
        <p14:creationId xmlns:p14="http://schemas.microsoft.com/office/powerpoint/2010/main" val="2288179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F5D4DF9-A3A7-49D3-A35E-C4EBB276D4C5}" type="datetime1">
              <a:rPr lang="en-US" smtClean="0"/>
              <a:pPr/>
              <a:t>10/27/2022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0D02ACA-3B91-4B3F-99F8-99FF4DE1C831}" type="slidenum">
              <a:rPr lang="en-US" smtClean="0"/>
              <a:pPr/>
              <a:t>‹#›</a:t>
            </a:fld>
            <a:endParaRPr lang="en-US" dirty="0"/>
          </a:p>
        </p:txBody>
      </p:sp>
    </p:spTree>
    <p:extLst>
      <p:ext uri="{BB962C8B-B14F-4D97-AF65-F5344CB8AC3E}">
        <p14:creationId xmlns:p14="http://schemas.microsoft.com/office/powerpoint/2010/main" val="462177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501FE64-9F7A-419A-AC29-554A50883315}" type="datetime1">
              <a:rPr lang="en-US" smtClean="0"/>
              <a:pPr/>
              <a:t>10/27/2022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0D02ACA-3B91-4B3F-99F8-99FF4DE1C831}" type="slidenum">
              <a:rPr lang="en-US" smtClean="0"/>
              <a:pPr/>
              <a:t>‹#›</a:t>
            </a:fld>
            <a:endParaRPr lang="en-US" dirty="0"/>
          </a:p>
        </p:txBody>
      </p:sp>
    </p:spTree>
    <p:extLst>
      <p:ext uri="{BB962C8B-B14F-4D97-AF65-F5344CB8AC3E}">
        <p14:creationId xmlns:p14="http://schemas.microsoft.com/office/powerpoint/2010/main" val="4216152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63D919-85DF-4EF5-84B4-EBF9B54830DC}" type="datetime1">
              <a:rPr lang="en-US" smtClean="0"/>
              <a:pPr/>
              <a:t>10/27/2022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0D02ACA-3B91-4B3F-99F8-99FF4DE1C831}" type="slidenum">
              <a:rPr lang="en-US" smtClean="0"/>
              <a:pPr/>
              <a:t>‹#›</a:t>
            </a:fld>
            <a:endParaRPr lang="en-US" dirty="0"/>
          </a:p>
        </p:txBody>
      </p:sp>
    </p:spTree>
    <p:extLst>
      <p:ext uri="{BB962C8B-B14F-4D97-AF65-F5344CB8AC3E}">
        <p14:creationId xmlns:p14="http://schemas.microsoft.com/office/powerpoint/2010/main" val="3241932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0730D3-79AF-454E-A13C-D4B776530E18}" type="datetime1">
              <a:rPr lang="en-US" smtClean="0"/>
              <a:pPr/>
              <a:t>10/27/2022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0D02ACA-3B91-4B3F-99F8-99FF4DE1C831}" type="slidenum">
              <a:rPr lang="en-US" smtClean="0"/>
              <a:pPr/>
              <a:t>‹#›</a:t>
            </a:fld>
            <a:endParaRPr lang="en-US" dirty="0"/>
          </a:p>
        </p:txBody>
      </p:sp>
    </p:spTree>
    <p:extLst>
      <p:ext uri="{BB962C8B-B14F-4D97-AF65-F5344CB8AC3E}">
        <p14:creationId xmlns:p14="http://schemas.microsoft.com/office/powerpoint/2010/main" val="4285178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BE616C-C4CF-4523-AF4F-96D83C6876B7}" type="datetime1">
              <a:rPr lang="en-US" smtClean="0"/>
              <a:pPr/>
              <a:t>10/27/2022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0D02ACA-3B91-4B3F-99F8-99FF4DE1C831}" type="slidenum">
              <a:rPr lang="en-US" smtClean="0"/>
              <a:pPr/>
              <a:t>‹#›</a:t>
            </a:fld>
            <a:endParaRPr lang="en-US" dirty="0"/>
          </a:p>
        </p:txBody>
      </p:sp>
    </p:spTree>
    <p:extLst>
      <p:ext uri="{BB962C8B-B14F-4D97-AF65-F5344CB8AC3E}">
        <p14:creationId xmlns:p14="http://schemas.microsoft.com/office/powerpoint/2010/main" val="2991734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D06BFE-E219-4978-ABD3-959957686561}" type="datetime1">
              <a:rPr lang="en-US" smtClean="0"/>
              <a:pPr/>
              <a:t>10/27/2022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D02ACA-3B91-4B3F-99F8-99FF4DE1C831}" type="slidenum">
              <a:rPr lang="en-US" smtClean="0"/>
              <a:pPr/>
              <a:t>‹#›</a:t>
            </a:fld>
            <a:endParaRPr lang="en-US" dirty="0"/>
          </a:p>
        </p:txBody>
      </p:sp>
    </p:spTree>
    <p:extLst>
      <p:ext uri="{BB962C8B-B14F-4D97-AF65-F5344CB8AC3E}">
        <p14:creationId xmlns:p14="http://schemas.microsoft.com/office/powerpoint/2010/main" val="329957909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2.png"/><Relationship Id="rId7"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29.JP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29.JP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29.JP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29.JP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29.JP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29.JP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29.JP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29.JP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29.JP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16318"/>
          <a:stretch/>
        </p:blipFill>
        <p:spPr>
          <a:xfrm>
            <a:off x="-4" y="1629411"/>
            <a:ext cx="12192003" cy="4039869"/>
          </a:xfrm>
          <a:prstGeom prst="rect">
            <a:avLst/>
          </a:prstGeom>
        </p:spPr>
      </p:pic>
      <p:sp>
        <p:nvSpPr>
          <p:cNvPr id="10" name="Rectangle 9"/>
          <p:cNvSpPr/>
          <p:nvPr/>
        </p:nvSpPr>
        <p:spPr bwMode="auto">
          <a:xfrm>
            <a:off x="0" y="5205984"/>
            <a:ext cx="12192000" cy="1652016"/>
          </a:xfrm>
          <a:prstGeom prst="rect">
            <a:avLst/>
          </a:prstGeom>
          <a:solidFill>
            <a:srgbClr val="00CC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3" name="TextBox 1"/>
          <p:cNvSpPr txBox="1">
            <a:spLocks noChangeArrowheads="1"/>
          </p:cNvSpPr>
          <p:nvPr/>
        </p:nvSpPr>
        <p:spPr bwMode="auto">
          <a:xfrm>
            <a:off x="1" y="216916"/>
            <a:ext cx="12192000" cy="27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4500" dirty="0">
                <a:solidFill>
                  <a:srgbClr val="66CCFF"/>
                </a:solidFill>
                <a:latin typeface="+mj-lt"/>
              </a:rPr>
              <a:t>REGULATING SHORT-TERM RENTAL PROPERTIES</a:t>
            </a:r>
          </a:p>
          <a:p>
            <a:pPr algn="ctr"/>
            <a:r>
              <a:rPr lang="en-US" sz="3200" dirty="0"/>
              <a:t>CDRPC FALL PLANNING &amp; ZONING WORKSHOP – </a:t>
            </a:r>
            <a:r>
              <a:rPr lang="en-US" sz="2600" dirty="0"/>
              <a:t>October</a:t>
            </a:r>
            <a:r>
              <a:rPr lang="en-US" sz="3200" dirty="0"/>
              <a:t> </a:t>
            </a:r>
            <a:r>
              <a:rPr lang="en-US" sz="2600" dirty="0"/>
              <a:t>28, 2022</a:t>
            </a:r>
          </a:p>
          <a:p>
            <a:pPr algn="ctr"/>
            <a:endParaRPr lang="en-US" sz="3200" dirty="0">
              <a:solidFill>
                <a:srgbClr val="66CCFF"/>
              </a:solidFill>
            </a:endParaRPr>
          </a:p>
          <a:p>
            <a:pPr algn="ctr"/>
            <a:br>
              <a:rPr lang="en-US" sz="3200" dirty="0">
                <a:solidFill>
                  <a:srgbClr val="66CCFF"/>
                </a:solidFill>
              </a:rPr>
            </a:br>
            <a:endParaRPr lang="en-US" altLang="en-US" sz="3200" b="1" dirty="0">
              <a:solidFill>
                <a:srgbClr val="FFFFFF"/>
              </a:solidFill>
            </a:endParaRPr>
          </a:p>
        </p:txBody>
      </p:sp>
      <p:cxnSp>
        <p:nvCxnSpPr>
          <p:cNvPr id="14" name="Straight Connector 13"/>
          <p:cNvCxnSpPr/>
          <p:nvPr/>
        </p:nvCxnSpPr>
        <p:spPr>
          <a:xfrm>
            <a:off x="0" y="1627188"/>
            <a:ext cx="12192000" cy="0"/>
          </a:xfrm>
          <a:prstGeom prst="line">
            <a:avLst/>
          </a:prstGeom>
          <a:ln w="28575">
            <a:solidFill>
              <a:srgbClr val="00B0F0"/>
            </a:solidFill>
          </a:ln>
        </p:spPr>
        <p:style>
          <a:lnRef idx="3">
            <a:schemeClr val="accent1"/>
          </a:lnRef>
          <a:fillRef idx="0">
            <a:schemeClr val="accent1"/>
          </a:fillRef>
          <a:effectRef idx="2">
            <a:schemeClr val="accent1"/>
          </a:effectRef>
          <a:fontRef idx="minor">
            <a:schemeClr val="tx1"/>
          </a:fontRef>
        </p:style>
      </p:cxnSp>
      <p:pic>
        <p:nvPicPr>
          <p:cNvPr id="24"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3095" y="5818991"/>
            <a:ext cx="2302916" cy="84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6388" y="5537320"/>
            <a:ext cx="5118165" cy="1385316"/>
          </a:xfrm>
          <a:prstGeom prst="rect">
            <a:avLst/>
          </a:prstGeom>
        </p:spPr>
      </p:pic>
    </p:spTree>
    <p:extLst>
      <p:ext uri="{BB962C8B-B14F-4D97-AF65-F5344CB8AC3E}">
        <p14:creationId xmlns:p14="http://schemas.microsoft.com/office/powerpoint/2010/main" val="24447098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5537772"/>
            <a:ext cx="12192000" cy="1320228"/>
          </a:xfrm>
          <a:prstGeom prst="rect">
            <a:avLst/>
          </a:prstGeom>
          <a:solidFill>
            <a:srgbClr val="00CC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1" name="TextBox 1"/>
          <p:cNvSpPr txBox="1">
            <a:spLocks noChangeArrowheads="1"/>
          </p:cNvSpPr>
          <p:nvPr/>
        </p:nvSpPr>
        <p:spPr bwMode="auto">
          <a:xfrm>
            <a:off x="0" y="254338"/>
            <a:ext cx="12192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3500" dirty="0">
                <a:solidFill>
                  <a:srgbClr val="00CCFF"/>
                </a:solidFill>
              </a:rPr>
              <a:t>CURRENT CHALLENGES</a:t>
            </a:r>
          </a:p>
        </p:txBody>
      </p:sp>
      <p:cxnSp>
        <p:nvCxnSpPr>
          <p:cNvPr id="12" name="Straight Connector 11"/>
          <p:cNvCxnSpPr/>
          <p:nvPr/>
        </p:nvCxnSpPr>
        <p:spPr>
          <a:xfrm>
            <a:off x="0" y="1028700"/>
            <a:ext cx="12192000" cy="0"/>
          </a:xfrm>
          <a:prstGeom prst="line">
            <a:avLst/>
          </a:prstGeom>
          <a:ln w="19050">
            <a:solidFill>
              <a:srgbClr val="00B0F0"/>
            </a:solidFill>
          </a:ln>
        </p:spPr>
        <p:style>
          <a:lnRef idx="3">
            <a:schemeClr val="accent1"/>
          </a:lnRef>
          <a:fillRef idx="0">
            <a:schemeClr val="accent1"/>
          </a:fillRef>
          <a:effectRef idx="2">
            <a:schemeClr val="accent1"/>
          </a:effectRef>
          <a:fontRef idx="minor">
            <a:schemeClr val="tx1"/>
          </a:fontRef>
        </p:style>
      </p:cxnSp>
      <p:pic>
        <p:nvPicPr>
          <p:cNvPr id="14"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2641" y="5771343"/>
            <a:ext cx="2302916" cy="84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940" y="5472684"/>
            <a:ext cx="5118165" cy="1385316"/>
          </a:xfrm>
          <a:prstGeom prst="rect">
            <a:avLst/>
          </a:prstGeom>
        </p:spPr>
      </p:pic>
      <p:sp>
        <p:nvSpPr>
          <p:cNvPr id="13" name="TextBox 1"/>
          <p:cNvSpPr txBox="1">
            <a:spLocks noChangeArrowheads="1"/>
          </p:cNvSpPr>
          <p:nvPr/>
        </p:nvSpPr>
        <p:spPr bwMode="auto">
          <a:xfrm>
            <a:off x="7956451" y="5750071"/>
            <a:ext cx="4331368" cy="89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dirty="0">
                <a:solidFill>
                  <a:srgbClr val="66CCFF"/>
                </a:solidFill>
              </a:rPr>
              <a:t>REGULATING SHORT-TERM</a:t>
            </a:r>
            <a:br>
              <a:rPr lang="en-US" dirty="0">
                <a:solidFill>
                  <a:srgbClr val="66CCFF"/>
                </a:solidFill>
              </a:rPr>
            </a:br>
            <a:r>
              <a:rPr lang="en-US" dirty="0">
                <a:solidFill>
                  <a:srgbClr val="66CCFF"/>
                </a:solidFill>
              </a:rPr>
              <a:t>RENTAL PROPERTIES</a:t>
            </a:r>
          </a:p>
          <a:p>
            <a:pPr algn="ctr">
              <a:lnSpc>
                <a:spcPct val="90000"/>
              </a:lnSpc>
            </a:pPr>
            <a:r>
              <a:rPr lang="en-US" dirty="0"/>
              <a:t>October, 2022</a:t>
            </a:r>
            <a:endParaRPr lang="en-US" altLang="en-US" b="1" dirty="0">
              <a:solidFill>
                <a:srgbClr val="FFFFFF"/>
              </a:solidFill>
            </a:endParaRPr>
          </a:p>
        </p:txBody>
      </p:sp>
      <p:sp>
        <p:nvSpPr>
          <p:cNvPr id="9" name="Content Placeholder 2"/>
          <p:cNvSpPr txBox="1">
            <a:spLocks/>
          </p:cNvSpPr>
          <p:nvPr/>
        </p:nvSpPr>
        <p:spPr>
          <a:xfrm>
            <a:off x="2375591" y="2574739"/>
            <a:ext cx="1588828" cy="3414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latin typeface="Calibri" panose="020F0502020204030204" pitchFamily="34" charset="0"/>
                <a:ea typeface="Calibri" panose="020F0502020204030204" pitchFamily="34" charset="0"/>
                <a:cs typeface="Times New Roman" panose="02020603050405020304" pitchFamily="18" charset="0"/>
              </a:rPr>
              <a:t>NOISE</a:t>
            </a:r>
          </a:p>
        </p:txBody>
      </p:sp>
      <p:sp>
        <p:nvSpPr>
          <p:cNvPr id="34" name="Shape 2525"/>
          <p:cNvSpPr/>
          <p:nvPr/>
        </p:nvSpPr>
        <p:spPr>
          <a:xfrm>
            <a:off x="7643956" y="3269211"/>
            <a:ext cx="727105" cy="727105"/>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rgbClr val="47B4D3"/>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Open Sans Regular" charset="0"/>
              <a:ea typeface="Open Sans Regular" charset="0"/>
              <a:cs typeface="Open Sans Regular" charset="0"/>
            </a:endParaRPr>
          </a:p>
        </p:txBody>
      </p:sp>
      <p:sp>
        <p:nvSpPr>
          <p:cNvPr id="35" name="Shape 2528"/>
          <p:cNvSpPr/>
          <p:nvPr/>
        </p:nvSpPr>
        <p:spPr>
          <a:xfrm>
            <a:off x="5681293" y="3269211"/>
            <a:ext cx="528804" cy="727105"/>
          </a:xfrm>
          <a:custGeom>
            <a:avLst/>
            <a:gdLst/>
            <a:ahLst/>
            <a:cxnLst>
              <a:cxn ang="0">
                <a:pos x="wd2" y="hd2"/>
              </a:cxn>
              <a:cxn ang="5400000">
                <a:pos x="wd2" y="hd2"/>
              </a:cxn>
              <a:cxn ang="10800000">
                <a:pos x="wd2" y="hd2"/>
              </a:cxn>
              <a:cxn ang="16200000">
                <a:pos x="wd2" y="hd2"/>
              </a:cxn>
            </a:cxnLst>
            <a:rect l="0" t="0" r="r" b="b"/>
            <a:pathLst>
              <a:path w="21600" h="21600" extrusionOk="0">
                <a:moveTo>
                  <a:pt x="20250" y="19636"/>
                </a:moveTo>
                <a:cubicBezTo>
                  <a:pt x="20250" y="20178"/>
                  <a:pt x="19645" y="20618"/>
                  <a:pt x="18900" y="20618"/>
                </a:cubicBezTo>
                <a:lnTo>
                  <a:pt x="2700" y="20618"/>
                </a:lnTo>
                <a:cubicBezTo>
                  <a:pt x="1955" y="20618"/>
                  <a:pt x="1350" y="20178"/>
                  <a:pt x="1350" y="19636"/>
                </a:cubicBezTo>
                <a:lnTo>
                  <a:pt x="1350" y="10800"/>
                </a:lnTo>
                <a:cubicBezTo>
                  <a:pt x="1350" y="10258"/>
                  <a:pt x="1955" y="9818"/>
                  <a:pt x="2700" y="9818"/>
                </a:cubicBezTo>
                <a:lnTo>
                  <a:pt x="18900" y="9818"/>
                </a:lnTo>
                <a:cubicBezTo>
                  <a:pt x="19645" y="9818"/>
                  <a:pt x="20250" y="10258"/>
                  <a:pt x="20250" y="10800"/>
                </a:cubicBezTo>
                <a:cubicBezTo>
                  <a:pt x="20250" y="10800"/>
                  <a:pt x="20250" y="19636"/>
                  <a:pt x="20250" y="19636"/>
                </a:cubicBezTo>
                <a:close/>
                <a:moveTo>
                  <a:pt x="4050" y="5891"/>
                </a:moveTo>
                <a:cubicBezTo>
                  <a:pt x="4050" y="3180"/>
                  <a:pt x="7072" y="982"/>
                  <a:pt x="10800" y="982"/>
                </a:cubicBezTo>
                <a:cubicBezTo>
                  <a:pt x="14528" y="982"/>
                  <a:pt x="17550" y="3180"/>
                  <a:pt x="17550" y="5891"/>
                </a:cubicBezTo>
                <a:lnTo>
                  <a:pt x="17550" y="8836"/>
                </a:lnTo>
                <a:lnTo>
                  <a:pt x="4050" y="8836"/>
                </a:lnTo>
                <a:cubicBezTo>
                  <a:pt x="4050" y="8836"/>
                  <a:pt x="4050" y="5891"/>
                  <a:pt x="4050" y="5891"/>
                </a:cubicBezTo>
                <a:close/>
                <a:moveTo>
                  <a:pt x="18900" y="8836"/>
                </a:moveTo>
                <a:lnTo>
                  <a:pt x="18900" y="5891"/>
                </a:lnTo>
                <a:cubicBezTo>
                  <a:pt x="18900" y="2638"/>
                  <a:pt x="15273" y="0"/>
                  <a:pt x="10800" y="0"/>
                </a:cubicBezTo>
                <a:cubicBezTo>
                  <a:pt x="6327" y="0"/>
                  <a:pt x="2700" y="2638"/>
                  <a:pt x="2700" y="5891"/>
                </a:cubicBezTo>
                <a:lnTo>
                  <a:pt x="2700" y="8836"/>
                </a:lnTo>
                <a:cubicBezTo>
                  <a:pt x="1209" y="8836"/>
                  <a:pt x="0" y="9716"/>
                  <a:pt x="0" y="10800"/>
                </a:cubicBezTo>
                <a:lnTo>
                  <a:pt x="0" y="19636"/>
                </a:lnTo>
                <a:cubicBezTo>
                  <a:pt x="0" y="20721"/>
                  <a:pt x="1209" y="21600"/>
                  <a:pt x="2700" y="21600"/>
                </a:cubicBezTo>
                <a:lnTo>
                  <a:pt x="18900" y="21600"/>
                </a:lnTo>
                <a:cubicBezTo>
                  <a:pt x="20391" y="21600"/>
                  <a:pt x="21600" y="20721"/>
                  <a:pt x="21600" y="19636"/>
                </a:cubicBezTo>
                <a:lnTo>
                  <a:pt x="21600" y="10800"/>
                </a:lnTo>
                <a:cubicBezTo>
                  <a:pt x="21600" y="9716"/>
                  <a:pt x="20391" y="8836"/>
                  <a:pt x="18900" y="8836"/>
                </a:cubicBezTo>
                <a:moveTo>
                  <a:pt x="11475" y="15573"/>
                </a:moveTo>
                <a:lnTo>
                  <a:pt x="11475" y="16200"/>
                </a:lnTo>
                <a:cubicBezTo>
                  <a:pt x="11475" y="16472"/>
                  <a:pt x="11172" y="16691"/>
                  <a:pt x="10800" y="16691"/>
                </a:cubicBezTo>
                <a:cubicBezTo>
                  <a:pt x="10428" y="16691"/>
                  <a:pt x="10125" y="16472"/>
                  <a:pt x="10125" y="16200"/>
                </a:cubicBezTo>
                <a:lnTo>
                  <a:pt x="10125" y="15573"/>
                </a:lnTo>
                <a:cubicBezTo>
                  <a:pt x="9723" y="15403"/>
                  <a:pt x="9450" y="15090"/>
                  <a:pt x="9450" y="14727"/>
                </a:cubicBezTo>
                <a:cubicBezTo>
                  <a:pt x="9450" y="14186"/>
                  <a:pt x="10055" y="13745"/>
                  <a:pt x="10800" y="13745"/>
                </a:cubicBezTo>
                <a:cubicBezTo>
                  <a:pt x="11545" y="13745"/>
                  <a:pt x="12150" y="14186"/>
                  <a:pt x="12150" y="14727"/>
                </a:cubicBezTo>
                <a:cubicBezTo>
                  <a:pt x="12150" y="15090"/>
                  <a:pt x="11876" y="15403"/>
                  <a:pt x="11475" y="15573"/>
                </a:cubicBezTo>
                <a:moveTo>
                  <a:pt x="10800" y="12764"/>
                </a:moveTo>
                <a:cubicBezTo>
                  <a:pt x="9309" y="12764"/>
                  <a:pt x="8100" y="13643"/>
                  <a:pt x="8100" y="14727"/>
                </a:cubicBezTo>
                <a:cubicBezTo>
                  <a:pt x="8100" y="15232"/>
                  <a:pt x="8369" y="15687"/>
                  <a:pt x="8798" y="16034"/>
                </a:cubicBezTo>
                <a:cubicBezTo>
                  <a:pt x="8789" y="16089"/>
                  <a:pt x="8775" y="16144"/>
                  <a:pt x="8775" y="16200"/>
                </a:cubicBezTo>
                <a:cubicBezTo>
                  <a:pt x="8775" y="17014"/>
                  <a:pt x="9681" y="17673"/>
                  <a:pt x="10800" y="17673"/>
                </a:cubicBezTo>
                <a:cubicBezTo>
                  <a:pt x="11919" y="17673"/>
                  <a:pt x="12825" y="17014"/>
                  <a:pt x="12825" y="16200"/>
                </a:cubicBezTo>
                <a:cubicBezTo>
                  <a:pt x="12825" y="16144"/>
                  <a:pt x="12810" y="16089"/>
                  <a:pt x="12802" y="16034"/>
                </a:cubicBezTo>
                <a:cubicBezTo>
                  <a:pt x="13231" y="15686"/>
                  <a:pt x="13500" y="15232"/>
                  <a:pt x="13500" y="14727"/>
                </a:cubicBezTo>
                <a:cubicBezTo>
                  <a:pt x="13500" y="13643"/>
                  <a:pt x="12291" y="12764"/>
                  <a:pt x="10800" y="12764"/>
                </a:cubicBezTo>
              </a:path>
            </a:pathLst>
          </a:custGeom>
          <a:solidFill>
            <a:srgbClr val="34BBC4"/>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Open Sans Regular" charset="0"/>
              <a:ea typeface="Open Sans Regular" charset="0"/>
              <a:cs typeface="Open Sans Regular" charset="0"/>
            </a:endParaRPr>
          </a:p>
        </p:txBody>
      </p:sp>
      <p:sp>
        <p:nvSpPr>
          <p:cNvPr id="36" name="Shape 2627"/>
          <p:cNvSpPr/>
          <p:nvPr/>
        </p:nvSpPr>
        <p:spPr>
          <a:xfrm>
            <a:off x="8554046" y="1650644"/>
            <a:ext cx="495755" cy="727105"/>
          </a:xfrm>
          <a:custGeom>
            <a:avLst/>
            <a:gdLst/>
            <a:ahLst/>
            <a:cxnLst>
              <a:cxn ang="0">
                <a:pos x="wd2" y="hd2"/>
              </a:cxn>
              <a:cxn ang="5400000">
                <a:pos x="wd2" y="hd2"/>
              </a:cxn>
              <a:cxn ang="10800000">
                <a:pos x="wd2" y="hd2"/>
              </a:cxn>
              <a:cxn ang="16200000">
                <a:pos x="wd2" y="hd2"/>
              </a:cxn>
            </a:cxnLst>
            <a:rect l="0" t="0" r="r" b="b"/>
            <a:pathLst>
              <a:path w="21600" h="21600" extrusionOk="0">
                <a:moveTo>
                  <a:pt x="18720" y="19636"/>
                </a:moveTo>
                <a:cubicBezTo>
                  <a:pt x="18623" y="20154"/>
                  <a:pt x="18075" y="20618"/>
                  <a:pt x="17280" y="20618"/>
                </a:cubicBezTo>
                <a:lnTo>
                  <a:pt x="4320" y="20618"/>
                </a:lnTo>
                <a:cubicBezTo>
                  <a:pt x="3525" y="20618"/>
                  <a:pt x="2989" y="20160"/>
                  <a:pt x="2880" y="19636"/>
                </a:cubicBezTo>
                <a:lnTo>
                  <a:pt x="1483" y="3927"/>
                </a:lnTo>
                <a:lnTo>
                  <a:pt x="20117" y="3927"/>
                </a:lnTo>
                <a:cubicBezTo>
                  <a:pt x="20117" y="3927"/>
                  <a:pt x="18720" y="19636"/>
                  <a:pt x="18720" y="19636"/>
                </a:cubicBezTo>
                <a:close/>
                <a:moveTo>
                  <a:pt x="4529" y="2227"/>
                </a:moveTo>
                <a:cubicBezTo>
                  <a:pt x="4971" y="2122"/>
                  <a:pt x="5311" y="1878"/>
                  <a:pt x="5440" y="1571"/>
                </a:cubicBezTo>
                <a:cubicBezTo>
                  <a:pt x="5563" y="1278"/>
                  <a:pt x="6084" y="982"/>
                  <a:pt x="6840" y="982"/>
                </a:cubicBezTo>
                <a:cubicBezTo>
                  <a:pt x="7596" y="982"/>
                  <a:pt x="8117" y="1094"/>
                  <a:pt x="8240" y="1387"/>
                </a:cubicBezTo>
                <a:cubicBezTo>
                  <a:pt x="8286" y="1495"/>
                  <a:pt x="8358" y="1598"/>
                  <a:pt x="8454" y="1688"/>
                </a:cubicBezTo>
                <a:cubicBezTo>
                  <a:pt x="8957" y="2167"/>
                  <a:pt x="9732" y="2442"/>
                  <a:pt x="10577" y="2442"/>
                </a:cubicBezTo>
                <a:cubicBezTo>
                  <a:pt x="11235" y="2442"/>
                  <a:pt x="11854" y="2268"/>
                  <a:pt x="12300" y="1947"/>
                </a:cubicBezTo>
                <a:cubicBezTo>
                  <a:pt x="12697" y="1647"/>
                  <a:pt x="13446" y="1473"/>
                  <a:pt x="14760" y="1473"/>
                </a:cubicBezTo>
                <a:cubicBezTo>
                  <a:pt x="16059" y="1473"/>
                  <a:pt x="16752" y="1940"/>
                  <a:pt x="16920" y="2209"/>
                </a:cubicBezTo>
                <a:cubicBezTo>
                  <a:pt x="17107" y="2509"/>
                  <a:pt x="17391" y="2750"/>
                  <a:pt x="17688" y="2945"/>
                </a:cubicBezTo>
                <a:lnTo>
                  <a:pt x="2830" y="2945"/>
                </a:lnTo>
                <a:cubicBezTo>
                  <a:pt x="3170" y="2668"/>
                  <a:pt x="3770" y="2408"/>
                  <a:pt x="4529" y="2227"/>
                </a:cubicBezTo>
                <a:moveTo>
                  <a:pt x="20880" y="2945"/>
                </a:moveTo>
                <a:lnTo>
                  <a:pt x="19676" y="2945"/>
                </a:lnTo>
                <a:cubicBezTo>
                  <a:pt x="19217" y="2693"/>
                  <a:pt x="18780" y="2403"/>
                  <a:pt x="18405" y="1964"/>
                </a:cubicBezTo>
                <a:cubicBezTo>
                  <a:pt x="17787" y="1241"/>
                  <a:pt x="16749" y="491"/>
                  <a:pt x="14760" y="491"/>
                </a:cubicBezTo>
                <a:cubicBezTo>
                  <a:pt x="13012" y="491"/>
                  <a:pt x="11880" y="798"/>
                  <a:pt x="11231" y="1289"/>
                </a:cubicBezTo>
                <a:cubicBezTo>
                  <a:pt x="11081" y="1397"/>
                  <a:pt x="10839" y="1461"/>
                  <a:pt x="10577" y="1461"/>
                </a:cubicBezTo>
                <a:cubicBezTo>
                  <a:pt x="10245" y="1461"/>
                  <a:pt x="9879" y="1359"/>
                  <a:pt x="9624" y="1116"/>
                </a:cubicBezTo>
                <a:cubicBezTo>
                  <a:pt x="9310" y="370"/>
                  <a:pt x="8188" y="0"/>
                  <a:pt x="6840" y="0"/>
                </a:cubicBezTo>
                <a:cubicBezTo>
                  <a:pt x="5492" y="0"/>
                  <a:pt x="4370" y="554"/>
                  <a:pt x="4056" y="1300"/>
                </a:cubicBezTo>
                <a:cubicBezTo>
                  <a:pt x="2613" y="1643"/>
                  <a:pt x="1555" y="2238"/>
                  <a:pt x="1211" y="2945"/>
                </a:cubicBezTo>
                <a:lnTo>
                  <a:pt x="720" y="2945"/>
                </a:lnTo>
                <a:cubicBezTo>
                  <a:pt x="323" y="2945"/>
                  <a:pt x="0" y="3165"/>
                  <a:pt x="0" y="3436"/>
                </a:cubicBezTo>
                <a:lnTo>
                  <a:pt x="0" y="3437"/>
                </a:lnTo>
                <a:lnTo>
                  <a:pt x="1440" y="19636"/>
                </a:lnTo>
                <a:cubicBezTo>
                  <a:pt x="1672" y="20711"/>
                  <a:pt x="2730" y="21600"/>
                  <a:pt x="4320" y="21600"/>
                </a:cubicBezTo>
                <a:lnTo>
                  <a:pt x="17280" y="21600"/>
                </a:lnTo>
                <a:cubicBezTo>
                  <a:pt x="18870" y="21600"/>
                  <a:pt x="19890" y="20700"/>
                  <a:pt x="20160" y="19636"/>
                </a:cubicBezTo>
                <a:lnTo>
                  <a:pt x="21600" y="3437"/>
                </a:lnTo>
                <a:lnTo>
                  <a:pt x="21600" y="3436"/>
                </a:lnTo>
                <a:cubicBezTo>
                  <a:pt x="21600" y="3165"/>
                  <a:pt x="21277" y="2945"/>
                  <a:pt x="20880" y="2945"/>
                </a:cubicBezTo>
                <a:moveTo>
                  <a:pt x="6507" y="18655"/>
                </a:moveTo>
                <a:cubicBezTo>
                  <a:pt x="6904" y="18644"/>
                  <a:pt x="7214" y="18417"/>
                  <a:pt x="7200" y="18146"/>
                </a:cubicBezTo>
                <a:lnTo>
                  <a:pt x="6139" y="6377"/>
                </a:lnTo>
                <a:cubicBezTo>
                  <a:pt x="6125" y="6106"/>
                  <a:pt x="5791" y="5895"/>
                  <a:pt x="5394" y="5904"/>
                </a:cubicBezTo>
                <a:cubicBezTo>
                  <a:pt x="4996" y="5915"/>
                  <a:pt x="4686" y="6142"/>
                  <a:pt x="4700" y="6413"/>
                </a:cubicBezTo>
                <a:lnTo>
                  <a:pt x="5761" y="18182"/>
                </a:lnTo>
                <a:cubicBezTo>
                  <a:pt x="5775" y="18453"/>
                  <a:pt x="6109" y="18664"/>
                  <a:pt x="6507" y="18655"/>
                </a:cubicBezTo>
                <a:moveTo>
                  <a:pt x="10800" y="18655"/>
                </a:moveTo>
                <a:cubicBezTo>
                  <a:pt x="11197" y="18655"/>
                  <a:pt x="11520" y="18435"/>
                  <a:pt x="11520" y="18164"/>
                </a:cubicBezTo>
                <a:lnTo>
                  <a:pt x="11520" y="6382"/>
                </a:lnTo>
                <a:cubicBezTo>
                  <a:pt x="11520" y="6110"/>
                  <a:pt x="11197" y="5891"/>
                  <a:pt x="10800" y="5891"/>
                </a:cubicBezTo>
                <a:cubicBezTo>
                  <a:pt x="10403" y="5891"/>
                  <a:pt x="10080" y="6110"/>
                  <a:pt x="10080" y="6382"/>
                </a:cubicBezTo>
                <a:lnTo>
                  <a:pt x="10080" y="18164"/>
                </a:lnTo>
                <a:cubicBezTo>
                  <a:pt x="10080" y="18435"/>
                  <a:pt x="10403" y="18655"/>
                  <a:pt x="10800" y="18655"/>
                </a:cubicBezTo>
                <a:moveTo>
                  <a:pt x="15095" y="18654"/>
                </a:moveTo>
                <a:cubicBezTo>
                  <a:pt x="15494" y="18664"/>
                  <a:pt x="15827" y="18452"/>
                  <a:pt x="15841" y="18181"/>
                </a:cubicBezTo>
                <a:lnTo>
                  <a:pt x="16886" y="6413"/>
                </a:lnTo>
                <a:cubicBezTo>
                  <a:pt x="16900" y="6142"/>
                  <a:pt x="16590" y="5914"/>
                  <a:pt x="16192" y="5904"/>
                </a:cubicBezTo>
                <a:cubicBezTo>
                  <a:pt x="15795" y="5895"/>
                  <a:pt x="15461" y="6106"/>
                  <a:pt x="15447" y="6377"/>
                </a:cubicBezTo>
                <a:lnTo>
                  <a:pt x="14402" y="18146"/>
                </a:lnTo>
                <a:cubicBezTo>
                  <a:pt x="14388" y="18417"/>
                  <a:pt x="14699" y="18644"/>
                  <a:pt x="15095" y="18654"/>
                </a:cubicBezTo>
              </a:path>
            </a:pathLst>
          </a:custGeom>
          <a:solidFill>
            <a:srgbClr val="63A1C7"/>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Open Sans Regular" charset="0"/>
              <a:ea typeface="Open Sans Regular" charset="0"/>
              <a:cs typeface="Open Sans Regular" charset="0"/>
            </a:endParaRPr>
          </a:p>
        </p:txBody>
      </p:sp>
      <p:sp>
        <p:nvSpPr>
          <p:cNvPr id="37" name="Shape 2800"/>
          <p:cNvSpPr/>
          <p:nvPr/>
        </p:nvSpPr>
        <p:spPr>
          <a:xfrm>
            <a:off x="6619548" y="1786298"/>
            <a:ext cx="727106" cy="462704"/>
          </a:xfrm>
          <a:custGeom>
            <a:avLst/>
            <a:gdLst/>
            <a:ahLst/>
            <a:cxnLst>
              <a:cxn ang="0">
                <a:pos x="wd2" y="hd2"/>
              </a:cxn>
              <a:cxn ang="5400000">
                <a:pos x="wd2" y="hd2"/>
              </a:cxn>
              <a:cxn ang="10800000">
                <a:pos x="wd2" y="hd2"/>
              </a:cxn>
              <a:cxn ang="16200000">
                <a:pos x="wd2" y="hd2"/>
              </a:cxn>
            </a:cxnLst>
            <a:rect l="0" t="0" r="r" b="b"/>
            <a:pathLst>
              <a:path w="21600" h="21600" extrusionOk="0">
                <a:moveTo>
                  <a:pt x="10208" y="15258"/>
                </a:moveTo>
                <a:cubicBezTo>
                  <a:pt x="10138" y="15500"/>
                  <a:pt x="10044" y="15701"/>
                  <a:pt x="9923" y="15861"/>
                </a:cubicBezTo>
                <a:cubicBezTo>
                  <a:pt x="9802" y="16022"/>
                  <a:pt x="9660" y="16144"/>
                  <a:pt x="9499" y="16228"/>
                </a:cubicBezTo>
                <a:cubicBezTo>
                  <a:pt x="9362" y="16300"/>
                  <a:pt x="9243" y="16340"/>
                  <a:pt x="9097" y="16360"/>
                </a:cubicBezTo>
                <a:lnTo>
                  <a:pt x="9097" y="16971"/>
                </a:lnTo>
                <a:lnTo>
                  <a:pt x="8606" y="16971"/>
                </a:lnTo>
                <a:lnTo>
                  <a:pt x="8606" y="16361"/>
                </a:lnTo>
                <a:cubicBezTo>
                  <a:pt x="8446" y="16345"/>
                  <a:pt x="8316" y="16304"/>
                  <a:pt x="8171" y="16224"/>
                </a:cubicBezTo>
                <a:cubicBezTo>
                  <a:pt x="8001" y="16130"/>
                  <a:pt x="7856" y="15998"/>
                  <a:pt x="7736" y="15826"/>
                </a:cubicBezTo>
                <a:cubicBezTo>
                  <a:pt x="7615" y="15655"/>
                  <a:pt x="7522" y="15443"/>
                  <a:pt x="7456" y="15193"/>
                </a:cubicBezTo>
                <a:cubicBezTo>
                  <a:pt x="7390" y="14942"/>
                  <a:pt x="7359" y="14654"/>
                  <a:pt x="7363" y="14327"/>
                </a:cubicBezTo>
                <a:lnTo>
                  <a:pt x="8007" y="14327"/>
                </a:lnTo>
                <a:cubicBezTo>
                  <a:pt x="8003" y="14712"/>
                  <a:pt x="8058" y="15015"/>
                  <a:pt x="8171" y="15236"/>
                </a:cubicBezTo>
                <a:cubicBezTo>
                  <a:pt x="8270" y="15431"/>
                  <a:pt x="8403" y="15530"/>
                  <a:pt x="8606" y="15563"/>
                </a:cubicBezTo>
                <a:lnTo>
                  <a:pt x="8606" y="13432"/>
                </a:lnTo>
                <a:cubicBezTo>
                  <a:pt x="8492" y="13376"/>
                  <a:pt x="8395" y="13313"/>
                  <a:pt x="8270" y="13239"/>
                </a:cubicBezTo>
                <a:cubicBezTo>
                  <a:pt x="8118" y="13149"/>
                  <a:pt x="7980" y="13033"/>
                  <a:pt x="7857" y="12890"/>
                </a:cubicBezTo>
                <a:cubicBezTo>
                  <a:pt x="7735" y="12746"/>
                  <a:pt x="7636" y="12568"/>
                  <a:pt x="7561" y="12352"/>
                </a:cubicBezTo>
                <a:cubicBezTo>
                  <a:pt x="7485" y="12136"/>
                  <a:pt x="7448" y="11868"/>
                  <a:pt x="7448" y="11548"/>
                </a:cubicBezTo>
                <a:cubicBezTo>
                  <a:pt x="7448" y="11268"/>
                  <a:pt x="7483" y="11023"/>
                  <a:pt x="7553" y="10809"/>
                </a:cubicBezTo>
                <a:cubicBezTo>
                  <a:pt x="7622" y="10596"/>
                  <a:pt x="7716" y="10419"/>
                  <a:pt x="7835" y="10276"/>
                </a:cubicBezTo>
                <a:cubicBezTo>
                  <a:pt x="7954" y="10134"/>
                  <a:pt x="8090" y="10024"/>
                  <a:pt x="8244" y="9948"/>
                </a:cubicBezTo>
                <a:cubicBezTo>
                  <a:pt x="8373" y="9885"/>
                  <a:pt x="8479" y="9855"/>
                  <a:pt x="8606" y="9844"/>
                </a:cubicBezTo>
                <a:lnTo>
                  <a:pt x="8606" y="9257"/>
                </a:lnTo>
                <a:lnTo>
                  <a:pt x="9097" y="9257"/>
                </a:lnTo>
                <a:lnTo>
                  <a:pt x="9097" y="9844"/>
                </a:lnTo>
                <a:cubicBezTo>
                  <a:pt x="9224" y="9853"/>
                  <a:pt x="9328" y="9881"/>
                  <a:pt x="9453" y="9939"/>
                </a:cubicBezTo>
                <a:cubicBezTo>
                  <a:pt x="9605" y="10009"/>
                  <a:pt x="9735" y="10114"/>
                  <a:pt x="9847" y="10255"/>
                </a:cubicBezTo>
                <a:cubicBezTo>
                  <a:pt x="9957" y="10394"/>
                  <a:pt x="10046" y="10572"/>
                  <a:pt x="10112" y="10788"/>
                </a:cubicBezTo>
                <a:cubicBezTo>
                  <a:pt x="10178" y="11003"/>
                  <a:pt x="10211" y="11254"/>
                  <a:pt x="10211" y="11540"/>
                </a:cubicBezTo>
                <a:lnTo>
                  <a:pt x="9567" y="11540"/>
                </a:lnTo>
                <a:cubicBezTo>
                  <a:pt x="9559" y="11242"/>
                  <a:pt x="9509" y="11015"/>
                  <a:pt x="9417" y="10857"/>
                </a:cubicBezTo>
                <a:cubicBezTo>
                  <a:pt x="9339" y="10725"/>
                  <a:pt x="9243" y="10661"/>
                  <a:pt x="9097" y="10640"/>
                </a:cubicBezTo>
                <a:lnTo>
                  <a:pt x="9097" y="12504"/>
                </a:lnTo>
                <a:cubicBezTo>
                  <a:pt x="9226" y="12565"/>
                  <a:pt x="9336" y="12633"/>
                  <a:pt x="9471" y="12710"/>
                </a:cubicBezTo>
                <a:cubicBezTo>
                  <a:pt x="9633" y="12804"/>
                  <a:pt x="9776" y="12923"/>
                  <a:pt x="9900" y="13069"/>
                </a:cubicBezTo>
                <a:cubicBezTo>
                  <a:pt x="10024" y="13215"/>
                  <a:pt x="10124" y="13395"/>
                  <a:pt x="10200" y="13610"/>
                </a:cubicBezTo>
                <a:cubicBezTo>
                  <a:pt x="10275" y="13827"/>
                  <a:pt x="10312" y="14091"/>
                  <a:pt x="10312" y="14407"/>
                </a:cubicBezTo>
                <a:cubicBezTo>
                  <a:pt x="10312" y="14732"/>
                  <a:pt x="10278" y="15016"/>
                  <a:pt x="10208" y="15258"/>
                </a:cubicBezTo>
                <a:moveTo>
                  <a:pt x="8836" y="7714"/>
                </a:moveTo>
                <a:cubicBezTo>
                  <a:pt x="6938" y="7714"/>
                  <a:pt x="5400" y="10132"/>
                  <a:pt x="5400" y="13114"/>
                </a:cubicBezTo>
                <a:cubicBezTo>
                  <a:pt x="5400" y="16096"/>
                  <a:pt x="6938" y="18514"/>
                  <a:pt x="8836" y="18514"/>
                </a:cubicBezTo>
                <a:cubicBezTo>
                  <a:pt x="10734" y="18514"/>
                  <a:pt x="12273" y="16096"/>
                  <a:pt x="12273" y="13114"/>
                </a:cubicBezTo>
                <a:cubicBezTo>
                  <a:pt x="12273" y="10132"/>
                  <a:pt x="10734" y="7714"/>
                  <a:pt x="8836" y="7714"/>
                </a:cubicBezTo>
                <a:moveTo>
                  <a:pt x="20618" y="0"/>
                </a:moveTo>
                <a:lnTo>
                  <a:pt x="4909" y="0"/>
                </a:lnTo>
                <a:cubicBezTo>
                  <a:pt x="4367" y="0"/>
                  <a:pt x="3927" y="690"/>
                  <a:pt x="3927" y="1543"/>
                </a:cubicBezTo>
                <a:lnTo>
                  <a:pt x="3927" y="2314"/>
                </a:lnTo>
                <a:cubicBezTo>
                  <a:pt x="3927" y="2740"/>
                  <a:pt x="4147" y="3086"/>
                  <a:pt x="4418" y="3086"/>
                </a:cubicBezTo>
                <a:cubicBezTo>
                  <a:pt x="4689" y="3086"/>
                  <a:pt x="4909" y="2740"/>
                  <a:pt x="4909" y="2314"/>
                </a:cubicBezTo>
                <a:lnTo>
                  <a:pt x="4909" y="1543"/>
                </a:lnTo>
                <a:lnTo>
                  <a:pt x="20618" y="1543"/>
                </a:lnTo>
                <a:lnTo>
                  <a:pt x="20618" y="15429"/>
                </a:lnTo>
                <a:lnTo>
                  <a:pt x="19145" y="15429"/>
                </a:lnTo>
                <a:cubicBezTo>
                  <a:pt x="18874" y="15429"/>
                  <a:pt x="18655" y="15774"/>
                  <a:pt x="18655" y="16200"/>
                </a:cubicBezTo>
                <a:cubicBezTo>
                  <a:pt x="18655" y="16626"/>
                  <a:pt x="18874" y="16971"/>
                  <a:pt x="19145" y="16971"/>
                </a:cubicBezTo>
                <a:lnTo>
                  <a:pt x="20618" y="16971"/>
                </a:lnTo>
                <a:cubicBezTo>
                  <a:pt x="21160" y="16971"/>
                  <a:pt x="21600" y="16280"/>
                  <a:pt x="21600" y="15429"/>
                </a:cubicBezTo>
                <a:lnTo>
                  <a:pt x="21600" y="1543"/>
                </a:lnTo>
                <a:cubicBezTo>
                  <a:pt x="21600" y="690"/>
                  <a:pt x="21160" y="0"/>
                  <a:pt x="20618" y="0"/>
                </a:cubicBezTo>
                <a:moveTo>
                  <a:pt x="9451" y="13856"/>
                </a:moveTo>
                <a:cubicBezTo>
                  <a:pt x="9385" y="13780"/>
                  <a:pt x="9310" y="13718"/>
                  <a:pt x="9228" y="13671"/>
                </a:cubicBezTo>
                <a:cubicBezTo>
                  <a:pt x="9175" y="13642"/>
                  <a:pt x="9137" y="13616"/>
                  <a:pt x="9097" y="13590"/>
                </a:cubicBezTo>
                <a:lnTo>
                  <a:pt x="9097" y="15560"/>
                </a:lnTo>
                <a:cubicBezTo>
                  <a:pt x="9250" y="15523"/>
                  <a:pt x="9363" y="15447"/>
                  <a:pt x="9473" y="15311"/>
                </a:cubicBezTo>
                <a:cubicBezTo>
                  <a:pt x="9604" y="15151"/>
                  <a:pt x="9668" y="14896"/>
                  <a:pt x="9668" y="14545"/>
                </a:cubicBezTo>
                <a:cubicBezTo>
                  <a:pt x="9668" y="14383"/>
                  <a:pt x="9649" y="14246"/>
                  <a:pt x="9609" y="14135"/>
                </a:cubicBezTo>
                <a:cubicBezTo>
                  <a:pt x="9570" y="14024"/>
                  <a:pt x="9517" y="13931"/>
                  <a:pt x="9451" y="13856"/>
                </a:cubicBezTo>
                <a:moveTo>
                  <a:pt x="13255" y="16971"/>
                </a:moveTo>
                <a:cubicBezTo>
                  <a:pt x="12983" y="16971"/>
                  <a:pt x="12764" y="17316"/>
                  <a:pt x="12764" y="17743"/>
                </a:cubicBezTo>
                <a:cubicBezTo>
                  <a:pt x="12764" y="18169"/>
                  <a:pt x="12983" y="18514"/>
                  <a:pt x="13255" y="18514"/>
                </a:cubicBezTo>
                <a:cubicBezTo>
                  <a:pt x="13525" y="18514"/>
                  <a:pt x="13745" y="18169"/>
                  <a:pt x="13745" y="17743"/>
                </a:cubicBezTo>
                <a:cubicBezTo>
                  <a:pt x="13745" y="17316"/>
                  <a:pt x="13525" y="16971"/>
                  <a:pt x="13255" y="16971"/>
                </a:cubicBezTo>
                <a:moveTo>
                  <a:pt x="16200" y="7714"/>
                </a:moveTo>
                <a:cubicBezTo>
                  <a:pt x="15928" y="7714"/>
                  <a:pt x="15709" y="7369"/>
                  <a:pt x="15709" y="6943"/>
                </a:cubicBezTo>
                <a:cubicBezTo>
                  <a:pt x="15709" y="6516"/>
                  <a:pt x="15928" y="6171"/>
                  <a:pt x="16200" y="6171"/>
                </a:cubicBezTo>
                <a:cubicBezTo>
                  <a:pt x="16471" y="6171"/>
                  <a:pt x="16691" y="6516"/>
                  <a:pt x="16691" y="6943"/>
                </a:cubicBezTo>
                <a:cubicBezTo>
                  <a:pt x="16691" y="7369"/>
                  <a:pt x="16471" y="7714"/>
                  <a:pt x="16200" y="7714"/>
                </a:cubicBezTo>
                <a:moveTo>
                  <a:pt x="16691" y="17113"/>
                </a:moveTo>
                <a:cubicBezTo>
                  <a:pt x="16537" y="17027"/>
                  <a:pt x="16373" y="16971"/>
                  <a:pt x="16200" y="16971"/>
                </a:cubicBezTo>
                <a:cubicBezTo>
                  <a:pt x="15386" y="16971"/>
                  <a:pt x="14727" y="18008"/>
                  <a:pt x="14727" y="19286"/>
                </a:cubicBezTo>
                <a:cubicBezTo>
                  <a:pt x="14727" y="19557"/>
                  <a:pt x="14762" y="19814"/>
                  <a:pt x="14817" y="20057"/>
                </a:cubicBezTo>
                <a:lnTo>
                  <a:pt x="2855" y="20057"/>
                </a:lnTo>
                <a:cubicBezTo>
                  <a:pt x="2910" y="19814"/>
                  <a:pt x="2945" y="19557"/>
                  <a:pt x="2945" y="19286"/>
                </a:cubicBezTo>
                <a:cubicBezTo>
                  <a:pt x="2945" y="18008"/>
                  <a:pt x="2286" y="16971"/>
                  <a:pt x="1473" y="16971"/>
                </a:cubicBezTo>
                <a:cubicBezTo>
                  <a:pt x="1299" y="16971"/>
                  <a:pt x="1136" y="17027"/>
                  <a:pt x="982" y="17113"/>
                </a:cubicBezTo>
                <a:lnTo>
                  <a:pt x="982" y="9115"/>
                </a:lnTo>
                <a:cubicBezTo>
                  <a:pt x="1136" y="9202"/>
                  <a:pt x="1299" y="9257"/>
                  <a:pt x="1473" y="9257"/>
                </a:cubicBezTo>
                <a:cubicBezTo>
                  <a:pt x="2286" y="9257"/>
                  <a:pt x="2945" y="8221"/>
                  <a:pt x="2945" y="6943"/>
                </a:cubicBezTo>
                <a:cubicBezTo>
                  <a:pt x="2945" y="6671"/>
                  <a:pt x="2910" y="6414"/>
                  <a:pt x="2855" y="6171"/>
                </a:cubicBezTo>
                <a:lnTo>
                  <a:pt x="14817" y="6171"/>
                </a:lnTo>
                <a:cubicBezTo>
                  <a:pt x="14762" y="6414"/>
                  <a:pt x="14727" y="6671"/>
                  <a:pt x="14727" y="6943"/>
                </a:cubicBezTo>
                <a:cubicBezTo>
                  <a:pt x="14727" y="8221"/>
                  <a:pt x="15386" y="9257"/>
                  <a:pt x="16200" y="9257"/>
                </a:cubicBezTo>
                <a:cubicBezTo>
                  <a:pt x="16373" y="9257"/>
                  <a:pt x="16537" y="9202"/>
                  <a:pt x="16691" y="9115"/>
                </a:cubicBezTo>
                <a:cubicBezTo>
                  <a:pt x="16691" y="9115"/>
                  <a:pt x="16691" y="17113"/>
                  <a:pt x="16691" y="17113"/>
                </a:cubicBezTo>
                <a:close/>
                <a:moveTo>
                  <a:pt x="16200" y="20057"/>
                </a:moveTo>
                <a:cubicBezTo>
                  <a:pt x="15928" y="20057"/>
                  <a:pt x="15709" y="19712"/>
                  <a:pt x="15709" y="19286"/>
                </a:cubicBezTo>
                <a:cubicBezTo>
                  <a:pt x="15709" y="18859"/>
                  <a:pt x="15928" y="18514"/>
                  <a:pt x="16200" y="18514"/>
                </a:cubicBezTo>
                <a:cubicBezTo>
                  <a:pt x="16471" y="18514"/>
                  <a:pt x="16691" y="18859"/>
                  <a:pt x="16691" y="19286"/>
                </a:cubicBezTo>
                <a:cubicBezTo>
                  <a:pt x="16691" y="19712"/>
                  <a:pt x="16471" y="20057"/>
                  <a:pt x="16200" y="20057"/>
                </a:cubicBezTo>
                <a:moveTo>
                  <a:pt x="1473" y="20057"/>
                </a:moveTo>
                <a:cubicBezTo>
                  <a:pt x="1201" y="20057"/>
                  <a:pt x="982" y="19712"/>
                  <a:pt x="982" y="19286"/>
                </a:cubicBezTo>
                <a:cubicBezTo>
                  <a:pt x="982" y="18859"/>
                  <a:pt x="1201" y="18514"/>
                  <a:pt x="1473" y="18514"/>
                </a:cubicBezTo>
                <a:cubicBezTo>
                  <a:pt x="1744" y="18514"/>
                  <a:pt x="1964" y="18859"/>
                  <a:pt x="1964" y="19286"/>
                </a:cubicBezTo>
                <a:cubicBezTo>
                  <a:pt x="1964" y="19712"/>
                  <a:pt x="1744" y="20057"/>
                  <a:pt x="1473" y="20057"/>
                </a:cubicBezTo>
                <a:moveTo>
                  <a:pt x="1473" y="6171"/>
                </a:moveTo>
                <a:cubicBezTo>
                  <a:pt x="1744" y="6171"/>
                  <a:pt x="1964" y="6516"/>
                  <a:pt x="1964" y="6943"/>
                </a:cubicBezTo>
                <a:cubicBezTo>
                  <a:pt x="1964" y="7369"/>
                  <a:pt x="1744" y="7714"/>
                  <a:pt x="1473" y="7714"/>
                </a:cubicBezTo>
                <a:cubicBezTo>
                  <a:pt x="1201" y="7714"/>
                  <a:pt x="982" y="7369"/>
                  <a:pt x="982" y="6943"/>
                </a:cubicBezTo>
                <a:cubicBezTo>
                  <a:pt x="982" y="6516"/>
                  <a:pt x="1201" y="6171"/>
                  <a:pt x="1473" y="6171"/>
                </a:cubicBezTo>
                <a:moveTo>
                  <a:pt x="16691" y="4629"/>
                </a:moveTo>
                <a:lnTo>
                  <a:pt x="982" y="4629"/>
                </a:lnTo>
                <a:cubicBezTo>
                  <a:pt x="439" y="4629"/>
                  <a:pt x="0" y="5319"/>
                  <a:pt x="0" y="6171"/>
                </a:cubicBezTo>
                <a:lnTo>
                  <a:pt x="0" y="20057"/>
                </a:lnTo>
                <a:cubicBezTo>
                  <a:pt x="0" y="20909"/>
                  <a:pt x="439" y="21600"/>
                  <a:pt x="982" y="21600"/>
                </a:cubicBezTo>
                <a:lnTo>
                  <a:pt x="16691" y="21600"/>
                </a:lnTo>
                <a:cubicBezTo>
                  <a:pt x="17233" y="21600"/>
                  <a:pt x="17673" y="20909"/>
                  <a:pt x="17673" y="20057"/>
                </a:cubicBezTo>
                <a:lnTo>
                  <a:pt x="17673" y="6171"/>
                </a:lnTo>
                <a:cubicBezTo>
                  <a:pt x="17673" y="5319"/>
                  <a:pt x="17233" y="4629"/>
                  <a:pt x="16691" y="4629"/>
                </a:cubicBezTo>
                <a:moveTo>
                  <a:pt x="8092" y="11478"/>
                </a:moveTo>
                <a:cubicBezTo>
                  <a:pt x="8092" y="11618"/>
                  <a:pt x="8111" y="11738"/>
                  <a:pt x="8149" y="11836"/>
                </a:cubicBezTo>
                <a:cubicBezTo>
                  <a:pt x="8186" y="11936"/>
                  <a:pt x="8234" y="12020"/>
                  <a:pt x="8293" y="12090"/>
                </a:cubicBezTo>
                <a:cubicBezTo>
                  <a:pt x="8351" y="12160"/>
                  <a:pt x="8419" y="12217"/>
                  <a:pt x="8496" y="12260"/>
                </a:cubicBezTo>
                <a:cubicBezTo>
                  <a:pt x="8542" y="12286"/>
                  <a:pt x="8573" y="12310"/>
                  <a:pt x="8606" y="12330"/>
                </a:cubicBezTo>
                <a:lnTo>
                  <a:pt x="8606" y="10637"/>
                </a:lnTo>
                <a:cubicBezTo>
                  <a:pt x="8457" y="10653"/>
                  <a:pt x="8353" y="10708"/>
                  <a:pt x="8258" y="10818"/>
                </a:cubicBezTo>
                <a:cubicBezTo>
                  <a:pt x="8147" y="10949"/>
                  <a:pt x="8092" y="11170"/>
                  <a:pt x="8092" y="11478"/>
                </a:cubicBezTo>
                <a:moveTo>
                  <a:pt x="4418" y="7714"/>
                </a:moveTo>
                <a:cubicBezTo>
                  <a:pt x="4147" y="7714"/>
                  <a:pt x="3927" y="8060"/>
                  <a:pt x="3927" y="8486"/>
                </a:cubicBezTo>
                <a:cubicBezTo>
                  <a:pt x="3927" y="8912"/>
                  <a:pt x="4147" y="9257"/>
                  <a:pt x="4418" y="9257"/>
                </a:cubicBezTo>
                <a:cubicBezTo>
                  <a:pt x="4689" y="9257"/>
                  <a:pt x="4909" y="8912"/>
                  <a:pt x="4909" y="8486"/>
                </a:cubicBezTo>
                <a:cubicBezTo>
                  <a:pt x="4909" y="8060"/>
                  <a:pt x="4689" y="7714"/>
                  <a:pt x="4418" y="7714"/>
                </a:cubicBezTo>
              </a:path>
            </a:pathLst>
          </a:custGeom>
          <a:solidFill>
            <a:srgbClr val="47B4D3"/>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Open Sans Regular" charset="0"/>
              <a:ea typeface="Open Sans Regular" charset="0"/>
              <a:cs typeface="Open Sans Regular" charset="0"/>
            </a:endParaRPr>
          </a:p>
        </p:txBody>
      </p:sp>
      <p:sp>
        <p:nvSpPr>
          <p:cNvPr id="39" name="Shape 2678"/>
          <p:cNvSpPr/>
          <p:nvPr/>
        </p:nvSpPr>
        <p:spPr>
          <a:xfrm>
            <a:off x="2812961" y="1695394"/>
            <a:ext cx="727105" cy="727105"/>
          </a:xfrm>
          <a:custGeom>
            <a:avLst/>
            <a:gdLst/>
            <a:ahLst/>
            <a:cxnLst>
              <a:cxn ang="0">
                <a:pos x="wd2" y="hd2"/>
              </a:cxn>
              <a:cxn ang="5400000">
                <a:pos x="wd2" y="hd2"/>
              </a:cxn>
              <a:cxn ang="10800000">
                <a:pos x="wd2" y="hd2"/>
              </a:cxn>
              <a:cxn ang="16200000">
                <a:pos x="wd2" y="hd2"/>
              </a:cxn>
            </a:cxnLst>
            <a:rect l="0" t="0" r="r" b="b"/>
            <a:pathLst>
              <a:path w="21600" h="21600" extrusionOk="0">
                <a:moveTo>
                  <a:pt x="10800" y="20121"/>
                </a:moveTo>
                <a:cubicBezTo>
                  <a:pt x="10800" y="20393"/>
                  <a:pt x="10579" y="20612"/>
                  <a:pt x="10306" y="20612"/>
                </a:cubicBezTo>
                <a:cubicBezTo>
                  <a:pt x="10165" y="20612"/>
                  <a:pt x="10039" y="20552"/>
                  <a:pt x="9949" y="20457"/>
                </a:cubicBezTo>
                <a:lnTo>
                  <a:pt x="9947" y="20459"/>
                </a:lnTo>
                <a:lnTo>
                  <a:pt x="9818" y="20342"/>
                </a:lnTo>
                <a:lnTo>
                  <a:pt x="9818" y="1256"/>
                </a:lnTo>
                <a:lnTo>
                  <a:pt x="9962" y="1126"/>
                </a:lnTo>
                <a:lnTo>
                  <a:pt x="9963" y="1127"/>
                </a:lnTo>
                <a:cubicBezTo>
                  <a:pt x="10052" y="1042"/>
                  <a:pt x="10173" y="987"/>
                  <a:pt x="10306" y="987"/>
                </a:cubicBezTo>
                <a:cubicBezTo>
                  <a:pt x="10579" y="987"/>
                  <a:pt x="10800" y="1208"/>
                  <a:pt x="10800" y="1479"/>
                </a:cubicBezTo>
                <a:cubicBezTo>
                  <a:pt x="10800" y="1479"/>
                  <a:pt x="10800" y="20121"/>
                  <a:pt x="10800" y="20121"/>
                </a:cubicBezTo>
                <a:close/>
                <a:moveTo>
                  <a:pt x="8836" y="19448"/>
                </a:moveTo>
                <a:lnTo>
                  <a:pt x="3927" y="14979"/>
                </a:lnTo>
                <a:lnTo>
                  <a:pt x="3927" y="6607"/>
                </a:lnTo>
                <a:lnTo>
                  <a:pt x="4147" y="6407"/>
                </a:lnTo>
                <a:lnTo>
                  <a:pt x="4145" y="6406"/>
                </a:lnTo>
                <a:lnTo>
                  <a:pt x="8836" y="2147"/>
                </a:lnTo>
                <a:cubicBezTo>
                  <a:pt x="8836" y="2147"/>
                  <a:pt x="8836" y="19448"/>
                  <a:pt x="8836" y="19448"/>
                </a:cubicBezTo>
                <a:close/>
                <a:moveTo>
                  <a:pt x="2945" y="14649"/>
                </a:moveTo>
                <a:cubicBezTo>
                  <a:pt x="1825" y="14285"/>
                  <a:pt x="982" y="12700"/>
                  <a:pt x="982" y="10800"/>
                </a:cubicBezTo>
                <a:cubicBezTo>
                  <a:pt x="982" y="8900"/>
                  <a:pt x="1825" y="7315"/>
                  <a:pt x="2945" y="6952"/>
                </a:cubicBezTo>
                <a:cubicBezTo>
                  <a:pt x="2945" y="6952"/>
                  <a:pt x="2945" y="14649"/>
                  <a:pt x="2945" y="14649"/>
                </a:cubicBezTo>
                <a:close/>
                <a:moveTo>
                  <a:pt x="11787" y="1472"/>
                </a:moveTo>
                <a:cubicBezTo>
                  <a:pt x="11787" y="658"/>
                  <a:pt x="11126" y="0"/>
                  <a:pt x="10308" y="0"/>
                </a:cubicBezTo>
                <a:cubicBezTo>
                  <a:pt x="9890" y="0"/>
                  <a:pt x="9515" y="174"/>
                  <a:pt x="9246" y="451"/>
                </a:cubicBezTo>
                <a:lnTo>
                  <a:pt x="3241" y="5905"/>
                </a:lnTo>
                <a:cubicBezTo>
                  <a:pt x="1434" y="6051"/>
                  <a:pt x="0" y="8183"/>
                  <a:pt x="0" y="10800"/>
                </a:cubicBezTo>
                <a:cubicBezTo>
                  <a:pt x="0" y="13425"/>
                  <a:pt x="1444" y="15563"/>
                  <a:pt x="3259" y="15696"/>
                </a:cubicBezTo>
                <a:lnTo>
                  <a:pt x="9245" y="21148"/>
                </a:lnTo>
                <a:cubicBezTo>
                  <a:pt x="9514" y="21426"/>
                  <a:pt x="9890" y="21600"/>
                  <a:pt x="10308" y="21600"/>
                </a:cubicBezTo>
                <a:cubicBezTo>
                  <a:pt x="11126" y="21600"/>
                  <a:pt x="11787" y="20941"/>
                  <a:pt x="11787" y="20129"/>
                </a:cubicBezTo>
                <a:cubicBezTo>
                  <a:pt x="11787" y="20110"/>
                  <a:pt x="11782" y="20092"/>
                  <a:pt x="11782" y="20073"/>
                </a:cubicBezTo>
                <a:lnTo>
                  <a:pt x="11782" y="1527"/>
                </a:lnTo>
                <a:cubicBezTo>
                  <a:pt x="11782" y="1508"/>
                  <a:pt x="11787" y="1490"/>
                  <a:pt x="11787" y="1472"/>
                </a:cubicBezTo>
                <a:moveTo>
                  <a:pt x="13255" y="7855"/>
                </a:moveTo>
                <a:cubicBezTo>
                  <a:pt x="12984" y="7855"/>
                  <a:pt x="12764" y="8074"/>
                  <a:pt x="12764" y="8345"/>
                </a:cubicBezTo>
                <a:cubicBezTo>
                  <a:pt x="12764" y="8617"/>
                  <a:pt x="12984" y="8836"/>
                  <a:pt x="13255" y="8836"/>
                </a:cubicBezTo>
                <a:cubicBezTo>
                  <a:pt x="14068" y="8836"/>
                  <a:pt x="14727" y="9716"/>
                  <a:pt x="14727" y="10800"/>
                </a:cubicBezTo>
                <a:cubicBezTo>
                  <a:pt x="14727" y="11884"/>
                  <a:pt x="14068" y="12764"/>
                  <a:pt x="13255" y="12764"/>
                </a:cubicBezTo>
                <a:cubicBezTo>
                  <a:pt x="12984" y="12764"/>
                  <a:pt x="12764" y="12983"/>
                  <a:pt x="12764" y="13255"/>
                </a:cubicBezTo>
                <a:cubicBezTo>
                  <a:pt x="12764" y="13526"/>
                  <a:pt x="12984" y="13745"/>
                  <a:pt x="13255" y="13745"/>
                </a:cubicBezTo>
                <a:cubicBezTo>
                  <a:pt x="14610" y="13745"/>
                  <a:pt x="15709" y="12427"/>
                  <a:pt x="15709" y="10800"/>
                </a:cubicBezTo>
                <a:cubicBezTo>
                  <a:pt x="15709" y="9173"/>
                  <a:pt x="14610" y="7855"/>
                  <a:pt x="13255" y="7855"/>
                </a:cubicBezTo>
                <a:moveTo>
                  <a:pt x="17948" y="3495"/>
                </a:moveTo>
                <a:lnTo>
                  <a:pt x="17938" y="3509"/>
                </a:lnTo>
                <a:cubicBezTo>
                  <a:pt x="17860" y="3458"/>
                  <a:pt x="17773" y="3421"/>
                  <a:pt x="17674" y="3421"/>
                </a:cubicBezTo>
                <a:cubicBezTo>
                  <a:pt x="17403" y="3421"/>
                  <a:pt x="17184" y="3641"/>
                  <a:pt x="17184" y="3912"/>
                </a:cubicBezTo>
                <a:cubicBezTo>
                  <a:pt x="17184" y="4073"/>
                  <a:pt x="17266" y="4209"/>
                  <a:pt x="17386" y="4298"/>
                </a:cubicBezTo>
                <a:cubicBezTo>
                  <a:pt x="19336" y="5711"/>
                  <a:pt x="20618" y="8095"/>
                  <a:pt x="20618" y="10800"/>
                </a:cubicBezTo>
                <a:cubicBezTo>
                  <a:pt x="20618" y="13505"/>
                  <a:pt x="19336" y="15889"/>
                  <a:pt x="17385" y="17302"/>
                </a:cubicBezTo>
                <a:lnTo>
                  <a:pt x="17389" y="17309"/>
                </a:lnTo>
                <a:cubicBezTo>
                  <a:pt x="17275" y="17398"/>
                  <a:pt x="17197" y="17531"/>
                  <a:pt x="17197" y="17688"/>
                </a:cubicBezTo>
                <a:cubicBezTo>
                  <a:pt x="17197" y="17959"/>
                  <a:pt x="17417" y="18179"/>
                  <a:pt x="17688" y="18179"/>
                </a:cubicBezTo>
                <a:cubicBezTo>
                  <a:pt x="17788" y="18179"/>
                  <a:pt x="17875" y="18142"/>
                  <a:pt x="17952" y="18091"/>
                </a:cubicBezTo>
                <a:lnTo>
                  <a:pt x="17957" y="18098"/>
                </a:lnTo>
                <a:cubicBezTo>
                  <a:pt x="17982" y="18080"/>
                  <a:pt x="18004" y="18057"/>
                  <a:pt x="18029" y="18039"/>
                </a:cubicBezTo>
                <a:cubicBezTo>
                  <a:pt x="18031" y="18037"/>
                  <a:pt x="18034" y="18035"/>
                  <a:pt x="18037" y="18033"/>
                </a:cubicBezTo>
                <a:cubicBezTo>
                  <a:pt x="20189" y="16435"/>
                  <a:pt x="21600" y="13794"/>
                  <a:pt x="21600" y="10800"/>
                </a:cubicBezTo>
                <a:cubicBezTo>
                  <a:pt x="21600" y="7763"/>
                  <a:pt x="20152" y="5085"/>
                  <a:pt x="17948" y="3495"/>
                </a:cubicBezTo>
                <a:moveTo>
                  <a:pt x="15811" y="5611"/>
                </a:moveTo>
                <a:lnTo>
                  <a:pt x="15802" y="5625"/>
                </a:lnTo>
                <a:cubicBezTo>
                  <a:pt x="15730" y="5584"/>
                  <a:pt x="15651" y="5553"/>
                  <a:pt x="15562" y="5553"/>
                </a:cubicBezTo>
                <a:cubicBezTo>
                  <a:pt x="15291" y="5553"/>
                  <a:pt x="15072" y="5773"/>
                  <a:pt x="15072" y="6044"/>
                </a:cubicBezTo>
                <a:cubicBezTo>
                  <a:pt x="15072" y="6216"/>
                  <a:pt x="15166" y="6361"/>
                  <a:pt x="15300" y="6448"/>
                </a:cubicBezTo>
                <a:lnTo>
                  <a:pt x="15299" y="6450"/>
                </a:lnTo>
                <a:cubicBezTo>
                  <a:pt x="16709" y="7270"/>
                  <a:pt x="17673" y="8909"/>
                  <a:pt x="17673" y="10800"/>
                </a:cubicBezTo>
                <a:cubicBezTo>
                  <a:pt x="17673" y="12688"/>
                  <a:pt x="16712" y="14325"/>
                  <a:pt x="15305" y="15146"/>
                </a:cubicBezTo>
                <a:lnTo>
                  <a:pt x="15309" y="15151"/>
                </a:lnTo>
                <a:cubicBezTo>
                  <a:pt x="15174" y="15239"/>
                  <a:pt x="15080" y="15384"/>
                  <a:pt x="15080" y="15555"/>
                </a:cubicBezTo>
                <a:cubicBezTo>
                  <a:pt x="15080" y="15827"/>
                  <a:pt x="15300" y="16046"/>
                  <a:pt x="15571" y="16046"/>
                </a:cubicBezTo>
                <a:cubicBezTo>
                  <a:pt x="15660" y="16046"/>
                  <a:pt x="15740" y="16016"/>
                  <a:pt x="15812" y="15975"/>
                </a:cubicBezTo>
                <a:lnTo>
                  <a:pt x="15819" y="15985"/>
                </a:lnTo>
                <a:cubicBezTo>
                  <a:pt x="17507" y="14989"/>
                  <a:pt x="18655" y="13041"/>
                  <a:pt x="18655" y="10800"/>
                </a:cubicBezTo>
                <a:cubicBezTo>
                  <a:pt x="18655" y="8556"/>
                  <a:pt x="17504" y="6606"/>
                  <a:pt x="15811" y="5611"/>
                </a:cubicBezTo>
              </a:path>
            </a:pathLst>
          </a:custGeom>
          <a:solidFill>
            <a:srgbClr val="3FE9E0"/>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Open Sans Regular" charset="0"/>
              <a:ea typeface="Open Sans Regular" charset="0"/>
              <a:cs typeface="Open Sans Regular" charset="0"/>
            </a:endParaRPr>
          </a:p>
        </p:txBody>
      </p:sp>
      <p:sp>
        <p:nvSpPr>
          <p:cNvPr id="40" name="Shape 2950"/>
          <p:cNvSpPr/>
          <p:nvPr/>
        </p:nvSpPr>
        <p:spPr>
          <a:xfrm>
            <a:off x="3810025" y="3248847"/>
            <a:ext cx="594905" cy="727104"/>
          </a:xfrm>
          <a:custGeom>
            <a:avLst/>
            <a:gdLst/>
            <a:ahLst/>
            <a:cxnLst>
              <a:cxn ang="0">
                <a:pos x="wd2" y="hd2"/>
              </a:cxn>
              <a:cxn ang="5400000">
                <a:pos x="wd2" y="hd2"/>
              </a:cxn>
              <a:cxn ang="10800000">
                <a:pos x="wd2" y="hd2"/>
              </a:cxn>
              <a:cxn ang="16200000">
                <a:pos x="wd2" y="hd2"/>
              </a:cxn>
            </a:cxnLst>
            <a:rect l="0" t="0" r="r" b="b"/>
            <a:pathLst>
              <a:path w="21600" h="21600" extrusionOk="0">
                <a:moveTo>
                  <a:pt x="4200" y="7855"/>
                </a:moveTo>
                <a:lnTo>
                  <a:pt x="7800" y="7855"/>
                </a:lnTo>
                <a:cubicBezTo>
                  <a:pt x="8132" y="7855"/>
                  <a:pt x="8400" y="7635"/>
                  <a:pt x="8400" y="7364"/>
                </a:cubicBezTo>
                <a:cubicBezTo>
                  <a:pt x="8400" y="7092"/>
                  <a:pt x="8132" y="6873"/>
                  <a:pt x="7800" y="6873"/>
                </a:cubicBezTo>
                <a:lnTo>
                  <a:pt x="4200" y="6873"/>
                </a:lnTo>
                <a:cubicBezTo>
                  <a:pt x="3868" y="6873"/>
                  <a:pt x="3600" y="7092"/>
                  <a:pt x="3600" y="7364"/>
                </a:cubicBezTo>
                <a:cubicBezTo>
                  <a:pt x="3600" y="7635"/>
                  <a:pt x="3868" y="7855"/>
                  <a:pt x="4200" y="7855"/>
                </a:cubicBezTo>
                <a:moveTo>
                  <a:pt x="4200" y="11782"/>
                </a:moveTo>
                <a:lnTo>
                  <a:pt x="16200" y="11782"/>
                </a:lnTo>
                <a:cubicBezTo>
                  <a:pt x="16532" y="11782"/>
                  <a:pt x="16800" y="11562"/>
                  <a:pt x="16800" y="11291"/>
                </a:cubicBezTo>
                <a:cubicBezTo>
                  <a:pt x="16800" y="11020"/>
                  <a:pt x="16532" y="10800"/>
                  <a:pt x="16200" y="10800"/>
                </a:cubicBezTo>
                <a:lnTo>
                  <a:pt x="4200" y="10800"/>
                </a:lnTo>
                <a:cubicBezTo>
                  <a:pt x="3868" y="10800"/>
                  <a:pt x="3600" y="11020"/>
                  <a:pt x="3600" y="11291"/>
                </a:cubicBezTo>
                <a:cubicBezTo>
                  <a:pt x="3600" y="11562"/>
                  <a:pt x="3868" y="11782"/>
                  <a:pt x="4200" y="11782"/>
                </a:cubicBezTo>
                <a:moveTo>
                  <a:pt x="4200" y="9818"/>
                </a:moveTo>
                <a:lnTo>
                  <a:pt x="11400" y="9818"/>
                </a:lnTo>
                <a:cubicBezTo>
                  <a:pt x="11732" y="9818"/>
                  <a:pt x="12000" y="9599"/>
                  <a:pt x="12000" y="9327"/>
                </a:cubicBezTo>
                <a:cubicBezTo>
                  <a:pt x="12000" y="9056"/>
                  <a:pt x="11732" y="8836"/>
                  <a:pt x="11400" y="8836"/>
                </a:cubicBezTo>
                <a:lnTo>
                  <a:pt x="4200" y="8836"/>
                </a:lnTo>
                <a:cubicBezTo>
                  <a:pt x="3868" y="8836"/>
                  <a:pt x="3600" y="9056"/>
                  <a:pt x="3600" y="9327"/>
                </a:cubicBezTo>
                <a:cubicBezTo>
                  <a:pt x="3600" y="9599"/>
                  <a:pt x="3868" y="9818"/>
                  <a:pt x="4200" y="9818"/>
                </a:cubicBezTo>
                <a:moveTo>
                  <a:pt x="4200" y="5891"/>
                </a:moveTo>
                <a:lnTo>
                  <a:pt x="15000" y="5891"/>
                </a:lnTo>
                <a:cubicBezTo>
                  <a:pt x="15332" y="5891"/>
                  <a:pt x="15600" y="5671"/>
                  <a:pt x="15600" y="5400"/>
                </a:cubicBezTo>
                <a:cubicBezTo>
                  <a:pt x="15600" y="5129"/>
                  <a:pt x="15332" y="4909"/>
                  <a:pt x="15000" y="4909"/>
                </a:cubicBezTo>
                <a:lnTo>
                  <a:pt x="4200" y="4909"/>
                </a:lnTo>
                <a:cubicBezTo>
                  <a:pt x="3868" y="4909"/>
                  <a:pt x="3600" y="5129"/>
                  <a:pt x="3600" y="5400"/>
                </a:cubicBezTo>
                <a:cubicBezTo>
                  <a:pt x="3600" y="5671"/>
                  <a:pt x="3868" y="5891"/>
                  <a:pt x="4200" y="5891"/>
                </a:cubicBezTo>
                <a:moveTo>
                  <a:pt x="20400" y="13745"/>
                </a:moveTo>
                <a:lnTo>
                  <a:pt x="1200" y="13745"/>
                </a:lnTo>
                <a:lnTo>
                  <a:pt x="1200" y="2945"/>
                </a:lnTo>
                <a:lnTo>
                  <a:pt x="20400" y="2945"/>
                </a:lnTo>
                <a:cubicBezTo>
                  <a:pt x="20400" y="2945"/>
                  <a:pt x="20400" y="13745"/>
                  <a:pt x="20400" y="13745"/>
                </a:cubicBezTo>
                <a:close/>
                <a:moveTo>
                  <a:pt x="11400" y="20618"/>
                </a:moveTo>
                <a:lnTo>
                  <a:pt x="10200" y="20618"/>
                </a:lnTo>
                <a:lnTo>
                  <a:pt x="10200" y="14727"/>
                </a:lnTo>
                <a:lnTo>
                  <a:pt x="11400" y="14727"/>
                </a:lnTo>
                <a:cubicBezTo>
                  <a:pt x="11400" y="14727"/>
                  <a:pt x="11400" y="20618"/>
                  <a:pt x="11400" y="20618"/>
                </a:cubicBezTo>
                <a:close/>
                <a:moveTo>
                  <a:pt x="10200" y="982"/>
                </a:moveTo>
                <a:lnTo>
                  <a:pt x="11400" y="982"/>
                </a:lnTo>
                <a:lnTo>
                  <a:pt x="11400" y="1964"/>
                </a:lnTo>
                <a:lnTo>
                  <a:pt x="10200" y="1964"/>
                </a:lnTo>
                <a:cubicBezTo>
                  <a:pt x="10200" y="1964"/>
                  <a:pt x="10200" y="982"/>
                  <a:pt x="10200" y="982"/>
                </a:cubicBezTo>
                <a:close/>
                <a:moveTo>
                  <a:pt x="20400" y="1964"/>
                </a:moveTo>
                <a:lnTo>
                  <a:pt x="12600" y="1964"/>
                </a:lnTo>
                <a:lnTo>
                  <a:pt x="12600" y="982"/>
                </a:lnTo>
                <a:cubicBezTo>
                  <a:pt x="12600" y="440"/>
                  <a:pt x="12062" y="0"/>
                  <a:pt x="11400" y="0"/>
                </a:cubicBezTo>
                <a:lnTo>
                  <a:pt x="10200" y="0"/>
                </a:lnTo>
                <a:cubicBezTo>
                  <a:pt x="9537" y="0"/>
                  <a:pt x="9000" y="440"/>
                  <a:pt x="9000" y="982"/>
                </a:cubicBezTo>
                <a:lnTo>
                  <a:pt x="9000" y="1964"/>
                </a:lnTo>
                <a:lnTo>
                  <a:pt x="1200" y="1964"/>
                </a:lnTo>
                <a:cubicBezTo>
                  <a:pt x="537" y="1964"/>
                  <a:pt x="0" y="2404"/>
                  <a:pt x="0" y="2945"/>
                </a:cubicBezTo>
                <a:lnTo>
                  <a:pt x="0" y="13745"/>
                </a:lnTo>
                <a:cubicBezTo>
                  <a:pt x="0" y="14287"/>
                  <a:pt x="537" y="14727"/>
                  <a:pt x="1200" y="14727"/>
                </a:cubicBezTo>
                <a:lnTo>
                  <a:pt x="9000" y="14727"/>
                </a:lnTo>
                <a:lnTo>
                  <a:pt x="9000" y="20618"/>
                </a:lnTo>
                <a:cubicBezTo>
                  <a:pt x="9000" y="21160"/>
                  <a:pt x="9537" y="21600"/>
                  <a:pt x="10200" y="21600"/>
                </a:cubicBezTo>
                <a:lnTo>
                  <a:pt x="11400" y="21600"/>
                </a:lnTo>
                <a:cubicBezTo>
                  <a:pt x="12062" y="21600"/>
                  <a:pt x="12600" y="21160"/>
                  <a:pt x="12600" y="20618"/>
                </a:cubicBezTo>
                <a:lnTo>
                  <a:pt x="12600" y="14727"/>
                </a:lnTo>
                <a:lnTo>
                  <a:pt x="20400" y="14727"/>
                </a:lnTo>
                <a:cubicBezTo>
                  <a:pt x="21062" y="14727"/>
                  <a:pt x="21600" y="14287"/>
                  <a:pt x="21600" y="13745"/>
                </a:cubicBezTo>
                <a:lnTo>
                  <a:pt x="21600" y="2945"/>
                </a:lnTo>
                <a:cubicBezTo>
                  <a:pt x="21600" y="2404"/>
                  <a:pt x="21062" y="1964"/>
                  <a:pt x="20400" y="1964"/>
                </a:cubicBezTo>
                <a:moveTo>
                  <a:pt x="17400" y="8836"/>
                </a:moveTo>
                <a:lnTo>
                  <a:pt x="13800" y="8836"/>
                </a:lnTo>
                <a:cubicBezTo>
                  <a:pt x="13468" y="8836"/>
                  <a:pt x="13200" y="9056"/>
                  <a:pt x="13200" y="9327"/>
                </a:cubicBezTo>
                <a:cubicBezTo>
                  <a:pt x="13200" y="9599"/>
                  <a:pt x="13468" y="9818"/>
                  <a:pt x="13800" y="9818"/>
                </a:cubicBezTo>
                <a:lnTo>
                  <a:pt x="17400" y="9818"/>
                </a:lnTo>
                <a:cubicBezTo>
                  <a:pt x="17732" y="9818"/>
                  <a:pt x="18000" y="9599"/>
                  <a:pt x="18000" y="9327"/>
                </a:cubicBezTo>
                <a:cubicBezTo>
                  <a:pt x="18000" y="9056"/>
                  <a:pt x="17732" y="8836"/>
                  <a:pt x="17400" y="8836"/>
                </a:cubicBezTo>
                <a:moveTo>
                  <a:pt x="9600" y="7364"/>
                </a:moveTo>
                <a:cubicBezTo>
                  <a:pt x="9600" y="7635"/>
                  <a:pt x="9868" y="7855"/>
                  <a:pt x="10200" y="7855"/>
                </a:cubicBezTo>
                <a:lnTo>
                  <a:pt x="17400" y="7855"/>
                </a:lnTo>
                <a:cubicBezTo>
                  <a:pt x="17732" y="7855"/>
                  <a:pt x="18000" y="7635"/>
                  <a:pt x="18000" y="7364"/>
                </a:cubicBezTo>
                <a:cubicBezTo>
                  <a:pt x="18000" y="7092"/>
                  <a:pt x="17732" y="6873"/>
                  <a:pt x="17400" y="6873"/>
                </a:cubicBezTo>
                <a:lnTo>
                  <a:pt x="10200" y="6873"/>
                </a:lnTo>
                <a:cubicBezTo>
                  <a:pt x="9868" y="6873"/>
                  <a:pt x="9600" y="7092"/>
                  <a:pt x="9600" y="7364"/>
                </a:cubicBezTo>
              </a:path>
            </a:pathLst>
          </a:custGeom>
          <a:solidFill>
            <a:srgbClr val="3EE5DC"/>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Open Sans Regular" charset="0"/>
              <a:ea typeface="Open Sans Regular" charset="0"/>
              <a:cs typeface="Open Sans Regular" charset="0"/>
            </a:endParaRPr>
          </a:p>
        </p:txBody>
      </p:sp>
      <p:sp>
        <p:nvSpPr>
          <p:cNvPr id="41" name="Content Placeholder 2"/>
          <p:cNvSpPr txBox="1">
            <a:spLocks/>
          </p:cNvSpPr>
          <p:nvPr/>
        </p:nvSpPr>
        <p:spPr>
          <a:xfrm>
            <a:off x="3088725" y="4146892"/>
            <a:ext cx="1991447" cy="3227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latin typeface="Calibri" panose="020F0502020204030204" pitchFamily="34" charset="0"/>
                <a:ea typeface="Calibri" panose="020F0502020204030204" pitchFamily="34" charset="0"/>
                <a:cs typeface="Times New Roman" panose="02020603050405020304" pitchFamily="18" charset="0"/>
              </a:rPr>
              <a:t>TRESPASSING</a:t>
            </a:r>
          </a:p>
        </p:txBody>
      </p:sp>
      <p:sp>
        <p:nvSpPr>
          <p:cNvPr id="42" name="Content Placeholder 2"/>
          <p:cNvSpPr txBox="1">
            <a:spLocks/>
          </p:cNvSpPr>
          <p:nvPr/>
        </p:nvSpPr>
        <p:spPr>
          <a:xfrm>
            <a:off x="4285099" y="2566387"/>
            <a:ext cx="1588828" cy="3497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latin typeface="Calibri" panose="020F0502020204030204" pitchFamily="34" charset="0"/>
                <a:ea typeface="Calibri" panose="020F0502020204030204" pitchFamily="34" charset="0"/>
                <a:cs typeface="Times New Roman" panose="02020603050405020304" pitchFamily="18" charset="0"/>
              </a:rPr>
              <a:t>TRAFFIC</a:t>
            </a:r>
          </a:p>
        </p:txBody>
      </p:sp>
      <p:sp>
        <p:nvSpPr>
          <p:cNvPr id="43" name="Content Placeholder 2"/>
          <p:cNvSpPr txBox="1">
            <a:spLocks/>
          </p:cNvSpPr>
          <p:nvPr/>
        </p:nvSpPr>
        <p:spPr>
          <a:xfrm>
            <a:off x="6194607" y="2580771"/>
            <a:ext cx="1588828" cy="3354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latin typeface="Calibri" panose="020F0502020204030204" pitchFamily="34" charset="0"/>
                <a:ea typeface="Calibri" panose="020F0502020204030204" pitchFamily="34" charset="0"/>
                <a:cs typeface="Times New Roman" panose="02020603050405020304" pitchFamily="18" charset="0"/>
              </a:rPr>
              <a:t>COMPETITION</a:t>
            </a:r>
          </a:p>
        </p:txBody>
      </p:sp>
      <p:sp>
        <p:nvSpPr>
          <p:cNvPr id="44" name="Content Placeholder 2"/>
          <p:cNvSpPr txBox="1">
            <a:spLocks/>
          </p:cNvSpPr>
          <p:nvPr/>
        </p:nvSpPr>
        <p:spPr>
          <a:xfrm>
            <a:off x="8007509" y="2569847"/>
            <a:ext cx="1588828" cy="3463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latin typeface="Calibri" panose="020F0502020204030204" pitchFamily="34" charset="0"/>
                <a:ea typeface="Calibri" panose="020F0502020204030204" pitchFamily="34" charset="0"/>
                <a:cs typeface="Times New Roman" panose="02020603050405020304" pitchFamily="18" charset="0"/>
              </a:rPr>
              <a:t>TRASH</a:t>
            </a:r>
          </a:p>
        </p:txBody>
      </p:sp>
      <p:sp>
        <p:nvSpPr>
          <p:cNvPr id="45" name="Content Placeholder 2"/>
          <p:cNvSpPr txBox="1">
            <a:spLocks/>
          </p:cNvSpPr>
          <p:nvPr/>
        </p:nvSpPr>
        <p:spPr>
          <a:xfrm>
            <a:off x="4949971" y="4146893"/>
            <a:ext cx="1991447" cy="317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latin typeface="Calibri" panose="020F0502020204030204" pitchFamily="34" charset="0"/>
                <a:ea typeface="Calibri" panose="020F0502020204030204" pitchFamily="34" charset="0"/>
                <a:cs typeface="Times New Roman" panose="02020603050405020304" pitchFamily="18" charset="0"/>
              </a:rPr>
              <a:t>SAFETY</a:t>
            </a:r>
          </a:p>
        </p:txBody>
      </p:sp>
      <p:sp>
        <p:nvSpPr>
          <p:cNvPr id="46" name="Content Placeholder 2"/>
          <p:cNvSpPr txBox="1">
            <a:spLocks/>
          </p:cNvSpPr>
          <p:nvPr/>
        </p:nvSpPr>
        <p:spPr>
          <a:xfrm>
            <a:off x="7011784" y="4146893"/>
            <a:ext cx="1991447" cy="6387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latin typeface="Calibri" panose="020F0502020204030204" pitchFamily="34" charset="0"/>
                <a:ea typeface="Calibri" panose="020F0502020204030204" pitchFamily="34" charset="0"/>
                <a:cs typeface="Times New Roman" panose="02020603050405020304" pitchFamily="18" charset="0"/>
              </a:rPr>
              <a:t>AFFORDABLE HOUSING</a:t>
            </a:r>
            <a:endParaRPr lang="en-US" sz="1800" b="1" dirty="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89334" y="1793090"/>
            <a:ext cx="1412445" cy="584659"/>
          </a:xfrm>
          <a:prstGeom prst="rect">
            <a:avLst/>
          </a:prstGeom>
        </p:spPr>
      </p:pic>
    </p:spTree>
    <p:extLst>
      <p:ext uri="{BB962C8B-B14F-4D97-AF65-F5344CB8AC3E}">
        <p14:creationId xmlns:p14="http://schemas.microsoft.com/office/powerpoint/2010/main" val="1714178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5537772"/>
            <a:ext cx="12192000" cy="1320228"/>
          </a:xfrm>
          <a:prstGeom prst="rect">
            <a:avLst/>
          </a:prstGeom>
          <a:solidFill>
            <a:srgbClr val="00CC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1" name="TextBox 1"/>
          <p:cNvSpPr txBox="1">
            <a:spLocks noChangeArrowheads="1"/>
          </p:cNvSpPr>
          <p:nvPr/>
        </p:nvSpPr>
        <p:spPr bwMode="auto">
          <a:xfrm>
            <a:off x="0" y="254338"/>
            <a:ext cx="12192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3500" dirty="0">
                <a:solidFill>
                  <a:srgbClr val="00CCFF"/>
                </a:solidFill>
              </a:rPr>
              <a:t>CURRENT CHALLENGES</a:t>
            </a:r>
          </a:p>
        </p:txBody>
      </p:sp>
      <p:cxnSp>
        <p:nvCxnSpPr>
          <p:cNvPr id="12" name="Straight Connector 11"/>
          <p:cNvCxnSpPr/>
          <p:nvPr/>
        </p:nvCxnSpPr>
        <p:spPr>
          <a:xfrm>
            <a:off x="0" y="1028700"/>
            <a:ext cx="12192000" cy="0"/>
          </a:xfrm>
          <a:prstGeom prst="line">
            <a:avLst/>
          </a:prstGeom>
          <a:ln w="19050">
            <a:solidFill>
              <a:srgbClr val="00B0F0"/>
            </a:solidFill>
          </a:ln>
        </p:spPr>
        <p:style>
          <a:lnRef idx="3">
            <a:schemeClr val="accent1"/>
          </a:lnRef>
          <a:fillRef idx="0">
            <a:schemeClr val="accent1"/>
          </a:fillRef>
          <a:effectRef idx="2">
            <a:schemeClr val="accent1"/>
          </a:effectRef>
          <a:fontRef idx="minor">
            <a:schemeClr val="tx1"/>
          </a:fontRef>
        </p:style>
      </p:cxnSp>
      <p:pic>
        <p:nvPicPr>
          <p:cNvPr id="14"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2641" y="5771343"/>
            <a:ext cx="2302916" cy="84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940" y="5472684"/>
            <a:ext cx="5118165" cy="1385316"/>
          </a:xfrm>
          <a:prstGeom prst="rect">
            <a:avLst/>
          </a:prstGeom>
        </p:spPr>
      </p:pic>
      <p:sp>
        <p:nvSpPr>
          <p:cNvPr id="13" name="TextBox 1"/>
          <p:cNvSpPr txBox="1">
            <a:spLocks noChangeArrowheads="1"/>
          </p:cNvSpPr>
          <p:nvPr/>
        </p:nvSpPr>
        <p:spPr bwMode="auto">
          <a:xfrm>
            <a:off x="7956451" y="5750071"/>
            <a:ext cx="4331368" cy="89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dirty="0">
                <a:solidFill>
                  <a:srgbClr val="66CCFF"/>
                </a:solidFill>
              </a:rPr>
              <a:t>REGULATING SHORT-TERM</a:t>
            </a:r>
            <a:br>
              <a:rPr lang="en-US" dirty="0">
                <a:solidFill>
                  <a:srgbClr val="66CCFF"/>
                </a:solidFill>
              </a:rPr>
            </a:br>
            <a:r>
              <a:rPr lang="en-US" dirty="0">
                <a:solidFill>
                  <a:srgbClr val="66CCFF"/>
                </a:solidFill>
              </a:rPr>
              <a:t>RENTAL PROPERTIES</a:t>
            </a:r>
          </a:p>
          <a:p>
            <a:pPr algn="ctr">
              <a:lnSpc>
                <a:spcPct val="90000"/>
              </a:lnSpc>
            </a:pPr>
            <a:r>
              <a:rPr lang="en-US" dirty="0"/>
              <a:t>October, 2022</a:t>
            </a:r>
            <a:endParaRPr lang="en-US" altLang="en-US" b="1" dirty="0">
              <a:solidFill>
                <a:srgbClr val="FFFFFF"/>
              </a:solidFill>
            </a:endParaRPr>
          </a:p>
        </p:txBody>
      </p:sp>
      <p:grpSp>
        <p:nvGrpSpPr>
          <p:cNvPr id="7" name="Group 6"/>
          <p:cNvGrpSpPr/>
          <p:nvPr/>
        </p:nvGrpSpPr>
        <p:grpSpPr>
          <a:xfrm>
            <a:off x="348584" y="2001324"/>
            <a:ext cx="11538616" cy="2418276"/>
            <a:chOff x="-2663360" y="1615244"/>
            <a:chExt cx="14220108" cy="2980266"/>
          </a:xfrm>
        </p:grpSpPr>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rcRect l="5053" r="8845"/>
            <a:stretch>
              <a:fillRect/>
            </a:stretch>
          </p:blipFill>
          <p:spPr>
            <a:xfrm>
              <a:off x="-2663360" y="1615244"/>
              <a:ext cx="3669055" cy="2961000"/>
            </a:xfrm>
            <a:custGeom>
              <a:avLst/>
              <a:gdLst>
                <a:gd name="connsiteX0" fmla="*/ 275229 w 3669055"/>
                <a:gd name="connsiteY0" fmla="*/ 0 h 2961000"/>
                <a:gd name="connsiteX1" fmla="*/ 3669055 w 3669055"/>
                <a:gd name="connsiteY1" fmla="*/ 0 h 2961000"/>
                <a:gd name="connsiteX2" fmla="*/ 3393826 w 3669055"/>
                <a:gd name="connsiteY2" fmla="*/ 2961000 h 2961000"/>
                <a:gd name="connsiteX3" fmla="*/ 0 w 3669055"/>
                <a:gd name="connsiteY3" fmla="*/ 2961000 h 2961000"/>
              </a:gdLst>
              <a:ahLst/>
              <a:cxnLst>
                <a:cxn ang="0">
                  <a:pos x="connsiteX0" y="connsiteY0"/>
                </a:cxn>
                <a:cxn ang="0">
                  <a:pos x="connsiteX1" y="connsiteY1"/>
                </a:cxn>
                <a:cxn ang="0">
                  <a:pos x="connsiteX2" y="connsiteY2"/>
                </a:cxn>
                <a:cxn ang="0">
                  <a:pos x="connsiteX3" y="connsiteY3"/>
                </a:cxn>
              </a:cxnLst>
              <a:rect l="l" t="t" r="r" b="b"/>
              <a:pathLst>
                <a:path w="3669055" h="2961000">
                  <a:moveTo>
                    <a:pt x="275229" y="0"/>
                  </a:moveTo>
                  <a:lnTo>
                    <a:pt x="3669055" y="0"/>
                  </a:lnTo>
                  <a:lnTo>
                    <a:pt x="3393826" y="2961000"/>
                  </a:lnTo>
                  <a:lnTo>
                    <a:pt x="0" y="2961000"/>
                  </a:lnTo>
                  <a:close/>
                </a:path>
              </a:pathLst>
            </a:custGeom>
          </p:spPr>
        </p:pic>
        <p:pic>
          <p:nvPicPr>
            <p:cNvPr id="25" name="Picture 24"/>
            <p:cNvPicPr>
              <a:picLocks noChangeAspect="1"/>
            </p:cNvPicPr>
            <p:nvPr/>
          </p:nvPicPr>
          <p:blipFill rotWithShape="1">
            <a:blip r:embed="rId6" cstate="print">
              <a:extLst>
                <a:ext uri="{28A0092B-C50C-407E-A947-70E740481C1C}">
                  <a14:useLocalDpi xmlns:a14="http://schemas.microsoft.com/office/drawing/2010/main" val="0"/>
                </a:ext>
              </a:extLst>
            </a:blip>
            <a:srcRect l="34310" r="4577"/>
            <a:stretch/>
          </p:blipFill>
          <p:spPr>
            <a:xfrm>
              <a:off x="864070" y="1615244"/>
              <a:ext cx="3624324" cy="2962805"/>
            </a:xfrm>
            <a:custGeom>
              <a:avLst/>
              <a:gdLst>
                <a:gd name="connsiteX0" fmla="*/ 275397 w 3624324"/>
                <a:gd name="connsiteY0" fmla="*/ 0 h 2962805"/>
                <a:gd name="connsiteX1" fmla="*/ 3624324 w 3624324"/>
                <a:gd name="connsiteY1" fmla="*/ 0 h 2962805"/>
                <a:gd name="connsiteX2" fmla="*/ 3348927 w 3624324"/>
                <a:gd name="connsiteY2" fmla="*/ 2962805 h 2962805"/>
                <a:gd name="connsiteX3" fmla="*/ 0 w 3624324"/>
                <a:gd name="connsiteY3" fmla="*/ 2962805 h 2962805"/>
              </a:gdLst>
              <a:ahLst/>
              <a:cxnLst>
                <a:cxn ang="0">
                  <a:pos x="connsiteX0" y="connsiteY0"/>
                </a:cxn>
                <a:cxn ang="0">
                  <a:pos x="connsiteX1" y="connsiteY1"/>
                </a:cxn>
                <a:cxn ang="0">
                  <a:pos x="connsiteX2" y="connsiteY2"/>
                </a:cxn>
                <a:cxn ang="0">
                  <a:pos x="connsiteX3" y="connsiteY3"/>
                </a:cxn>
              </a:cxnLst>
              <a:rect l="l" t="t" r="r" b="b"/>
              <a:pathLst>
                <a:path w="3624324" h="2962805">
                  <a:moveTo>
                    <a:pt x="275397" y="0"/>
                  </a:moveTo>
                  <a:lnTo>
                    <a:pt x="3624324" y="0"/>
                  </a:lnTo>
                  <a:lnTo>
                    <a:pt x="3348927" y="2962805"/>
                  </a:lnTo>
                  <a:lnTo>
                    <a:pt x="0" y="2962805"/>
                  </a:lnTo>
                  <a:close/>
                </a:path>
              </a:pathLst>
            </a:custGeom>
          </p:spPr>
        </p:pic>
        <p:pic>
          <p:nvPicPr>
            <p:cNvPr id="33" name="Picture 32"/>
            <p:cNvPicPr>
              <a:picLocks noChangeAspect="1"/>
            </p:cNvPicPr>
            <p:nvPr/>
          </p:nvPicPr>
          <p:blipFill rotWithShape="1">
            <a:blip r:embed="rId7" cstate="print">
              <a:extLst>
                <a:ext uri="{28A0092B-C50C-407E-A947-70E740481C1C}">
                  <a14:useLocalDpi xmlns:a14="http://schemas.microsoft.com/office/drawing/2010/main" val="0"/>
                </a:ext>
              </a:extLst>
            </a:blip>
            <a:srcRect l="5613" r="12320"/>
            <a:stretch/>
          </p:blipFill>
          <p:spPr>
            <a:xfrm>
              <a:off x="4346769" y="1615244"/>
              <a:ext cx="3668741" cy="2980266"/>
            </a:xfrm>
            <a:custGeom>
              <a:avLst/>
              <a:gdLst>
                <a:gd name="connsiteX0" fmla="*/ 277020 w 3668741"/>
                <a:gd name="connsiteY0" fmla="*/ 0 h 2980266"/>
                <a:gd name="connsiteX1" fmla="*/ 3668741 w 3668741"/>
                <a:gd name="connsiteY1" fmla="*/ 0 h 2980266"/>
                <a:gd name="connsiteX2" fmla="*/ 3391721 w 3668741"/>
                <a:gd name="connsiteY2" fmla="*/ 2980266 h 2980266"/>
                <a:gd name="connsiteX3" fmla="*/ 0 w 3668741"/>
                <a:gd name="connsiteY3" fmla="*/ 2980266 h 2980266"/>
              </a:gdLst>
              <a:ahLst/>
              <a:cxnLst>
                <a:cxn ang="0">
                  <a:pos x="connsiteX0" y="connsiteY0"/>
                </a:cxn>
                <a:cxn ang="0">
                  <a:pos x="connsiteX1" y="connsiteY1"/>
                </a:cxn>
                <a:cxn ang="0">
                  <a:pos x="connsiteX2" y="connsiteY2"/>
                </a:cxn>
                <a:cxn ang="0">
                  <a:pos x="connsiteX3" y="connsiteY3"/>
                </a:cxn>
              </a:cxnLst>
              <a:rect l="l" t="t" r="r" b="b"/>
              <a:pathLst>
                <a:path w="3668741" h="2980266">
                  <a:moveTo>
                    <a:pt x="277020" y="0"/>
                  </a:moveTo>
                  <a:lnTo>
                    <a:pt x="3668741" y="0"/>
                  </a:lnTo>
                  <a:lnTo>
                    <a:pt x="3391721" y="2980266"/>
                  </a:lnTo>
                  <a:lnTo>
                    <a:pt x="0" y="2980266"/>
                  </a:lnTo>
                  <a:close/>
                </a:path>
              </a:pathLst>
            </a:custGeom>
          </p:spPr>
        </p:pic>
        <p:pic>
          <p:nvPicPr>
            <p:cNvPr id="40" name="Picture 39"/>
            <p:cNvPicPr>
              <a:picLocks noChangeAspect="1"/>
            </p:cNvPicPr>
            <p:nvPr/>
          </p:nvPicPr>
          <p:blipFill rotWithShape="1">
            <a:blip r:embed="rId8" cstate="print">
              <a:extLst>
                <a:ext uri="{28A0092B-C50C-407E-A947-70E740481C1C}">
                  <a14:useLocalDpi xmlns:a14="http://schemas.microsoft.com/office/drawing/2010/main" val="0"/>
                </a:ext>
              </a:extLst>
            </a:blip>
            <a:srcRect l="20728" t="15712" r="37798" b="34547"/>
            <a:stretch/>
          </p:blipFill>
          <p:spPr>
            <a:xfrm>
              <a:off x="7873884" y="1615244"/>
              <a:ext cx="3682864" cy="2946400"/>
            </a:xfrm>
            <a:custGeom>
              <a:avLst/>
              <a:gdLst>
                <a:gd name="connsiteX0" fmla="*/ 273872 w 3682864"/>
                <a:gd name="connsiteY0" fmla="*/ 0 h 2946400"/>
                <a:gd name="connsiteX1" fmla="*/ 3682864 w 3682864"/>
                <a:gd name="connsiteY1" fmla="*/ 0 h 2946400"/>
                <a:gd name="connsiteX2" fmla="*/ 3408992 w 3682864"/>
                <a:gd name="connsiteY2" fmla="*/ 2946400 h 2946400"/>
                <a:gd name="connsiteX3" fmla="*/ 0 w 3682864"/>
                <a:gd name="connsiteY3" fmla="*/ 2946400 h 2946400"/>
              </a:gdLst>
              <a:ahLst/>
              <a:cxnLst>
                <a:cxn ang="0">
                  <a:pos x="connsiteX0" y="connsiteY0"/>
                </a:cxn>
                <a:cxn ang="0">
                  <a:pos x="connsiteX1" y="connsiteY1"/>
                </a:cxn>
                <a:cxn ang="0">
                  <a:pos x="connsiteX2" y="connsiteY2"/>
                </a:cxn>
                <a:cxn ang="0">
                  <a:pos x="connsiteX3" y="connsiteY3"/>
                </a:cxn>
              </a:cxnLst>
              <a:rect l="l" t="t" r="r" b="b"/>
              <a:pathLst>
                <a:path w="3682864" h="2946400">
                  <a:moveTo>
                    <a:pt x="273872" y="0"/>
                  </a:moveTo>
                  <a:lnTo>
                    <a:pt x="3682864" y="0"/>
                  </a:lnTo>
                  <a:lnTo>
                    <a:pt x="3408992" y="2946400"/>
                  </a:lnTo>
                  <a:lnTo>
                    <a:pt x="0" y="2946400"/>
                  </a:lnTo>
                  <a:close/>
                </a:path>
              </a:pathLst>
            </a:custGeom>
          </p:spPr>
        </p:pic>
      </p:grpSp>
      <p:sp>
        <p:nvSpPr>
          <p:cNvPr id="9" name="Rectangle 8"/>
          <p:cNvSpPr/>
          <p:nvPr/>
        </p:nvSpPr>
        <p:spPr>
          <a:xfrm>
            <a:off x="203200" y="4277360"/>
            <a:ext cx="11765280" cy="205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1"/>
          <p:cNvSpPr txBox="1">
            <a:spLocks noChangeArrowheads="1"/>
          </p:cNvSpPr>
          <p:nvPr/>
        </p:nvSpPr>
        <p:spPr bwMode="auto">
          <a:xfrm>
            <a:off x="436880" y="4356644"/>
            <a:ext cx="2641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dirty="0">
                <a:latin typeface="Calibri" panose="020F0502020204030204" pitchFamily="34" charset="0"/>
                <a:ea typeface="Calibri" panose="020F0502020204030204" pitchFamily="34" charset="0"/>
                <a:cs typeface="Times New Roman" panose="02020603050405020304" pitchFamily="18" charset="0"/>
              </a:rPr>
              <a:t>SEASONAL</a:t>
            </a:r>
            <a:endParaRPr lang="en-US" altLang="en-US" dirty="0">
              <a:solidFill>
                <a:srgbClr val="00CCFF"/>
              </a:solidFill>
            </a:endParaRPr>
          </a:p>
        </p:txBody>
      </p:sp>
      <p:sp>
        <p:nvSpPr>
          <p:cNvPr id="42" name="TextBox 1"/>
          <p:cNvSpPr txBox="1">
            <a:spLocks noChangeArrowheads="1"/>
          </p:cNvSpPr>
          <p:nvPr/>
        </p:nvSpPr>
        <p:spPr bwMode="auto">
          <a:xfrm>
            <a:off x="3210845" y="4356644"/>
            <a:ext cx="2641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dirty="0">
                <a:latin typeface="Calibri" panose="020F0502020204030204" pitchFamily="34" charset="0"/>
                <a:ea typeface="Calibri" panose="020F0502020204030204" pitchFamily="34" charset="0"/>
                <a:cs typeface="Times New Roman" panose="02020603050405020304" pitchFamily="18" charset="0"/>
              </a:rPr>
              <a:t>RURAL</a:t>
            </a:r>
            <a:endParaRPr lang="en-US" altLang="en-US" dirty="0">
              <a:solidFill>
                <a:srgbClr val="00CCFF"/>
              </a:solidFill>
            </a:endParaRPr>
          </a:p>
        </p:txBody>
      </p:sp>
      <p:sp>
        <p:nvSpPr>
          <p:cNvPr id="43" name="TextBox 1"/>
          <p:cNvSpPr txBox="1">
            <a:spLocks noChangeArrowheads="1"/>
          </p:cNvSpPr>
          <p:nvPr/>
        </p:nvSpPr>
        <p:spPr bwMode="auto">
          <a:xfrm>
            <a:off x="6096000" y="4356644"/>
            <a:ext cx="2641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dirty="0">
                <a:latin typeface="Calibri" panose="020F0502020204030204" pitchFamily="34" charset="0"/>
                <a:ea typeface="Calibri" panose="020F0502020204030204" pitchFamily="34" charset="0"/>
                <a:cs typeface="Times New Roman" panose="02020603050405020304" pitchFamily="18" charset="0"/>
              </a:rPr>
              <a:t>SUBURBAN</a:t>
            </a:r>
            <a:endParaRPr lang="en-US" altLang="en-US" dirty="0">
              <a:solidFill>
                <a:srgbClr val="00CCFF"/>
              </a:solidFill>
            </a:endParaRPr>
          </a:p>
        </p:txBody>
      </p:sp>
      <p:sp>
        <p:nvSpPr>
          <p:cNvPr id="44" name="TextBox 1"/>
          <p:cNvSpPr txBox="1">
            <a:spLocks noChangeArrowheads="1"/>
          </p:cNvSpPr>
          <p:nvPr/>
        </p:nvSpPr>
        <p:spPr bwMode="auto">
          <a:xfrm>
            <a:off x="8933940" y="4356644"/>
            <a:ext cx="2641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dirty="0">
                <a:latin typeface="Calibri" panose="020F0502020204030204" pitchFamily="34" charset="0"/>
                <a:cs typeface="Times New Roman" panose="02020603050405020304" pitchFamily="18" charset="0"/>
              </a:rPr>
              <a:t>URBAN</a:t>
            </a:r>
            <a:endParaRPr lang="en-US" altLang="en-US" dirty="0">
              <a:solidFill>
                <a:srgbClr val="00CCFF"/>
              </a:solidFill>
            </a:endParaRPr>
          </a:p>
        </p:txBody>
      </p:sp>
    </p:spTree>
    <p:extLst>
      <p:ext uri="{BB962C8B-B14F-4D97-AF65-F5344CB8AC3E}">
        <p14:creationId xmlns:p14="http://schemas.microsoft.com/office/powerpoint/2010/main" val="768667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5537772"/>
            <a:ext cx="12192000" cy="1320228"/>
          </a:xfrm>
          <a:prstGeom prst="rect">
            <a:avLst/>
          </a:prstGeom>
          <a:solidFill>
            <a:srgbClr val="00CC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1" name="TextBox 1"/>
          <p:cNvSpPr txBox="1">
            <a:spLocks noChangeArrowheads="1"/>
          </p:cNvSpPr>
          <p:nvPr/>
        </p:nvSpPr>
        <p:spPr bwMode="auto">
          <a:xfrm>
            <a:off x="0" y="254338"/>
            <a:ext cx="12192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3500" dirty="0">
                <a:solidFill>
                  <a:srgbClr val="00CCFF"/>
                </a:solidFill>
              </a:rPr>
              <a:t>CURRENT CHALLENGES</a:t>
            </a:r>
          </a:p>
        </p:txBody>
      </p:sp>
      <p:cxnSp>
        <p:nvCxnSpPr>
          <p:cNvPr id="12" name="Straight Connector 11"/>
          <p:cNvCxnSpPr/>
          <p:nvPr/>
        </p:nvCxnSpPr>
        <p:spPr>
          <a:xfrm>
            <a:off x="0" y="1028700"/>
            <a:ext cx="12192000" cy="0"/>
          </a:xfrm>
          <a:prstGeom prst="line">
            <a:avLst/>
          </a:prstGeom>
          <a:ln w="19050">
            <a:solidFill>
              <a:srgbClr val="00B0F0"/>
            </a:solidFill>
          </a:ln>
        </p:spPr>
        <p:style>
          <a:lnRef idx="3">
            <a:schemeClr val="accent1"/>
          </a:lnRef>
          <a:fillRef idx="0">
            <a:schemeClr val="accent1"/>
          </a:fillRef>
          <a:effectRef idx="2">
            <a:schemeClr val="accent1"/>
          </a:effectRef>
          <a:fontRef idx="minor">
            <a:schemeClr val="tx1"/>
          </a:fontRef>
        </p:style>
      </p:cxnSp>
      <p:pic>
        <p:nvPicPr>
          <p:cNvPr id="14"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2641" y="5771343"/>
            <a:ext cx="2302916" cy="84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940" y="5472684"/>
            <a:ext cx="5118165" cy="1385316"/>
          </a:xfrm>
          <a:prstGeom prst="rect">
            <a:avLst/>
          </a:prstGeom>
        </p:spPr>
      </p:pic>
      <p:sp>
        <p:nvSpPr>
          <p:cNvPr id="13" name="TextBox 1"/>
          <p:cNvSpPr txBox="1">
            <a:spLocks noChangeArrowheads="1"/>
          </p:cNvSpPr>
          <p:nvPr/>
        </p:nvSpPr>
        <p:spPr bwMode="auto">
          <a:xfrm>
            <a:off x="7956451" y="5750071"/>
            <a:ext cx="4331368" cy="89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dirty="0">
                <a:solidFill>
                  <a:srgbClr val="66CCFF"/>
                </a:solidFill>
              </a:rPr>
              <a:t>REGULATING SHORT-TERM</a:t>
            </a:r>
            <a:br>
              <a:rPr lang="en-US" dirty="0">
                <a:solidFill>
                  <a:srgbClr val="66CCFF"/>
                </a:solidFill>
              </a:rPr>
            </a:br>
            <a:r>
              <a:rPr lang="en-US" dirty="0">
                <a:solidFill>
                  <a:srgbClr val="66CCFF"/>
                </a:solidFill>
              </a:rPr>
              <a:t>RENTAL PROPERTIES</a:t>
            </a:r>
          </a:p>
          <a:p>
            <a:pPr algn="ctr">
              <a:lnSpc>
                <a:spcPct val="90000"/>
              </a:lnSpc>
            </a:pPr>
            <a:r>
              <a:rPr lang="en-US" dirty="0"/>
              <a:t>October, 2022</a:t>
            </a:r>
            <a:endParaRPr lang="en-US" altLang="en-US" b="1" dirty="0">
              <a:solidFill>
                <a:srgbClr val="FFFFFF"/>
              </a:solidFill>
            </a:endParaRPr>
          </a:p>
        </p:txBody>
      </p:sp>
      <p:sp>
        <p:nvSpPr>
          <p:cNvPr id="23" name="TextBox 1"/>
          <p:cNvSpPr txBox="1">
            <a:spLocks noChangeArrowheads="1"/>
          </p:cNvSpPr>
          <p:nvPr/>
        </p:nvSpPr>
        <p:spPr bwMode="auto">
          <a:xfrm>
            <a:off x="0" y="1155522"/>
            <a:ext cx="12192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400" dirty="0">
                <a:latin typeface="Calibri" panose="020F0502020204030204" pitchFamily="34" charset="0"/>
                <a:ea typeface="Calibri" panose="020F0502020204030204" pitchFamily="34" charset="0"/>
                <a:cs typeface="Times New Roman" panose="02020603050405020304" pitchFamily="18" charset="0"/>
              </a:rPr>
              <a:t>SEASONAL COMMUNITIES</a:t>
            </a:r>
            <a:endParaRPr lang="en-US" altLang="en-US" sz="2400" dirty="0">
              <a:solidFill>
                <a:srgbClr val="00CCFF"/>
              </a:solidFill>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rcRect l="5053" r="8845"/>
          <a:stretch>
            <a:fillRect/>
          </a:stretch>
        </p:blipFill>
        <p:spPr>
          <a:xfrm>
            <a:off x="1339680" y="1850758"/>
            <a:ext cx="3669055" cy="2961000"/>
          </a:xfrm>
          <a:custGeom>
            <a:avLst/>
            <a:gdLst>
              <a:gd name="connsiteX0" fmla="*/ 275229 w 3669055"/>
              <a:gd name="connsiteY0" fmla="*/ 0 h 2961000"/>
              <a:gd name="connsiteX1" fmla="*/ 3669055 w 3669055"/>
              <a:gd name="connsiteY1" fmla="*/ 0 h 2961000"/>
              <a:gd name="connsiteX2" fmla="*/ 3393826 w 3669055"/>
              <a:gd name="connsiteY2" fmla="*/ 2961000 h 2961000"/>
              <a:gd name="connsiteX3" fmla="*/ 0 w 3669055"/>
              <a:gd name="connsiteY3" fmla="*/ 2961000 h 2961000"/>
            </a:gdLst>
            <a:ahLst/>
            <a:cxnLst>
              <a:cxn ang="0">
                <a:pos x="connsiteX0" y="connsiteY0"/>
              </a:cxn>
              <a:cxn ang="0">
                <a:pos x="connsiteX1" y="connsiteY1"/>
              </a:cxn>
              <a:cxn ang="0">
                <a:pos x="connsiteX2" y="connsiteY2"/>
              </a:cxn>
              <a:cxn ang="0">
                <a:pos x="connsiteX3" y="connsiteY3"/>
              </a:cxn>
            </a:cxnLst>
            <a:rect l="l" t="t" r="r" b="b"/>
            <a:pathLst>
              <a:path w="3669055" h="2961000">
                <a:moveTo>
                  <a:pt x="275229" y="0"/>
                </a:moveTo>
                <a:lnTo>
                  <a:pt x="3669055" y="0"/>
                </a:lnTo>
                <a:lnTo>
                  <a:pt x="3393826" y="2961000"/>
                </a:lnTo>
                <a:lnTo>
                  <a:pt x="0" y="2961000"/>
                </a:lnTo>
                <a:close/>
              </a:path>
            </a:pathLst>
          </a:custGeom>
        </p:spPr>
      </p:pic>
      <p:sp>
        <p:nvSpPr>
          <p:cNvPr id="16" name="Content Placeholder 2">
            <a:extLst>
              <a:ext uri="{FF2B5EF4-FFF2-40B4-BE49-F238E27FC236}">
                <a16:creationId xmlns:a16="http://schemas.microsoft.com/office/drawing/2014/main" id="{74268A47-CE03-5E43-8941-FCF1AAD33D65}"/>
              </a:ext>
            </a:extLst>
          </p:cNvPr>
          <p:cNvSpPr txBox="1">
            <a:spLocks/>
          </p:cNvSpPr>
          <p:nvPr/>
        </p:nvSpPr>
        <p:spPr>
          <a:xfrm>
            <a:off x="5332169" y="1759318"/>
            <a:ext cx="537972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Arial" panose="020B0604020202020204" pitchFamily="34" charset="0"/>
              <a:buChar char="•"/>
            </a:pPr>
            <a:r>
              <a:rPr lang="en-US" sz="1800" dirty="0">
                <a:latin typeface="Calibri" panose="020F0502020204030204" pitchFamily="34" charset="0"/>
                <a:ea typeface="Calibri" panose="020F0502020204030204" pitchFamily="34" charset="0"/>
                <a:cs typeface="Times New Roman" panose="02020603050405020304" pitchFamily="18" charset="0"/>
              </a:rPr>
              <a:t>Higher percentage of short-term rentals than a suburban, bedroom community.</a:t>
            </a:r>
          </a:p>
          <a:p>
            <a:pPr marL="285750" indent="-285750" algn="l">
              <a:buFont typeface="Arial" panose="020B0604020202020204" pitchFamily="34" charset="0"/>
              <a:buChar char="•"/>
            </a:pPr>
            <a:r>
              <a:rPr lang="en-US" sz="1800" dirty="0">
                <a:latin typeface="Calibri" panose="020F0502020204030204" pitchFamily="34" charset="0"/>
                <a:ea typeface="Calibri" panose="020F0502020204030204" pitchFamily="34" charset="0"/>
                <a:cs typeface="Times New Roman" panose="02020603050405020304" pitchFamily="18" charset="0"/>
              </a:rPr>
              <a:t>Contend with parking, noise, trash, events, and infrastructure issues on a much larger scale.</a:t>
            </a:r>
          </a:p>
          <a:p>
            <a:pPr marL="285750" indent="-285750" algn="l">
              <a:buFont typeface="Arial" panose="020B0604020202020204" pitchFamily="34" charset="0"/>
              <a:buChar char="•"/>
            </a:pPr>
            <a:r>
              <a:rPr lang="en-US" sz="1800" dirty="0">
                <a:latin typeface="Calibri" panose="020F0502020204030204" pitchFamily="34" charset="0"/>
                <a:ea typeface="Calibri" panose="020F0502020204030204" pitchFamily="34" charset="0"/>
                <a:cs typeface="Times New Roman" panose="02020603050405020304" pitchFamily="18" charset="0"/>
              </a:rPr>
              <a:t>Inadequate supply of owner-occupied housing and rental properties is felt more acutely - workforce and residence are priced out of housing.</a:t>
            </a:r>
          </a:p>
          <a:p>
            <a:pPr marL="342900" indent="-342900" algn="l">
              <a:buFont typeface="Arial" panose="020B0604020202020204" pitchFamily="34" charset="0"/>
              <a:buChar char="•"/>
            </a:pPr>
            <a:endParaRPr lang="en-US" dirty="0"/>
          </a:p>
        </p:txBody>
      </p:sp>
    </p:spTree>
    <p:extLst>
      <p:ext uri="{BB962C8B-B14F-4D97-AF65-F5344CB8AC3E}">
        <p14:creationId xmlns:p14="http://schemas.microsoft.com/office/powerpoint/2010/main" val="4436047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34310" r="4577"/>
          <a:stretch/>
        </p:blipFill>
        <p:spPr>
          <a:xfrm>
            <a:off x="1362045" y="1838932"/>
            <a:ext cx="3624324" cy="2962805"/>
          </a:xfrm>
          <a:custGeom>
            <a:avLst/>
            <a:gdLst>
              <a:gd name="connsiteX0" fmla="*/ 275397 w 3624324"/>
              <a:gd name="connsiteY0" fmla="*/ 0 h 2962805"/>
              <a:gd name="connsiteX1" fmla="*/ 3624324 w 3624324"/>
              <a:gd name="connsiteY1" fmla="*/ 0 h 2962805"/>
              <a:gd name="connsiteX2" fmla="*/ 3348927 w 3624324"/>
              <a:gd name="connsiteY2" fmla="*/ 2962805 h 2962805"/>
              <a:gd name="connsiteX3" fmla="*/ 0 w 3624324"/>
              <a:gd name="connsiteY3" fmla="*/ 2962805 h 2962805"/>
            </a:gdLst>
            <a:ahLst/>
            <a:cxnLst>
              <a:cxn ang="0">
                <a:pos x="connsiteX0" y="connsiteY0"/>
              </a:cxn>
              <a:cxn ang="0">
                <a:pos x="connsiteX1" y="connsiteY1"/>
              </a:cxn>
              <a:cxn ang="0">
                <a:pos x="connsiteX2" y="connsiteY2"/>
              </a:cxn>
              <a:cxn ang="0">
                <a:pos x="connsiteX3" y="connsiteY3"/>
              </a:cxn>
            </a:cxnLst>
            <a:rect l="l" t="t" r="r" b="b"/>
            <a:pathLst>
              <a:path w="3624324" h="2962805">
                <a:moveTo>
                  <a:pt x="275397" y="0"/>
                </a:moveTo>
                <a:lnTo>
                  <a:pt x="3624324" y="0"/>
                </a:lnTo>
                <a:lnTo>
                  <a:pt x="3348927" y="2962805"/>
                </a:lnTo>
                <a:lnTo>
                  <a:pt x="0" y="2962805"/>
                </a:lnTo>
                <a:close/>
              </a:path>
            </a:pathLst>
          </a:custGeom>
        </p:spPr>
      </p:pic>
      <p:sp>
        <p:nvSpPr>
          <p:cNvPr id="10" name="Rectangle 9"/>
          <p:cNvSpPr/>
          <p:nvPr/>
        </p:nvSpPr>
        <p:spPr bwMode="auto">
          <a:xfrm>
            <a:off x="0" y="5537772"/>
            <a:ext cx="12192000" cy="1320228"/>
          </a:xfrm>
          <a:prstGeom prst="rect">
            <a:avLst/>
          </a:prstGeom>
          <a:solidFill>
            <a:srgbClr val="00CC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1" name="TextBox 1"/>
          <p:cNvSpPr txBox="1">
            <a:spLocks noChangeArrowheads="1"/>
          </p:cNvSpPr>
          <p:nvPr/>
        </p:nvSpPr>
        <p:spPr bwMode="auto">
          <a:xfrm>
            <a:off x="0" y="254338"/>
            <a:ext cx="12192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3500" dirty="0">
                <a:solidFill>
                  <a:srgbClr val="00CCFF"/>
                </a:solidFill>
              </a:rPr>
              <a:t>CURRENT CHALLENGES</a:t>
            </a:r>
          </a:p>
        </p:txBody>
      </p:sp>
      <p:cxnSp>
        <p:nvCxnSpPr>
          <p:cNvPr id="12" name="Straight Connector 11"/>
          <p:cNvCxnSpPr/>
          <p:nvPr/>
        </p:nvCxnSpPr>
        <p:spPr>
          <a:xfrm>
            <a:off x="0" y="1028700"/>
            <a:ext cx="12192000" cy="0"/>
          </a:xfrm>
          <a:prstGeom prst="line">
            <a:avLst/>
          </a:prstGeom>
          <a:ln w="19050">
            <a:solidFill>
              <a:srgbClr val="00B0F0"/>
            </a:solidFill>
          </a:ln>
        </p:spPr>
        <p:style>
          <a:lnRef idx="3">
            <a:schemeClr val="accent1"/>
          </a:lnRef>
          <a:fillRef idx="0">
            <a:schemeClr val="accent1"/>
          </a:fillRef>
          <a:effectRef idx="2">
            <a:schemeClr val="accent1"/>
          </a:effectRef>
          <a:fontRef idx="minor">
            <a:schemeClr val="tx1"/>
          </a:fontRef>
        </p:style>
      </p:cxnSp>
      <p:pic>
        <p:nvPicPr>
          <p:cNvPr id="14"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2641" y="5771343"/>
            <a:ext cx="2302916" cy="84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9940" y="5472684"/>
            <a:ext cx="5118165" cy="1385316"/>
          </a:xfrm>
          <a:prstGeom prst="rect">
            <a:avLst/>
          </a:prstGeom>
        </p:spPr>
      </p:pic>
      <p:sp>
        <p:nvSpPr>
          <p:cNvPr id="13" name="TextBox 1"/>
          <p:cNvSpPr txBox="1">
            <a:spLocks noChangeArrowheads="1"/>
          </p:cNvSpPr>
          <p:nvPr/>
        </p:nvSpPr>
        <p:spPr bwMode="auto">
          <a:xfrm>
            <a:off x="7956451" y="5750071"/>
            <a:ext cx="4331368" cy="89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dirty="0">
                <a:solidFill>
                  <a:srgbClr val="66CCFF"/>
                </a:solidFill>
              </a:rPr>
              <a:t>REGULATING SHORT-TERM</a:t>
            </a:r>
            <a:br>
              <a:rPr lang="en-US" dirty="0">
                <a:solidFill>
                  <a:srgbClr val="66CCFF"/>
                </a:solidFill>
              </a:rPr>
            </a:br>
            <a:r>
              <a:rPr lang="en-US" dirty="0">
                <a:solidFill>
                  <a:srgbClr val="66CCFF"/>
                </a:solidFill>
              </a:rPr>
              <a:t>RENTAL PROPERTIES</a:t>
            </a:r>
          </a:p>
          <a:p>
            <a:pPr algn="ctr">
              <a:lnSpc>
                <a:spcPct val="90000"/>
              </a:lnSpc>
            </a:pPr>
            <a:r>
              <a:rPr lang="en-US" dirty="0"/>
              <a:t>October, 2022</a:t>
            </a:r>
            <a:endParaRPr lang="en-US" altLang="en-US" b="1" dirty="0">
              <a:solidFill>
                <a:srgbClr val="FFFFFF"/>
              </a:solidFill>
            </a:endParaRPr>
          </a:p>
        </p:txBody>
      </p:sp>
      <p:sp>
        <p:nvSpPr>
          <p:cNvPr id="23" name="TextBox 1"/>
          <p:cNvSpPr txBox="1">
            <a:spLocks noChangeArrowheads="1"/>
          </p:cNvSpPr>
          <p:nvPr/>
        </p:nvSpPr>
        <p:spPr bwMode="auto">
          <a:xfrm>
            <a:off x="0" y="1155522"/>
            <a:ext cx="12192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400" dirty="0">
                <a:latin typeface="Calibri" panose="020F0502020204030204" pitchFamily="34" charset="0"/>
                <a:ea typeface="Calibri" panose="020F0502020204030204" pitchFamily="34" charset="0"/>
                <a:cs typeface="Times New Roman" panose="02020603050405020304" pitchFamily="18" charset="0"/>
              </a:rPr>
              <a:t>RURAL COMMUNITIES</a:t>
            </a:r>
            <a:endParaRPr lang="en-US" altLang="en-US" sz="2400" dirty="0">
              <a:solidFill>
                <a:srgbClr val="00CCFF"/>
              </a:solidFill>
            </a:endParaRPr>
          </a:p>
        </p:txBody>
      </p:sp>
      <p:sp>
        <p:nvSpPr>
          <p:cNvPr id="16" name="Content Placeholder 2">
            <a:extLst>
              <a:ext uri="{FF2B5EF4-FFF2-40B4-BE49-F238E27FC236}">
                <a16:creationId xmlns:a16="http://schemas.microsoft.com/office/drawing/2014/main" id="{74268A47-CE03-5E43-8941-FCF1AAD33D65}"/>
              </a:ext>
            </a:extLst>
          </p:cNvPr>
          <p:cNvSpPr txBox="1">
            <a:spLocks/>
          </p:cNvSpPr>
          <p:nvPr/>
        </p:nvSpPr>
        <p:spPr>
          <a:xfrm>
            <a:off x="5332169" y="1759318"/>
            <a:ext cx="4573832"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Arial" panose="020B0604020202020204" pitchFamily="34" charset="0"/>
              <a:buChar char="•"/>
            </a:pPr>
            <a:r>
              <a:rPr lang="en-US" sz="1800" dirty="0">
                <a:latin typeface="Calibri" panose="020F0502020204030204" pitchFamily="34" charset="0"/>
                <a:ea typeface="Calibri" panose="020F0502020204030204" pitchFamily="34" charset="0"/>
                <a:cs typeface="Times New Roman" panose="02020603050405020304" pitchFamily="18" charset="0"/>
              </a:rPr>
              <a:t>Tend to have the issue of population increases per unit with large-scale events allowed at single properties.</a:t>
            </a:r>
          </a:p>
          <a:p>
            <a:pPr marL="285750" indent="-285750" algn="l">
              <a:buFont typeface="Arial" panose="020B0604020202020204" pitchFamily="34" charset="0"/>
              <a:buChar char="•"/>
            </a:pPr>
            <a:r>
              <a:rPr lang="en-US" sz="1800" dirty="0">
                <a:latin typeface="Calibri" panose="020F0502020204030204" pitchFamily="34" charset="0"/>
                <a:ea typeface="Calibri" panose="020F0502020204030204" pitchFamily="34" charset="0"/>
                <a:cs typeface="Times New Roman" panose="02020603050405020304" pitchFamily="18" charset="0"/>
              </a:rPr>
              <a:t>Properties may allow for well over the reasonable ratio of beds to guests.</a:t>
            </a:r>
          </a:p>
          <a:p>
            <a:pPr marL="285750" indent="-285750" algn="l">
              <a:buFont typeface="Arial" panose="020B0604020202020204" pitchFamily="34" charset="0"/>
              <a:buChar char="•"/>
            </a:pPr>
            <a:r>
              <a:rPr lang="en-US" sz="1800" dirty="0">
                <a:latin typeface="Calibri" panose="020F0502020204030204" pitchFamily="34" charset="0"/>
                <a:ea typeface="Calibri" panose="020F0502020204030204" pitchFamily="34" charset="0"/>
                <a:cs typeface="Times New Roman" panose="02020603050405020304" pitchFamily="18" charset="0"/>
              </a:rPr>
              <a:t>These types of units also tend to overtax the private well and septic.</a:t>
            </a:r>
          </a:p>
        </p:txBody>
      </p:sp>
    </p:spTree>
    <p:extLst>
      <p:ext uri="{BB962C8B-B14F-4D97-AF65-F5344CB8AC3E}">
        <p14:creationId xmlns:p14="http://schemas.microsoft.com/office/powerpoint/2010/main" val="7689393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5613" r="12320"/>
          <a:stretch/>
        </p:blipFill>
        <p:spPr>
          <a:xfrm>
            <a:off x="1362045" y="1830201"/>
            <a:ext cx="3668741" cy="2980266"/>
          </a:xfrm>
          <a:custGeom>
            <a:avLst/>
            <a:gdLst>
              <a:gd name="connsiteX0" fmla="*/ 277020 w 3668741"/>
              <a:gd name="connsiteY0" fmla="*/ 0 h 2980266"/>
              <a:gd name="connsiteX1" fmla="*/ 3668741 w 3668741"/>
              <a:gd name="connsiteY1" fmla="*/ 0 h 2980266"/>
              <a:gd name="connsiteX2" fmla="*/ 3391721 w 3668741"/>
              <a:gd name="connsiteY2" fmla="*/ 2980266 h 2980266"/>
              <a:gd name="connsiteX3" fmla="*/ 0 w 3668741"/>
              <a:gd name="connsiteY3" fmla="*/ 2980266 h 2980266"/>
            </a:gdLst>
            <a:ahLst/>
            <a:cxnLst>
              <a:cxn ang="0">
                <a:pos x="connsiteX0" y="connsiteY0"/>
              </a:cxn>
              <a:cxn ang="0">
                <a:pos x="connsiteX1" y="connsiteY1"/>
              </a:cxn>
              <a:cxn ang="0">
                <a:pos x="connsiteX2" y="connsiteY2"/>
              </a:cxn>
              <a:cxn ang="0">
                <a:pos x="connsiteX3" y="connsiteY3"/>
              </a:cxn>
            </a:cxnLst>
            <a:rect l="l" t="t" r="r" b="b"/>
            <a:pathLst>
              <a:path w="3668741" h="2980266">
                <a:moveTo>
                  <a:pt x="277020" y="0"/>
                </a:moveTo>
                <a:lnTo>
                  <a:pt x="3668741" y="0"/>
                </a:lnTo>
                <a:lnTo>
                  <a:pt x="3391721" y="2980266"/>
                </a:lnTo>
                <a:lnTo>
                  <a:pt x="0" y="2980266"/>
                </a:lnTo>
                <a:close/>
              </a:path>
            </a:pathLst>
          </a:custGeom>
        </p:spPr>
      </p:pic>
      <p:sp>
        <p:nvSpPr>
          <p:cNvPr id="10" name="Rectangle 9"/>
          <p:cNvSpPr/>
          <p:nvPr/>
        </p:nvSpPr>
        <p:spPr bwMode="auto">
          <a:xfrm>
            <a:off x="0" y="5537772"/>
            <a:ext cx="12192000" cy="1320228"/>
          </a:xfrm>
          <a:prstGeom prst="rect">
            <a:avLst/>
          </a:prstGeom>
          <a:solidFill>
            <a:srgbClr val="00CC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1" name="TextBox 1"/>
          <p:cNvSpPr txBox="1">
            <a:spLocks noChangeArrowheads="1"/>
          </p:cNvSpPr>
          <p:nvPr/>
        </p:nvSpPr>
        <p:spPr bwMode="auto">
          <a:xfrm>
            <a:off x="0" y="254338"/>
            <a:ext cx="12192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3500" dirty="0">
                <a:solidFill>
                  <a:srgbClr val="00CCFF"/>
                </a:solidFill>
              </a:rPr>
              <a:t>CURRENT CHALLENGES</a:t>
            </a:r>
          </a:p>
        </p:txBody>
      </p:sp>
      <p:cxnSp>
        <p:nvCxnSpPr>
          <p:cNvPr id="12" name="Straight Connector 11"/>
          <p:cNvCxnSpPr/>
          <p:nvPr/>
        </p:nvCxnSpPr>
        <p:spPr>
          <a:xfrm>
            <a:off x="0" y="1028700"/>
            <a:ext cx="12192000" cy="0"/>
          </a:xfrm>
          <a:prstGeom prst="line">
            <a:avLst/>
          </a:prstGeom>
          <a:ln w="19050">
            <a:solidFill>
              <a:srgbClr val="00B0F0"/>
            </a:solidFill>
          </a:ln>
        </p:spPr>
        <p:style>
          <a:lnRef idx="3">
            <a:schemeClr val="accent1"/>
          </a:lnRef>
          <a:fillRef idx="0">
            <a:schemeClr val="accent1"/>
          </a:fillRef>
          <a:effectRef idx="2">
            <a:schemeClr val="accent1"/>
          </a:effectRef>
          <a:fontRef idx="minor">
            <a:schemeClr val="tx1"/>
          </a:fontRef>
        </p:style>
      </p:cxnSp>
      <p:pic>
        <p:nvPicPr>
          <p:cNvPr id="14"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2641" y="5771343"/>
            <a:ext cx="2302916" cy="84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9940" y="5472684"/>
            <a:ext cx="5118165" cy="1385316"/>
          </a:xfrm>
          <a:prstGeom prst="rect">
            <a:avLst/>
          </a:prstGeom>
        </p:spPr>
      </p:pic>
      <p:sp>
        <p:nvSpPr>
          <p:cNvPr id="13" name="TextBox 1"/>
          <p:cNvSpPr txBox="1">
            <a:spLocks noChangeArrowheads="1"/>
          </p:cNvSpPr>
          <p:nvPr/>
        </p:nvSpPr>
        <p:spPr bwMode="auto">
          <a:xfrm>
            <a:off x="7956451" y="5750071"/>
            <a:ext cx="4331368" cy="89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dirty="0">
                <a:solidFill>
                  <a:srgbClr val="66CCFF"/>
                </a:solidFill>
              </a:rPr>
              <a:t>REGULATING SHORT-TERM</a:t>
            </a:r>
            <a:br>
              <a:rPr lang="en-US" dirty="0">
                <a:solidFill>
                  <a:srgbClr val="66CCFF"/>
                </a:solidFill>
              </a:rPr>
            </a:br>
            <a:r>
              <a:rPr lang="en-US" dirty="0">
                <a:solidFill>
                  <a:srgbClr val="66CCFF"/>
                </a:solidFill>
              </a:rPr>
              <a:t>RENTAL PROPERTIES</a:t>
            </a:r>
          </a:p>
          <a:p>
            <a:pPr algn="ctr">
              <a:lnSpc>
                <a:spcPct val="90000"/>
              </a:lnSpc>
            </a:pPr>
            <a:r>
              <a:rPr lang="en-US" dirty="0"/>
              <a:t>October, 2022</a:t>
            </a:r>
            <a:endParaRPr lang="en-US" altLang="en-US" b="1" dirty="0">
              <a:solidFill>
                <a:srgbClr val="FFFFFF"/>
              </a:solidFill>
            </a:endParaRPr>
          </a:p>
        </p:txBody>
      </p:sp>
      <p:sp>
        <p:nvSpPr>
          <p:cNvPr id="23" name="TextBox 1"/>
          <p:cNvSpPr txBox="1">
            <a:spLocks noChangeArrowheads="1"/>
          </p:cNvSpPr>
          <p:nvPr/>
        </p:nvSpPr>
        <p:spPr bwMode="auto">
          <a:xfrm>
            <a:off x="0" y="1155522"/>
            <a:ext cx="12192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400" dirty="0">
                <a:latin typeface="Calibri" panose="020F0502020204030204" pitchFamily="34" charset="0"/>
                <a:ea typeface="Calibri" panose="020F0502020204030204" pitchFamily="34" charset="0"/>
                <a:cs typeface="Times New Roman" panose="02020603050405020304" pitchFamily="18" charset="0"/>
              </a:rPr>
              <a:t>SUBURBAN COMMUNITIES</a:t>
            </a:r>
            <a:endParaRPr lang="en-US" altLang="en-US" sz="2400" dirty="0">
              <a:solidFill>
                <a:srgbClr val="00CCFF"/>
              </a:solidFill>
            </a:endParaRPr>
          </a:p>
        </p:txBody>
      </p:sp>
      <p:sp>
        <p:nvSpPr>
          <p:cNvPr id="16" name="Content Placeholder 2">
            <a:extLst>
              <a:ext uri="{FF2B5EF4-FFF2-40B4-BE49-F238E27FC236}">
                <a16:creationId xmlns:a16="http://schemas.microsoft.com/office/drawing/2014/main" id="{74268A47-CE03-5E43-8941-FCF1AAD33D65}"/>
              </a:ext>
            </a:extLst>
          </p:cNvPr>
          <p:cNvSpPr txBox="1">
            <a:spLocks/>
          </p:cNvSpPr>
          <p:nvPr/>
        </p:nvSpPr>
        <p:spPr>
          <a:xfrm>
            <a:off x="5332169" y="1759318"/>
            <a:ext cx="4025191"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Arial" panose="020B0604020202020204" pitchFamily="34" charset="0"/>
              <a:buChar char="•"/>
            </a:pPr>
            <a:r>
              <a:rPr lang="en-US" sz="1800" dirty="0">
                <a:latin typeface="Calibri" panose="020F0502020204030204" pitchFamily="34" charset="0"/>
                <a:ea typeface="Calibri" panose="020F0502020204030204" pitchFamily="34" charset="0"/>
                <a:cs typeface="Times New Roman" panose="02020603050405020304" pitchFamily="18" charset="0"/>
              </a:rPr>
              <a:t>More likely to have conflicts.</a:t>
            </a:r>
          </a:p>
          <a:p>
            <a:pPr marL="285750" indent="-285750" algn="l">
              <a:buFont typeface="Arial" panose="020B0604020202020204" pitchFamily="34" charset="0"/>
              <a:buChar char="•"/>
            </a:pPr>
            <a:r>
              <a:rPr lang="en-US" sz="1800" dirty="0">
                <a:latin typeface="Calibri" panose="020F0502020204030204" pitchFamily="34" charset="0"/>
                <a:ea typeface="Calibri" panose="020F0502020204030204" pitchFamily="34" charset="0"/>
                <a:cs typeface="Times New Roman" panose="02020603050405020304" pitchFamily="18" charset="0"/>
              </a:rPr>
              <a:t>High rate of transient neighbors with concerns of safety, noise, trespassing, and trash.</a:t>
            </a:r>
          </a:p>
        </p:txBody>
      </p:sp>
    </p:spTree>
    <p:extLst>
      <p:ext uri="{BB962C8B-B14F-4D97-AF65-F5344CB8AC3E}">
        <p14:creationId xmlns:p14="http://schemas.microsoft.com/office/powerpoint/2010/main" val="19405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20728" t="15712" r="37798" b="34547"/>
          <a:stretch/>
        </p:blipFill>
        <p:spPr>
          <a:xfrm>
            <a:off x="1347922" y="1830201"/>
            <a:ext cx="3682864" cy="2946400"/>
          </a:xfrm>
          <a:custGeom>
            <a:avLst/>
            <a:gdLst>
              <a:gd name="connsiteX0" fmla="*/ 273872 w 3682864"/>
              <a:gd name="connsiteY0" fmla="*/ 0 h 2946400"/>
              <a:gd name="connsiteX1" fmla="*/ 3682864 w 3682864"/>
              <a:gd name="connsiteY1" fmla="*/ 0 h 2946400"/>
              <a:gd name="connsiteX2" fmla="*/ 3408992 w 3682864"/>
              <a:gd name="connsiteY2" fmla="*/ 2946400 h 2946400"/>
              <a:gd name="connsiteX3" fmla="*/ 0 w 3682864"/>
              <a:gd name="connsiteY3" fmla="*/ 2946400 h 2946400"/>
            </a:gdLst>
            <a:ahLst/>
            <a:cxnLst>
              <a:cxn ang="0">
                <a:pos x="connsiteX0" y="connsiteY0"/>
              </a:cxn>
              <a:cxn ang="0">
                <a:pos x="connsiteX1" y="connsiteY1"/>
              </a:cxn>
              <a:cxn ang="0">
                <a:pos x="connsiteX2" y="connsiteY2"/>
              </a:cxn>
              <a:cxn ang="0">
                <a:pos x="connsiteX3" y="connsiteY3"/>
              </a:cxn>
            </a:cxnLst>
            <a:rect l="l" t="t" r="r" b="b"/>
            <a:pathLst>
              <a:path w="3682864" h="2946400">
                <a:moveTo>
                  <a:pt x="273872" y="0"/>
                </a:moveTo>
                <a:lnTo>
                  <a:pt x="3682864" y="0"/>
                </a:lnTo>
                <a:lnTo>
                  <a:pt x="3408992" y="2946400"/>
                </a:lnTo>
                <a:lnTo>
                  <a:pt x="0" y="2946400"/>
                </a:lnTo>
                <a:close/>
              </a:path>
            </a:pathLst>
          </a:custGeom>
        </p:spPr>
      </p:pic>
      <p:sp>
        <p:nvSpPr>
          <p:cNvPr id="10" name="Rectangle 9"/>
          <p:cNvSpPr/>
          <p:nvPr/>
        </p:nvSpPr>
        <p:spPr bwMode="auto">
          <a:xfrm>
            <a:off x="0" y="5537772"/>
            <a:ext cx="12192000" cy="1320228"/>
          </a:xfrm>
          <a:prstGeom prst="rect">
            <a:avLst/>
          </a:prstGeom>
          <a:solidFill>
            <a:srgbClr val="00CC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1" name="TextBox 1"/>
          <p:cNvSpPr txBox="1">
            <a:spLocks noChangeArrowheads="1"/>
          </p:cNvSpPr>
          <p:nvPr/>
        </p:nvSpPr>
        <p:spPr bwMode="auto">
          <a:xfrm>
            <a:off x="0" y="254338"/>
            <a:ext cx="12192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3500" dirty="0">
                <a:solidFill>
                  <a:srgbClr val="00CCFF"/>
                </a:solidFill>
              </a:rPr>
              <a:t>CURRENT CHALLENGES</a:t>
            </a:r>
          </a:p>
        </p:txBody>
      </p:sp>
      <p:cxnSp>
        <p:nvCxnSpPr>
          <p:cNvPr id="12" name="Straight Connector 11"/>
          <p:cNvCxnSpPr/>
          <p:nvPr/>
        </p:nvCxnSpPr>
        <p:spPr>
          <a:xfrm>
            <a:off x="0" y="1028700"/>
            <a:ext cx="12192000" cy="0"/>
          </a:xfrm>
          <a:prstGeom prst="line">
            <a:avLst/>
          </a:prstGeom>
          <a:ln w="19050">
            <a:solidFill>
              <a:srgbClr val="00B0F0"/>
            </a:solidFill>
          </a:ln>
        </p:spPr>
        <p:style>
          <a:lnRef idx="3">
            <a:schemeClr val="accent1"/>
          </a:lnRef>
          <a:fillRef idx="0">
            <a:schemeClr val="accent1"/>
          </a:fillRef>
          <a:effectRef idx="2">
            <a:schemeClr val="accent1"/>
          </a:effectRef>
          <a:fontRef idx="minor">
            <a:schemeClr val="tx1"/>
          </a:fontRef>
        </p:style>
      </p:cxnSp>
      <p:pic>
        <p:nvPicPr>
          <p:cNvPr id="14"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2641" y="5771343"/>
            <a:ext cx="2302916" cy="84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9940" y="5472684"/>
            <a:ext cx="5118165" cy="1385316"/>
          </a:xfrm>
          <a:prstGeom prst="rect">
            <a:avLst/>
          </a:prstGeom>
        </p:spPr>
      </p:pic>
      <p:sp>
        <p:nvSpPr>
          <p:cNvPr id="13" name="TextBox 1"/>
          <p:cNvSpPr txBox="1">
            <a:spLocks noChangeArrowheads="1"/>
          </p:cNvSpPr>
          <p:nvPr/>
        </p:nvSpPr>
        <p:spPr bwMode="auto">
          <a:xfrm>
            <a:off x="7956451" y="5750071"/>
            <a:ext cx="4331368" cy="89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dirty="0">
                <a:solidFill>
                  <a:srgbClr val="66CCFF"/>
                </a:solidFill>
              </a:rPr>
              <a:t>REGULATING SHORT-TERM</a:t>
            </a:r>
            <a:br>
              <a:rPr lang="en-US" dirty="0">
                <a:solidFill>
                  <a:srgbClr val="66CCFF"/>
                </a:solidFill>
              </a:rPr>
            </a:br>
            <a:r>
              <a:rPr lang="en-US" dirty="0">
                <a:solidFill>
                  <a:srgbClr val="66CCFF"/>
                </a:solidFill>
              </a:rPr>
              <a:t>RENTAL PROPERTIES</a:t>
            </a:r>
          </a:p>
          <a:p>
            <a:pPr algn="ctr">
              <a:lnSpc>
                <a:spcPct val="90000"/>
              </a:lnSpc>
            </a:pPr>
            <a:r>
              <a:rPr lang="en-US" dirty="0"/>
              <a:t>October, 2022</a:t>
            </a:r>
            <a:endParaRPr lang="en-US" altLang="en-US" b="1" dirty="0">
              <a:solidFill>
                <a:srgbClr val="FFFFFF"/>
              </a:solidFill>
            </a:endParaRPr>
          </a:p>
        </p:txBody>
      </p:sp>
      <p:sp>
        <p:nvSpPr>
          <p:cNvPr id="23" name="TextBox 1"/>
          <p:cNvSpPr txBox="1">
            <a:spLocks noChangeArrowheads="1"/>
          </p:cNvSpPr>
          <p:nvPr/>
        </p:nvSpPr>
        <p:spPr bwMode="auto">
          <a:xfrm>
            <a:off x="0" y="1155522"/>
            <a:ext cx="12192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400" dirty="0">
                <a:latin typeface="Calibri" panose="020F0502020204030204" pitchFamily="34" charset="0"/>
                <a:ea typeface="Calibri" panose="020F0502020204030204" pitchFamily="34" charset="0"/>
                <a:cs typeface="Times New Roman" panose="02020603050405020304" pitchFamily="18" charset="0"/>
              </a:rPr>
              <a:t>URBAN COMMUNITIES</a:t>
            </a:r>
            <a:endParaRPr lang="en-US" altLang="en-US" sz="2400" dirty="0">
              <a:solidFill>
                <a:srgbClr val="00CCFF"/>
              </a:solidFill>
            </a:endParaRPr>
          </a:p>
        </p:txBody>
      </p:sp>
      <p:sp>
        <p:nvSpPr>
          <p:cNvPr id="16" name="Content Placeholder 2">
            <a:extLst>
              <a:ext uri="{FF2B5EF4-FFF2-40B4-BE49-F238E27FC236}">
                <a16:creationId xmlns:a16="http://schemas.microsoft.com/office/drawing/2014/main" id="{74268A47-CE03-5E43-8941-FCF1AAD33D65}"/>
              </a:ext>
            </a:extLst>
          </p:cNvPr>
          <p:cNvSpPr txBox="1">
            <a:spLocks/>
          </p:cNvSpPr>
          <p:nvPr/>
        </p:nvSpPr>
        <p:spPr>
          <a:xfrm>
            <a:off x="5332169" y="1759318"/>
            <a:ext cx="4614471"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Arial" panose="020B0604020202020204" pitchFamily="34" charset="0"/>
              <a:buChar char="•"/>
            </a:pPr>
            <a:r>
              <a:rPr lang="en-US" sz="1800" dirty="0">
                <a:latin typeface="Calibri" panose="020F0502020204030204" pitchFamily="34" charset="0"/>
                <a:ea typeface="Calibri" panose="020F0502020204030204" pitchFamily="34" charset="0"/>
                <a:cs typeface="Times New Roman" panose="02020603050405020304" pitchFamily="18" charset="0"/>
              </a:rPr>
              <a:t>Tend to have a greater number of mixed-use areas where short-term rentals tend to conflict less.</a:t>
            </a:r>
          </a:p>
          <a:p>
            <a:pPr marL="285750" indent="-285750" algn="l">
              <a:buFont typeface="Arial" panose="020B0604020202020204" pitchFamily="34" charset="0"/>
              <a:buChar char="•"/>
            </a:pPr>
            <a:r>
              <a:rPr lang="en-US" sz="1800" dirty="0">
                <a:latin typeface="Calibri" panose="020F0502020204030204" pitchFamily="34" charset="0"/>
                <a:ea typeface="Calibri" panose="020F0502020204030204" pitchFamily="34" charset="0"/>
                <a:cs typeface="Times New Roman" panose="02020603050405020304" pitchFamily="18" charset="0"/>
              </a:rPr>
              <a:t>For business owners, competition from short-term rentals is of great concern; </a:t>
            </a:r>
            <a:br>
              <a:rPr lang="en-US" sz="1800" dirty="0">
                <a:latin typeface="Calibri" panose="020F0502020204030204" pitchFamily="34" charset="0"/>
                <a:ea typeface="Calibri" panose="020F0502020204030204" pitchFamily="34" charset="0"/>
                <a:cs typeface="Times New Roman" panose="02020603050405020304" pitchFamily="18" charset="0"/>
              </a:rPr>
            </a:br>
            <a:r>
              <a:rPr lang="en-US" sz="1800" dirty="0">
                <a:latin typeface="Calibri" panose="020F0502020204030204" pitchFamily="34" charset="0"/>
                <a:ea typeface="Calibri" panose="020F0502020204030204" pitchFamily="34" charset="0"/>
                <a:cs typeface="Times New Roman" panose="02020603050405020304" pitchFamily="18" charset="0"/>
              </a:rPr>
              <a:t>most are looking for a level playing field. </a:t>
            </a:r>
          </a:p>
          <a:p>
            <a:pPr marL="285750" indent="-285750" algn="l">
              <a:buFont typeface="Arial" panose="020B0604020202020204" pitchFamily="34" charset="0"/>
              <a:buChar char="•"/>
            </a:pPr>
            <a:r>
              <a:rPr lang="en-US" sz="1800" dirty="0">
                <a:latin typeface="Calibri" panose="020F0502020204030204" pitchFamily="34" charset="0"/>
                <a:ea typeface="Calibri" panose="020F0502020204030204" pitchFamily="34" charset="0"/>
                <a:cs typeface="Times New Roman" panose="02020603050405020304" pitchFamily="18" charset="0"/>
              </a:rPr>
              <a:t>Traditional hotels, motels, inns, bed and breakfasts, and seasonal rental agencies are at disadvantage to online, peer-to-peer short-term rental companies since they are subject to business taxes and Department of Health regulations.</a:t>
            </a:r>
          </a:p>
        </p:txBody>
      </p:sp>
    </p:spTree>
    <p:extLst>
      <p:ext uri="{BB962C8B-B14F-4D97-AF65-F5344CB8AC3E}">
        <p14:creationId xmlns:p14="http://schemas.microsoft.com/office/powerpoint/2010/main" val="3870473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5537772"/>
            <a:ext cx="12192000" cy="1320228"/>
          </a:xfrm>
          <a:prstGeom prst="rect">
            <a:avLst/>
          </a:prstGeom>
          <a:solidFill>
            <a:srgbClr val="00CC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1" name="TextBox 1"/>
          <p:cNvSpPr txBox="1">
            <a:spLocks noChangeArrowheads="1"/>
          </p:cNvSpPr>
          <p:nvPr/>
        </p:nvSpPr>
        <p:spPr bwMode="auto">
          <a:xfrm>
            <a:off x="0" y="254338"/>
            <a:ext cx="12192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3500" dirty="0">
                <a:solidFill>
                  <a:srgbClr val="00CCFF"/>
                </a:solidFill>
              </a:rPr>
              <a:t>VARIATION BY SITUATION</a:t>
            </a:r>
          </a:p>
        </p:txBody>
      </p:sp>
      <p:cxnSp>
        <p:nvCxnSpPr>
          <p:cNvPr id="12" name="Straight Connector 11"/>
          <p:cNvCxnSpPr/>
          <p:nvPr/>
        </p:nvCxnSpPr>
        <p:spPr>
          <a:xfrm>
            <a:off x="0" y="1028700"/>
            <a:ext cx="12192000" cy="0"/>
          </a:xfrm>
          <a:prstGeom prst="line">
            <a:avLst/>
          </a:prstGeom>
          <a:ln w="19050">
            <a:solidFill>
              <a:srgbClr val="00B0F0"/>
            </a:solidFill>
          </a:ln>
        </p:spPr>
        <p:style>
          <a:lnRef idx="3">
            <a:schemeClr val="accent1"/>
          </a:lnRef>
          <a:fillRef idx="0">
            <a:schemeClr val="accent1"/>
          </a:fillRef>
          <a:effectRef idx="2">
            <a:schemeClr val="accent1"/>
          </a:effectRef>
          <a:fontRef idx="minor">
            <a:schemeClr val="tx1"/>
          </a:fontRef>
        </p:style>
      </p:cxnSp>
      <p:pic>
        <p:nvPicPr>
          <p:cNvPr id="14"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2641" y="5771343"/>
            <a:ext cx="2302916" cy="84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940" y="5472684"/>
            <a:ext cx="5118165" cy="1385316"/>
          </a:xfrm>
          <a:prstGeom prst="rect">
            <a:avLst/>
          </a:prstGeom>
        </p:spPr>
      </p:pic>
      <p:sp>
        <p:nvSpPr>
          <p:cNvPr id="13" name="TextBox 1"/>
          <p:cNvSpPr txBox="1">
            <a:spLocks noChangeArrowheads="1"/>
          </p:cNvSpPr>
          <p:nvPr/>
        </p:nvSpPr>
        <p:spPr bwMode="auto">
          <a:xfrm>
            <a:off x="7956451" y="5750071"/>
            <a:ext cx="4331368" cy="89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dirty="0">
                <a:solidFill>
                  <a:srgbClr val="66CCFF"/>
                </a:solidFill>
              </a:rPr>
              <a:t>REGULATING SHORT-TERM</a:t>
            </a:r>
            <a:br>
              <a:rPr lang="en-US" dirty="0">
                <a:solidFill>
                  <a:srgbClr val="66CCFF"/>
                </a:solidFill>
              </a:rPr>
            </a:br>
            <a:r>
              <a:rPr lang="en-US" dirty="0">
                <a:solidFill>
                  <a:srgbClr val="66CCFF"/>
                </a:solidFill>
              </a:rPr>
              <a:t>RENTAL PROPERTIES</a:t>
            </a:r>
          </a:p>
          <a:p>
            <a:pPr algn="ctr">
              <a:lnSpc>
                <a:spcPct val="90000"/>
              </a:lnSpc>
            </a:pPr>
            <a:r>
              <a:rPr lang="en-US" dirty="0"/>
              <a:t>October, 2022</a:t>
            </a:r>
            <a:endParaRPr lang="en-US" altLang="en-US" b="1" dirty="0">
              <a:solidFill>
                <a:srgbClr val="FFFFFF"/>
              </a:solidFill>
            </a:endParaRPr>
          </a:p>
        </p:txBody>
      </p:sp>
      <p:sp>
        <p:nvSpPr>
          <p:cNvPr id="16" name="Content Placeholder 2">
            <a:extLst>
              <a:ext uri="{FF2B5EF4-FFF2-40B4-BE49-F238E27FC236}">
                <a16:creationId xmlns:a16="http://schemas.microsoft.com/office/drawing/2014/main" id="{74268A47-CE03-5E43-8941-FCF1AAD33D65}"/>
              </a:ext>
            </a:extLst>
          </p:cNvPr>
          <p:cNvSpPr txBox="1">
            <a:spLocks/>
          </p:cNvSpPr>
          <p:nvPr/>
        </p:nvSpPr>
        <p:spPr>
          <a:xfrm>
            <a:off x="2219280" y="3044322"/>
            <a:ext cx="7753439" cy="272702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Arial" panose="020B0604020202020204" pitchFamily="34" charset="0"/>
              <a:buChar char="•"/>
            </a:pPr>
            <a:r>
              <a:rPr lang="en-US" sz="1800" dirty="0">
                <a:latin typeface="Calibri" panose="020F0502020204030204" pitchFamily="34" charset="0"/>
                <a:ea typeface="Calibri" panose="020F0502020204030204" pitchFamily="34" charset="0"/>
                <a:cs typeface="Times New Roman" panose="02020603050405020304" pitchFamily="18" charset="0"/>
              </a:rPr>
              <a:t>Regulations regarding short-term rental units can vary widely depending on whether your community is seasonal, rural, urban, suburban, or a mix.</a:t>
            </a:r>
          </a:p>
          <a:p>
            <a:pPr marL="285750" indent="-285750" algn="l">
              <a:buFont typeface="Arial" panose="020B0604020202020204" pitchFamily="34" charset="0"/>
              <a:buChar char="•"/>
            </a:pPr>
            <a:r>
              <a:rPr lang="en-US" sz="1800" dirty="0">
                <a:latin typeface="Calibri" panose="020F0502020204030204" pitchFamily="34" charset="0"/>
                <a:ea typeface="Calibri" panose="020F0502020204030204" pitchFamily="34" charset="0"/>
                <a:cs typeface="Times New Roman" panose="02020603050405020304" pitchFamily="18" charset="0"/>
              </a:rPr>
              <a:t>After community type, the reason </a:t>
            </a:r>
            <a:r>
              <a:rPr lang="en-US" sz="1800" b="1" dirty="0">
                <a:latin typeface="Calibri" panose="020F0502020204030204" pitchFamily="34" charset="0"/>
                <a:ea typeface="Calibri" panose="020F0502020204030204" pitchFamily="34" charset="0"/>
                <a:cs typeface="Times New Roman" panose="02020603050405020304" pitchFamily="18" charset="0"/>
              </a:rPr>
              <a:t>why</a:t>
            </a:r>
            <a:r>
              <a:rPr lang="en-US" sz="1800" dirty="0">
                <a:latin typeface="Calibri" panose="020F0502020204030204" pitchFamily="34" charset="0"/>
                <a:ea typeface="Calibri" panose="020F0502020204030204" pitchFamily="34" charset="0"/>
                <a:cs typeface="Times New Roman" panose="02020603050405020304" pitchFamily="18" charset="0"/>
              </a:rPr>
              <a:t> a regulation is needed is the most important factor for determining which type of law will be needed for a municipality.</a:t>
            </a:r>
          </a:p>
          <a:p>
            <a:pPr marL="285750" indent="-285750" algn="l">
              <a:buFont typeface="Arial" panose="020B0604020202020204" pitchFamily="34" charset="0"/>
              <a:buChar char="•"/>
            </a:pPr>
            <a:r>
              <a:rPr lang="en-US" sz="1800" dirty="0">
                <a:latin typeface="Calibri" panose="020F0502020204030204" pitchFamily="34" charset="0"/>
                <a:ea typeface="Calibri" panose="020F0502020204030204" pitchFamily="34" charset="0"/>
                <a:cs typeface="Times New Roman" panose="02020603050405020304" pitchFamily="18" charset="0"/>
              </a:rPr>
              <a:t>The “why” is the catalyst which starts the process of enacting a new law; it represents the primary conflict(s) and demonstrates that regulation of this use is necessary. </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6881" y="1114691"/>
            <a:ext cx="7180078" cy="1773100"/>
          </a:xfrm>
          <a:prstGeom prst="rect">
            <a:avLst/>
          </a:prstGeom>
        </p:spPr>
      </p:pic>
    </p:spTree>
    <p:extLst>
      <p:ext uri="{BB962C8B-B14F-4D97-AF65-F5344CB8AC3E}">
        <p14:creationId xmlns:p14="http://schemas.microsoft.com/office/powerpoint/2010/main" val="2932830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5537772"/>
            <a:ext cx="12192000" cy="1320228"/>
          </a:xfrm>
          <a:prstGeom prst="rect">
            <a:avLst/>
          </a:prstGeom>
          <a:solidFill>
            <a:srgbClr val="00CC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1" name="TextBox 1"/>
          <p:cNvSpPr txBox="1">
            <a:spLocks noChangeArrowheads="1"/>
          </p:cNvSpPr>
          <p:nvPr/>
        </p:nvSpPr>
        <p:spPr bwMode="auto">
          <a:xfrm>
            <a:off x="0" y="254338"/>
            <a:ext cx="12192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3500" dirty="0">
                <a:solidFill>
                  <a:srgbClr val="00CCFF"/>
                </a:solidFill>
              </a:rPr>
              <a:t>REGULATORY ISSUES</a:t>
            </a:r>
          </a:p>
        </p:txBody>
      </p:sp>
      <p:cxnSp>
        <p:nvCxnSpPr>
          <p:cNvPr id="12" name="Straight Connector 11"/>
          <p:cNvCxnSpPr/>
          <p:nvPr/>
        </p:nvCxnSpPr>
        <p:spPr>
          <a:xfrm>
            <a:off x="0" y="1028700"/>
            <a:ext cx="12192000" cy="0"/>
          </a:xfrm>
          <a:prstGeom prst="line">
            <a:avLst/>
          </a:prstGeom>
          <a:ln w="19050">
            <a:solidFill>
              <a:srgbClr val="00B0F0"/>
            </a:solidFill>
          </a:ln>
        </p:spPr>
        <p:style>
          <a:lnRef idx="3">
            <a:schemeClr val="accent1"/>
          </a:lnRef>
          <a:fillRef idx="0">
            <a:schemeClr val="accent1"/>
          </a:fillRef>
          <a:effectRef idx="2">
            <a:schemeClr val="accent1"/>
          </a:effectRef>
          <a:fontRef idx="minor">
            <a:schemeClr val="tx1"/>
          </a:fontRef>
        </p:style>
      </p:cxnSp>
      <p:pic>
        <p:nvPicPr>
          <p:cNvPr id="14"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2641" y="5771343"/>
            <a:ext cx="2302916" cy="84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940" y="5472684"/>
            <a:ext cx="5118165" cy="1385316"/>
          </a:xfrm>
          <a:prstGeom prst="rect">
            <a:avLst/>
          </a:prstGeom>
        </p:spPr>
      </p:pic>
      <p:sp>
        <p:nvSpPr>
          <p:cNvPr id="13" name="TextBox 1"/>
          <p:cNvSpPr txBox="1">
            <a:spLocks noChangeArrowheads="1"/>
          </p:cNvSpPr>
          <p:nvPr/>
        </p:nvSpPr>
        <p:spPr bwMode="auto">
          <a:xfrm>
            <a:off x="7956451" y="5750071"/>
            <a:ext cx="4331368" cy="89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dirty="0">
                <a:solidFill>
                  <a:srgbClr val="66CCFF"/>
                </a:solidFill>
              </a:rPr>
              <a:t>REGULATING SHORT-TERM</a:t>
            </a:r>
            <a:br>
              <a:rPr lang="en-US" dirty="0">
                <a:solidFill>
                  <a:srgbClr val="66CCFF"/>
                </a:solidFill>
              </a:rPr>
            </a:br>
            <a:r>
              <a:rPr lang="en-US" dirty="0">
                <a:solidFill>
                  <a:srgbClr val="66CCFF"/>
                </a:solidFill>
              </a:rPr>
              <a:t>RENTAL PROPERTIES</a:t>
            </a:r>
          </a:p>
          <a:p>
            <a:pPr algn="ctr">
              <a:lnSpc>
                <a:spcPct val="90000"/>
              </a:lnSpc>
            </a:pPr>
            <a:r>
              <a:rPr lang="en-US" dirty="0"/>
              <a:t>October, 2022</a:t>
            </a:r>
            <a:endParaRPr lang="en-US" altLang="en-US" b="1" dirty="0">
              <a:solidFill>
                <a:srgbClr val="FFFFFF"/>
              </a:solidFill>
            </a:endParaRPr>
          </a:p>
        </p:txBody>
      </p:sp>
      <p:sp>
        <p:nvSpPr>
          <p:cNvPr id="16" name="Content Placeholder 2">
            <a:extLst>
              <a:ext uri="{FF2B5EF4-FFF2-40B4-BE49-F238E27FC236}">
                <a16:creationId xmlns:a16="http://schemas.microsoft.com/office/drawing/2014/main" id="{74268A47-CE03-5E43-8941-FCF1AAD33D65}"/>
              </a:ext>
            </a:extLst>
          </p:cNvPr>
          <p:cNvSpPr txBox="1">
            <a:spLocks/>
          </p:cNvSpPr>
          <p:nvPr/>
        </p:nvSpPr>
        <p:spPr>
          <a:xfrm>
            <a:off x="3336879" y="1323181"/>
            <a:ext cx="5248320" cy="68849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latin typeface="Calibri" panose="020F0502020204030204" pitchFamily="34" charset="0"/>
                <a:ea typeface="Calibri" panose="020F0502020204030204" pitchFamily="34" charset="0"/>
                <a:cs typeface="Times New Roman" panose="02020603050405020304" pitchFamily="18" charset="0"/>
              </a:rPr>
              <a:t>No matter which type of community, short-term rentals are primarily taxing to local code enforcement.</a:t>
            </a:r>
          </a:p>
        </p:txBody>
      </p:sp>
      <p:sp>
        <p:nvSpPr>
          <p:cNvPr id="17" name="Content Placeholder 2">
            <a:extLst>
              <a:ext uri="{FF2B5EF4-FFF2-40B4-BE49-F238E27FC236}">
                <a16:creationId xmlns:a16="http://schemas.microsoft.com/office/drawing/2014/main" id="{74268A47-CE03-5E43-8941-FCF1AAD33D65}"/>
              </a:ext>
            </a:extLst>
          </p:cNvPr>
          <p:cNvSpPr txBox="1">
            <a:spLocks/>
          </p:cNvSpPr>
          <p:nvPr/>
        </p:nvSpPr>
        <p:spPr>
          <a:xfrm>
            <a:off x="2390002" y="2778207"/>
            <a:ext cx="3570654" cy="272702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Arial" panose="020B0604020202020204" pitchFamily="34" charset="0"/>
              <a:buChar char="•"/>
            </a:pPr>
            <a:r>
              <a:rPr lang="en-US" sz="1800" dirty="0">
                <a:latin typeface="Calibri" panose="020F0502020204030204" pitchFamily="34" charset="0"/>
                <a:ea typeface="Calibri" panose="020F0502020204030204" pitchFamily="34" charset="0"/>
                <a:cs typeface="Times New Roman" panose="02020603050405020304" pitchFamily="18" charset="0"/>
              </a:rPr>
              <a:t>Code enforcement lacks any true power in dealing with these types of uses.</a:t>
            </a:r>
          </a:p>
          <a:p>
            <a:pPr marL="285750" indent="-285750" algn="l">
              <a:buFont typeface="Arial" panose="020B0604020202020204" pitchFamily="34" charset="0"/>
              <a:buChar char="•"/>
            </a:pPr>
            <a:r>
              <a:rPr lang="en-US" sz="1800" dirty="0">
                <a:latin typeface="Calibri" panose="020F0502020204030204" pitchFamily="34" charset="0"/>
                <a:ea typeface="Calibri" panose="020F0502020204030204" pitchFamily="34" charset="0"/>
                <a:cs typeface="Times New Roman" panose="02020603050405020304" pitchFamily="18" charset="0"/>
              </a:rPr>
              <a:t>Can only rely on the property maintenance code or the limited powers of a noise ordinance. </a:t>
            </a:r>
          </a:p>
        </p:txBody>
      </p:sp>
      <p:sp>
        <p:nvSpPr>
          <p:cNvPr id="18" name="Content Placeholder 2">
            <a:extLst>
              <a:ext uri="{FF2B5EF4-FFF2-40B4-BE49-F238E27FC236}">
                <a16:creationId xmlns:a16="http://schemas.microsoft.com/office/drawing/2014/main" id="{74268A47-CE03-5E43-8941-FCF1AAD33D65}"/>
              </a:ext>
            </a:extLst>
          </p:cNvPr>
          <p:cNvSpPr txBox="1">
            <a:spLocks/>
          </p:cNvSpPr>
          <p:nvPr/>
        </p:nvSpPr>
        <p:spPr>
          <a:xfrm>
            <a:off x="2478179" y="2306161"/>
            <a:ext cx="3394301" cy="396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i="1" dirty="0">
                <a:solidFill>
                  <a:srgbClr val="00CCFF"/>
                </a:solidFill>
                <a:latin typeface="Calibri" panose="020F0502020204030204" pitchFamily="34" charset="0"/>
                <a:ea typeface="Calibri" panose="020F0502020204030204" pitchFamily="34" charset="0"/>
                <a:cs typeface="Times New Roman" panose="02020603050405020304" pitchFamily="18" charset="0"/>
              </a:rPr>
              <a:t>WITHOUT</a:t>
            </a:r>
            <a:r>
              <a:rPr lang="en-US" sz="2200" dirty="0">
                <a:solidFill>
                  <a:srgbClr val="00CCFF"/>
                </a:solidFill>
                <a:latin typeface="Calibri" panose="020F0502020204030204" pitchFamily="34" charset="0"/>
                <a:ea typeface="Calibri" panose="020F0502020204030204" pitchFamily="34" charset="0"/>
                <a:cs typeface="Times New Roman" panose="02020603050405020304" pitchFamily="18" charset="0"/>
              </a:rPr>
              <a:t> REGULATION</a:t>
            </a:r>
          </a:p>
        </p:txBody>
      </p:sp>
      <p:sp>
        <p:nvSpPr>
          <p:cNvPr id="19" name="Content Placeholder 2">
            <a:extLst>
              <a:ext uri="{FF2B5EF4-FFF2-40B4-BE49-F238E27FC236}">
                <a16:creationId xmlns:a16="http://schemas.microsoft.com/office/drawing/2014/main" id="{74268A47-CE03-5E43-8941-FCF1AAD33D65}"/>
              </a:ext>
            </a:extLst>
          </p:cNvPr>
          <p:cNvSpPr txBox="1">
            <a:spLocks/>
          </p:cNvSpPr>
          <p:nvPr/>
        </p:nvSpPr>
        <p:spPr>
          <a:xfrm>
            <a:off x="6367008" y="2313424"/>
            <a:ext cx="3394301" cy="396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i="1" dirty="0">
                <a:solidFill>
                  <a:srgbClr val="00CCFF"/>
                </a:solidFill>
                <a:latin typeface="Calibri" panose="020F0502020204030204" pitchFamily="34" charset="0"/>
                <a:ea typeface="Calibri" panose="020F0502020204030204" pitchFamily="34" charset="0"/>
                <a:cs typeface="Times New Roman" panose="02020603050405020304" pitchFamily="18" charset="0"/>
              </a:rPr>
              <a:t>WITH</a:t>
            </a:r>
            <a:r>
              <a:rPr lang="en-US" sz="2200" dirty="0">
                <a:solidFill>
                  <a:srgbClr val="00CCFF"/>
                </a:solidFill>
                <a:latin typeface="Calibri" panose="020F0502020204030204" pitchFamily="34" charset="0"/>
                <a:ea typeface="Calibri" panose="020F0502020204030204" pitchFamily="34" charset="0"/>
                <a:cs typeface="Times New Roman" panose="02020603050405020304" pitchFamily="18" charset="0"/>
              </a:rPr>
              <a:t> REGULATION</a:t>
            </a:r>
          </a:p>
        </p:txBody>
      </p:sp>
      <p:sp>
        <p:nvSpPr>
          <p:cNvPr id="20" name="Content Placeholder 2">
            <a:extLst>
              <a:ext uri="{FF2B5EF4-FFF2-40B4-BE49-F238E27FC236}">
                <a16:creationId xmlns:a16="http://schemas.microsoft.com/office/drawing/2014/main" id="{74268A47-CE03-5E43-8941-FCF1AAD33D65}"/>
              </a:ext>
            </a:extLst>
          </p:cNvPr>
          <p:cNvSpPr txBox="1">
            <a:spLocks/>
          </p:cNvSpPr>
          <p:nvPr/>
        </p:nvSpPr>
        <p:spPr>
          <a:xfrm>
            <a:off x="6419683" y="2774912"/>
            <a:ext cx="3288949" cy="272702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Arial" panose="020B0604020202020204" pitchFamily="34" charset="0"/>
              <a:buChar char="•"/>
            </a:pPr>
            <a:r>
              <a:rPr lang="en-US" sz="1800" dirty="0">
                <a:latin typeface="Calibri" panose="020F0502020204030204" pitchFamily="34" charset="0"/>
                <a:ea typeface="Calibri" panose="020F0502020204030204" pitchFamily="34" charset="0"/>
                <a:cs typeface="Times New Roman" panose="02020603050405020304" pitchFamily="18" charset="0"/>
              </a:rPr>
              <a:t>With an enacted regulation, code enforcement is often the front line for compliance; in some communities this task can become burdensome to take on for a department that is typically just one person.</a:t>
            </a:r>
          </a:p>
        </p:txBody>
      </p:sp>
    </p:spTree>
    <p:extLst>
      <p:ext uri="{BB962C8B-B14F-4D97-AF65-F5344CB8AC3E}">
        <p14:creationId xmlns:p14="http://schemas.microsoft.com/office/powerpoint/2010/main" val="22168975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5537772"/>
            <a:ext cx="12192000" cy="1320228"/>
          </a:xfrm>
          <a:prstGeom prst="rect">
            <a:avLst/>
          </a:prstGeom>
          <a:solidFill>
            <a:srgbClr val="00CC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1" name="TextBox 1"/>
          <p:cNvSpPr txBox="1">
            <a:spLocks noChangeArrowheads="1"/>
          </p:cNvSpPr>
          <p:nvPr/>
        </p:nvSpPr>
        <p:spPr bwMode="auto">
          <a:xfrm>
            <a:off x="0" y="254338"/>
            <a:ext cx="12192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3500" dirty="0">
                <a:solidFill>
                  <a:srgbClr val="00CCFF"/>
                </a:solidFill>
              </a:rPr>
              <a:t>REGULATORY ISSUES</a:t>
            </a:r>
          </a:p>
        </p:txBody>
      </p:sp>
      <p:cxnSp>
        <p:nvCxnSpPr>
          <p:cNvPr id="12" name="Straight Connector 11"/>
          <p:cNvCxnSpPr/>
          <p:nvPr/>
        </p:nvCxnSpPr>
        <p:spPr>
          <a:xfrm>
            <a:off x="0" y="1028700"/>
            <a:ext cx="12192000" cy="0"/>
          </a:xfrm>
          <a:prstGeom prst="line">
            <a:avLst/>
          </a:prstGeom>
          <a:ln w="19050">
            <a:solidFill>
              <a:srgbClr val="00B0F0"/>
            </a:solidFill>
          </a:ln>
        </p:spPr>
        <p:style>
          <a:lnRef idx="3">
            <a:schemeClr val="accent1"/>
          </a:lnRef>
          <a:fillRef idx="0">
            <a:schemeClr val="accent1"/>
          </a:fillRef>
          <a:effectRef idx="2">
            <a:schemeClr val="accent1"/>
          </a:effectRef>
          <a:fontRef idx="minor">
            <a:schemeClr val="tx1"/>
          </a:fontRef>
        </p:style>
      </p:cxnSp>
      <p:pic>
        <p:nvPicPr>
          <p:cNvPr id="14"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2641" y="5771343"/>
            <a:ext cx="2302916" cy="84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940" y="5472684"/>
            <a:ext cx="5118165" cy="1385316"/>
          </a:xfrm>
          <a:prstGeom prst="rect">
            <a:avLst/>
          </a:prstGeom>
        </p:spPr>
      </p:pic>
      <p:sp>
        <p:nvSpPr>
          <p:cNvPr id="13" name="TextBox 1"/>
          <p:cNvSpPr txBox="1">
            <a:spLocks noChangeArrowheads="1"/>
          </p:cNvSpPr>
          <p:nvPr/>
        </p:nvSpPr>
        <p:spPr bwMode="auto">
          <a:xfrm>
            <a:off x="7956451" y="5750071"/>
            <a:ext cx="4331368" cy="89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dirty="0">
                <a:solidFill>
                  <a:srgbClr val="66CCFF"/>
                </a:solidFill>
              </a:rPr>
              <a:t>REGULATING SHORT-TERM</a:t>
            </a:r>
            <a:br>
              <a:rPr lang="en-US" dirty="0">
                <a:solidFill>
                  <a:srgbClr val="66CCFF"/>
                </a:solidFill>
              </a:rPr>
            </a:br>
            <a:r>
              <a:rPr lang="en-US" dirty="0">
                <a:solidFill>
                  <a:srgbClr val="66CCFF"/>
                </a:solidFill>
              </a:rPr>
              <a:t>RENTAL PROPERTIES</a:t>
            </a:r>
          </a:p>
          <a:p>
            <a:pPr algn="ctr">
              <a:lnSpc>
                <a:spcPct val="90000"/>
              </a:lnSpc>
            </a:pPr>
            <a:r>
              <a:rPr lang="en-US" dirty="0"/>
              <a:t>October, 2022</a:t>
            </a:r>
            <a:endParaRPr lang="en-US" altLang="en-US" b="1" dirty="0">
              <a:solidFill>
                <a:srgbClr val="FFFFFF"/>
              </a:solidFill>
            </a:endParaRPr>
          </a:p>
        </p:txBody>
      </p:sp>
      <p:sp>
        <p:nvSpPr>
          <p:cNvPr id="17" name="Content Placeholder 2">
            <a:extLst>
              <a:ext uri="{FF2B5EF4-FFF2-40B4-BE49-F238E27FC236}">
                <a16:creationId xmlns:a16="http://schemas.microsoft.com/office/drawing/2014/main" id="{74268A47-CE03-5E43-8941-FCF1AAD33D65}"/>
              </a:ext>
            </a:extLst>
          </p:cNvPr>
          <p:cNvSpPr txBox="1">
            <a:spLocks/>
          </p:cNvSpPr>
          <p:nvPr/>
        </p:nvSpPr>
        <p:spPr>
          <a:xfrm>
            <a:off x="1000101" y="1369436"/>
            <a:ext cx="5128398" cy="27270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Arial" panose="020B0604020202020204" pitchFamily="34" charset="0"/>
              <a:buChar char="•"/>
            </a:pPr>
            <a:r>
              <a:rPr lang="en-US" sz="2200" b="1" i="1" dirty="0">
                <a:solidFill>
                  <a:srgbClr val="00CCFF"/>
                </a:solidFill>
                <a:latin typeface="Calibri" panose="020F0502020204030204" pitchFamily="34" charset="0"/>
                <a:ea typeface="Calibri" panose="020F0502020204030204" pitchFamily="34" charset="0"/>
                <a:cs typeface="Times New Roman" panose="02020603050405020304" pitchFamily="18" charset="0"/>
              </a:rPr>
              <a:t>Definitions: </a:t>
            </a:r>
            <a:r>
              <a:rPr lang="en-US" sz="1800" dirty="0">
                <a:cs typeface="Times New Roman" panose="02020603050405020304" pitchFamily="18" charset="0"/>
              </a:rPr>
              <a:t>Courts have sided with the owner of a rental property when the definition is unclear and clearly meant for outdated uses.</a:t>
            </a:r>
          </a:p>
          <a:p>
            <a:pPr marL="742950" lvl="1" indent="-285750" algn="l">
              <a:buFont typeface="Arial" panose="020B0604020202020204" pitchFamily="34" charset="0"/>
              <a:buChar char="•"/>
            </a:pPr>
            <a:r>
              <a:rPr lang="en-US" sz="1800" dirty="0">
                <a:cs typeface="Times New Roman" panose="02020603050405020304" pitchFamily="18" charset="0"/>
              </a:rPr>
              <a:t>Atkinson v. Wilt, 94 A.d.3d 1218 (3d Dept. 2012)</a:t>
            </a:r>
            <a:endParaRPr lang="en-US" sz="1800" dirty="0"/>
          </a:p>
          <a:p>
            <a:pPr marL="285750" indent="-285750" algn="l">
              <a:buFont typeface="Arial" panose="020B0604020202020204" pitchFamily="34" charset="0"/>
              <a:buChar char="•"/>
            </a:pPr>
            <a:r>
              <a:rPr lang="en-US" sz="2200" b="1" i="1" dirty="0">
                <a:solidFill>
                  <a:srgbClr val="00CCFF"/>
                </a:solidFill>
                <a:latin typeface="Calibri" panose="020F0502020204030204" pitchFamily="34" charset="0"/>
                <a:ea typeface="Calibri" panose="020F0502020204030204" pitchFamily="34" charset="0"/>
                <a:cs typeface="Times New Roman" panose="02020603050405020304" pitchFamily="18" charset="0"/>
              </a:rPr>
              <a:t>Inspection: </a:t>
            </a:r>
            <a:r>
              <a:rPr lang="en-US" sz="1800" dirty="0"/>
              <a:t>Can be time consuming and costly.</a:t>
            </a:r>
          </a:p>
          <a:p>
            <a:pPr marL="285750" indent="-285750" algn="l">
              <a:buFont typeface="Arial" panose="020B0604020202020204" pitchFamily="34" charset="0"/>
              <a:buChar char="•"/>
            </a:pPr>
            <a:r>
              <a:rPr lang="en-US" sz="2200" b="1" i="1" dirty="0">
                <a:solidFill>
                  <a:srgbClr val="00CCFF"/>
                </a:solidFill>
                <a:latin typeface="Calibri" panose="020F0502020204030204" pitchFamily="34" charset="0"/>
                <a:ea typeface="Calibri" panose="020F0502020204030204" pitchFamily="34" charset="0"/>
                <a:cs typeface="Times New Roman" panose="02020603050405020304" pitchFamily="18" charset="0"/>
              </a:rPr>
              <a:t>Violations: </a:t>
            </a:r>
            <a:r>
              <a:rPr lang="en-US" sz="1800" dirty="0"/>
              <a:t>May be difficult to discern if reliant on complaints.</a:t>
            </a:r>
          </a:p>
          <a:p>
            <a:pPr marL="285750" indent="-285750" algn="l">
              <a:buFont typeface="Arial" panose="020B0604020202020204" pitchFamily="34" charset="0"/>
              <a:buChar char="•"/>
            </a:pPr>
            <a:r>
              <a:rPr lang="en-US" sz="2200" b="1" i="1" dirty="0">
                <a:solidFill>
                  <a:srgbClr val="00CCFF"/>
                </a:solidFill>
                <a:latin typeface="Calibri" panose="020F0502020204030204" pitchFamily="34" charset="0"/>
                <a:ea typeface="Calibri" panose="020F0502020204030204" pitchFamily="34" charset="0"/>
                <a:cs typeface="Times New Roman" panose="02020603050405020304" pitchFamily="18" charset="0"/>
              </a:rPr>
              <a:t>Noise: </a:t>
            </a:r>
            <a:r>
              <a:rPr lang="en-US" sz="1800" dirty="0"/>
              <a:t>Ordinances are historically difficult to enforce and measure.</a:t>
            </a:r>
          </a:p>
          <a:p>
            <a:pPr marL="285750" indent="-285750" algn="l">
              <a:buFont typeface="Arial" panose="020B0604020202020204" pitchFamily="34" charset="0"/>
              <a:buChar char="•"/>
            </a:pPr>
            <a:r>
              <a:rPr lang="en-US" sz="2200" b="1" i="1" dirty="0">
                <a:solidFill>
                  <a:srgbClr val="00CCFF"/>
                </a:solidFill>
                <a:latin typeface="Calibri" panose="020F0502020204030204" pitchFamily="34" charset="0"/>
                <a:ea typeface="Calibri" panose="020F0502020204030204" pitchFamily="34" charset="0"/>
                <a:cs typeface="Times New Roman" panose="02020603050405020304" pitchFamily="18" charset="0"/>
              </a:rPr>
              <a:t>Compliance: </a:t>
            </a:r>
            <a:r>
              <a:rPr lang="en-US" sz="1800" dirty="0"/>
              <a:t>Police power and monitoring is generally limited.</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2427" y="724336"/>
            <a:ext cx="5186680" cy="5186680"/>
          </a:xfrm>
          <a:prstGeom prst="rect">
            <a:avLst/>
          </a:prstGeom>
        </p:spPr>
      </p:pic>
    </p:spTree>
    <p:extLst>
      <p:ext uri="{BB962C8B-B14F-4D97-AF65-F5344CB8AC3E}">
        <p14:creationId xmlns:p14="http://schemas.microsoft.com/office/powerpoint/2010/main" val="24119875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bwMode="auto">
          <a:xfrm>
            <a:off x="8635208" y="1870921"/>
            <a:ext cx="2625145" cy="3341160"/>
          </a:xfrm>
          <a:prstGeom prst="rect">
            <a:avLst/>
          </a:prstGeom>
          <a:solidFill>
            <a:srgbClr val="008A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6" name="Rectangle 25"/>
          <p:cNvSpPr/>
          <p:nvPr/>
        </p:nvSpPr>
        <p:spPr bwMode="auto">
          <a:xfrm>
            <a:off x="8635209" y="2059162"/>
            <a:ext cx="2625144" cy="1388813"/>
          </a:xfrm>
          <a:prstGeom prst="rect">
            <a:avLst/>
          </a:prstGeom>
          <a:solidFill>
            <a:srgbClr val="006C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1" name="Rectangle 20"/>
          <p:cNvSpPr/>
          <p:nvPr/>
        </p:nvSpPr>
        <p:spPr bwMode="auto">
          <a:xfrm>
            <a:off x="5817816" y="1870921"/>
            <a:ext cx="2625145" cy="3341160"/>
          </a:xfrm>
          <a:prstGeom prst="rect">
            <a:avLst/>
          </a:prstGeom>
          <a:solidFill>
            <a:srgbClr val="008A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2" name="Rectangle 21"/>
          <p:cNvSpPr/>
          <p:nvPr/>
        </p:nvSpPr>
        <p:spPr bwMode="auto">
          <a:xfrm>
            <a:off x="5817817" y="2059162"/>
            <a:ext cx="2625144" cy="1388813"/>
          </a:xfrm>
          <a:prstGeom prst="rect">
            <a:avLst/>
          </a:prstGeom>
          <a:solidFill>
            <a:srgbClr val="006C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0" name="Rectangle 9"/>
          <p:cNvSpPr/>
          <p:nvPr/>
        </p:nvSpPr>
        <p:spPr bwMode="auto">
          <a:xfrm>
            <a:off x="0" y="5537772"/>
            <a:ext cx="12192000" cy="1320228"/>
          </a:xfrm>
          <a:prstGeom prst="rect">
            <a:avLst/>
          </a:prstGeom>
          <a:solidFill>
            <a:srgbClr val="00CC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1" name="TextBox 1"/>
          <p:cNvSpPr txBox="1">
            <a:spLocks noChangeArrowheads="1"/>
          </p:cNvSpPr>
          <p:nvPr/>
        </p:nvSpPr>
        <p:spPr bwMode="auto">
          <a:xfrm>
            <a:off x="0" y="254338"/>
            <a:ext cx="12192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3500" dirty="0">
                <a:solidFill>
                  <a:srgbClr val="00CCFF"/>
                </a:solidFill>
              </a:rPr>
              <a:t>REGULATORY MEASURES</a:t>
            </a:r>
          </a:p>
        </p:txBody>
      </p:sp>
      <p:cxnSp>
        <p:nvCxnSpPr>
          <p:cNvPr id="12" name="Straight Connector 11"/>
          <p:cNvCxnSpPr/>
          <p:nvPr/>
        </p:nvCxnSpPr>
        <p:spPr>
          <a:xfrm>
            <a:off x="0" y="1028700"/>
            <a:ext cx="12192000" cy="0"/>
          </a:xfrm>
          <a:prstGeom prst="line">
            <a:avLst/>
          </a:prstGeom>
          <a:ln w="19050">
            <a:solidFill>
              <a:srgbClr val="00B0F0"/>
            </a:solidFill>
          </a:ln>
        </p:spPr>
        <p:style>
          <a:lnRef idx="3">
            <a:schemeClr val="accent1"/>
          </a:lnRef>
          <a:fillRef idx="0">
            <a:schemeClr val="accent1"/>
          </a:fillRef>
          <a:effectRef idx="2">
            <a:schemeClr val="accent1"/>
          </a:effectRef>
          <a:fontRef idx="minor">
            <a:schemeClr val="tx1"/>
          </a:fontRef>
        </p:style>
      </p:cxnSp>
      <p:pic>
        <p:nvPicPr>
          <p:cNvPr id="14"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2641" y="5771343"/>
            <a:ext cx="2302916" cy="84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940" y="5472684"/>
            <a:ext cx="5118165" cy="1385316"/>
          </a:xfrm>
          <a:prstGeom prst="rect">
            <a:avLst/>
          </a:prstGeom>
        </p:spPr>
      </p:pic>
      <p:sp>
        <p:nvSpPr>
          <p:cNvPr id="13" name="TextBox 1"/>
          <p:cNvSpPr txBox="1">
            <a:spLocks noChangeArrowheads="1"/>
          </p:cNvSpPr>
          <p:nvPr/>
        </p:nvSpPr>
        <p:spPr bwMode="auto">
          <a:xfrm>
            <a:off x="7956451" y="5750071"/>
            <a:ext cx="4331368" cy="89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dirty="0">
                <a:solidFill>
                  <a:srgbClr val="66CCFF"/>
                </a:solidFill>
              </a:rPr>
              <a:t>REGULATING SHORT-TERM</a:t>
            </a:r>
            <a:br>
              <a:rPr lang="en-US" dirty="0">
                <a:solidFill>
                  <a:srgbClr val="66CCFF"/>
                </a:solidFill>
              </a:rPr>
            </a:br>
            <a:r>
              <a:rPr lang="en-US" dirty="0">
                <a:solidFill>
                  <a:srgbClr val="66CCFF"/>
                </a:solidFill>
              </a:rPr>
              <a:t>RENTAL PROPERTIES</a:t>
            </a:r>
          </a:p>
          <a:p>
            <a:pPr algn="ctr">
              <a:lnSpc>
                <a:spcPct val="90000"/>
              </a:lnSpc>
            </a:pPr>
            <a:r>
              <a:rPr lang="en-US" dirty="0"/>
              <a:t>October, 2022</a:t>
            </a:r>
            <a:endParaRPr lang="en-US" altLang="en-US" b="1" dirty="0">
              <a:solidFill>
                <a:srgbClr val="FFFFFF"/>
              </a:solidFill>
            </a:endParaRPr>
          </a:p>
        </p:txBody>
      </p:sp>
      <p:sp>
        <p:nvSpPr>
          <p:cNvPr id="17" name="Content Placeholder 2">
            <a:extLst>
              <a:ext uri="{FF2B5EF4-FFF2-40B4-BE49-F238E27FC236}">
                <a16:creationId xmlns:a16="http://schemas.microsoft.com/office/drawing/2014/main" id="{74268A47-CE03-5E43-8941-FCF1AAD33D65}"/>
              </a:ext>
            </a:extLst>
          </p:cNvPr>
          <p:cNvSpPr txBox="1">
            <a:spLocks/>
          </p:cNvSpPr>
          <p:nvPr/>
        </p:nvSpPr>
        <p:spPr>
          <a:xfrm>
            <a:off x="857861" y="1814881"/>
            <a:ext cx="4425339" cy="27270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Arial" panose="020B0604020202020204" pitchFamily="34" charset="0"/>
              <a:buChar char="•"/>
            </a:pPr>
            <a:r>
              <a:rPr lang="en-US" sz="1800" dirty="0">
                <a:cs typeface="Times New Roman" panose="02020603050405020304" pitchFamily="18" charset="0"/>
              </a:rPr>
              <a:t>Regulatory measures vary widely between municipalities. </a:t>
            </a:r>
          </a:p>
          <a:p>
            <a:pPr marL="285750" indent="-285750" algn="l">
              <a:buFont typeface="Arial" panose="020B0604020202020204" pitchFamily="34" charset="0"/>
              <a:buChar char="•"/>
            </a:pPr>
            <a:r>
              <a:rPr lang="en-US" sz="1800" dirty="0">
                <a:cs typeface="Times New Roman" panose="02020603050405020304" pitchFamily="18" charset="0"/>
              </a:rPr>
              <a:t>Avoid the temptation to adopt another municipality’s regulation and tailor the law to your own circumstances.</a:t>
            </a:r>
          </a:p>
          <a:p>
            <a:pPr marL="285750" indent="-285750" algn="l">
              <a:buFont typeface="Arial" panose="020B0604020202020204" pitchFamily="34" charset="0"/>
              <a:buChar char="•"/>
            </a:pPr>
            <a:r>
              <a:rPr lang="en-US" sz="1800" dirty="0">
                <a:cs typeface="Times New Roman" panose="02020603050405020304" pitchFamily="18" charset="0"/>
              </a:rPr>
              <a:t>The regulations should directly correlate to the type and scale of the issue(s) the community is dealing with and/or trying to prevent. </a:t>
            </a:r>
          </a:p>
        </p:txBody>
      </p:sp>
      <p:sp>
        <p:nvSpPr>
          <p:cNvPr id="16" name="Shape 2627"/>
          <p:cNvSpPr/>
          <p:nvPr/>
        </p:nvSpPr>
        <p:spPr>
          <a:xfrm>
            <a:off x="9681806" y="2202281"/>
            <a:ext cx="495755" cy="727105"/>
          </a:xfrm>
          <a:custGeom>
            <a:avLst/>
            <a:gdLst/>
            <a:ahLst/>
            <a:cxnLst>
              <a:cxn ang="0">
                <a:pos x="wd2" y="hd2"/>
              </a:cxn>
              <a:cxn ang="5400000">
                <a:pos x="wd2" y="hd2"/>
              </a:cxn>
              <a:cxn ang="10800000">
                <a:pos x="wd2" y="hd2"/>
              </a:cxn>
              <a:cxn ang="16200000">
                <a:pos x="wd2" y="hd2"/>
              </a:cxn>
            </a:cxnLst>
            <a:rect l="0" t="0" r="r" b="b"/>
            <a:pathLst>
              <a:path w="21600" h="21600" extrusionOk="0">
                <a:moveTo>
                  <a:pt x="18720" y="19636"/>
                </a:moveTo>
                <a:cubicBezTo>
                  <a:pt x="18623" y="20154"/>
                  <a:pt x="18075" y="20618"/>
                  <a:pt x="17280" y="20618"/>
                </a:cubicBezTo>
                <a:lnTo>
                  <a:pt x="4320" y="20618"/>
                </a:lnTo>
                <a:cubicBezTo>
                  <a:pt x="3525" y="20618"/>
                  <a:pt x="2989" y="20160"/>
                  <a:pt x="2880" y="19636"/>
                </a:cubicBezTo>
                <a:lnTo>
                  <a:pt x="1483" y="3927"/>
                </a:lnTo>
                <a:lnTo>
                  <a:pt x="20117" y="3927"/>
                </a:lnTo>
                <a:cubicBezTo>
                  <a:pt x="20117" y="3927"/>
                  <a:pt x="18720" y="19636"/>
                  <a:pt x="18720" y="19636"/>
                </a:cubicBezTo>
                <a:close/>
                <a:moveTo>
                  <a:pt x="4529" y="2227"/>
                </a:moveTo>
                <a:cubicBezTo>
                  <a:pt x="4971" y="2122"/>
                  <a:pt x="5311" y="1878"/>
                  <a:pt x="5440" y="1571"/>
                </a:cubicBezTo>
                <a:cubicBezTo>
                  <a:pt x="5563" y="1278"/>
                  <a:pt x="6084" y="982"/>
                  <a:pt x="6840" y="982"/>
                </a:cubicBezTo>
                <a:cubicBezTo>
                  <a:pt x="7596" y="982"/>
                  <a:pt x="8117" y="1094"/>
                  <a:pt x="8240" y="1387"/>
                </a:cubicBezTo>
                <a:cubicBezTo>
                  <a:pt x="8286" y="1495"/>
                  <a:pt x="8358" y="1598"/>
                  <a:pt x="8454" y="1688"/>
                </a:cubicBezTo>
                <a:cubicBezTo>
                  <a:pt x="8957" y="2167"/>
                  <a:pt x="9732" y="2442"/>
                  <a:pt x="10577" y="2442"/>
                </a:cubicBezTo>
                <a:cubicBezTo>
                  <a:pt x="11235" y="2442"/>
                  <a:pt x="11854" y="2268"/>
                  <a:pt x="12300" y="1947"/>
                </a:cubicBezTo>
                <a:cubicBezTo>
                  <a:pt x="12697" y="1647"/>
                  <a:pt x="13446" y="1473"/>
                  <a:pt x="14760" y="1473"/>
                </a:cubicBezTo>
                <a:cubicBezTo>
                  <a:pt x="16059" y="1473"/>
                  <a:pt x="16752" y="1940"/>
                  <a:pt x="16920" y="2209"/>
                </a:cubicBezTo>
                <a:cubicBezTo>
                  <a:pt x="17107" y="2509"/>
                  <a:pt x="17391" y="2750"/>
                  <a:pt x="17688" y="2945"/>
                </a:cubicBezTo>
                <a:lnTo>
                  <a:pt x="2830" y="2945"/>
                </a:lnTo>
                <a:cubicBezTo>
                  <a:pt x="3170" y="2668"/>
                  <a:pt x="3770" y="2408"/>
                  <a:pt x="4529" y="2227"/>
                </a:cubicBezTo>
                <a:moveTo>
                  <a:pt x="20880" y="2945"/>
                </a:moveTo>
                <a:lnTo>
                  <a:pt x="19676" y="2945"/>
                </a:lnTo>
                <a:cubicBezTo>
                  <a:pt x="19217" y="2693"/>
                  <a:pt x="18780" y="2403"/>
                  <a:pt x="18405" y="1964"/>
                </a:cubicBezTo>
                <a:cubicBezTo>
                  <a:pt x="17787" y="1241"/>
                  <a:pt x="16749" y="491"/>
                  <a:pt x="14760" y="491"/>
                </a:cubicBezTo>
                <a:cubicBezTo>
                  <a:pt x="13012" y="491"/>
                  <a:pt x="11880" y="798"/>
                  <a:pt x="11231" y="1289"/>
                </a:cubicBezTo>
                <a:cubicBezTo>
                  <a:pt x="11081" y="1397"/>
                  <a:pt x="10839" y="1461"/>
                  <a:pt x="10577" y="1461"/>
                </a:cubicBezTo>
                <a:cubicBezTo>
                  <a:pt x="10245" y="1461"/>
                  <a:pt x="9879" y="1359"/>
                  <a:pt x="9624" y="1116"/>
                </a:cubicBezTo>
                <a:cubicBezTo>
                  <a:pt x="9310" y="370"/>
                  <a:pt x="8188" y="0"/>
                  <a:pt x="6840" y="0"/>
                </a:cubicBezTo>
                <a:cubicBezTo>
                  <a:pt x="5492" y="0"/>
                  <a:pt x="4370" y="554"/>
                  <a:pt x="4056" y="1300"/>
                </a:cubicBezTo>
                <a:cubicBezTo>
                  <a:pt x="2613" y="1643"/>
                  <a:pt x="1555" y="2238"/>
                  <a:pt x="1211" y="2945"/>
                </a:cubicBezTo>
                <a:lnTo>
                  <a:pt x="720" y="2945"/>
                </a:lnTo>
                <a:cubicBezTo>
                  <a:pt x="323" y="2945"/>
                  <a:pt x="0" y="3165"/>
                  <a:pt x="0" y="3436"/>
                </a:cubicBezTo>
                <a:lnTo>
                  <a:pt x="0" y="3437"/>
                </a:lnTo>
                <a:lnTo>
                  <a:pt x="1440" y="19636"/>
                </a:lnTo>
                <a:cubicBezTo>
                  <a:pt x="1672" y="20711"/>
                  <a:pt x="2730" y="21600"/>
                  <a:pt x="4320" y="21600"/>
                </a:cubicBezTo>
                <a:lnTo>
                  <a:pt x="17280" y="21600"/>
                </a:lnTo>
                <a:cubicBezTo>
                  <a:pt x="18870" y="21600"/>
                  <a:pt x="19890" y="20700"/>
                  <a:pt x="20160" y="19636"/>
                </a:cubicBezTo>
                <a:lnTo>
                  <a:pt x="21600" y="3437"/>
                </a:lnTo>
                <a:lnTo>
                  <a:pt x="21600" y="3436"/>
                </a:lnTo>
                <a:cubicBezTo>
                  <a:pt x="21600" y="3165"/>
                  <a:pt x="21277" y="2945"/>
                  <a:pt x="20880" y="2945"/>
                </a:cubicBezTo>
                <a:moveTo>
                  <a:pt x="6507" y="18655"/>
                </a:moveTo>
                <a:cubicBezTo>
                  <a:pt x="6904" y="18644"/>
                  <a:pt x="7214" y="18417"/>
                  <a:pt x="7200" y="18146"/>
                </a:cubicBezTo>
                <a:lnTo>
                  <a:pt x="6139" y="6377"/>
                </a:lnTo>
                <a:cubicBezTo>
                  <a:pt x="6125" y="6106"/>
                  <a:pt x="5791" y="5895"/>
                  <a:pt x="5394" y="5904"/>
                </a:cubicBezTo>
                <a:cubicBezTo>
                  <a:pt x="4996" y="5915"/>
                  <a:pt x="4686" y="6142"/>
                  <a:pt x="4700" y="6413"/>
                </a:cubicBezTo>
                <a:lnTo>
                  <a:pt x="5761" y="18182"/>
                </a:lnTo>
                <a:cubicBezTo>
                  <a:pt x="5775" y="18453"/>
                  <a:pt x="6109" y="18664"/>
                  <a:pt x="6507" y="18655"/>
                </a:cubicBezTo>
                <a:moveTo>
                  <a:pt x="10800" y="18655"/>
                </a:moveTo>
                <a:cubicBezTo>
                  <a:pt x="11197" y="18655"/>
                  <a:pt x="11520" y="18435"/>
                  <a:pt x="11520" y="18164"/>
                </a:cubicBezTo>
                <a:lnTo>
                  <a:pt x="11520" y="6382"/>
                </a:lnTo>
                <a:cubicBezTo>
                  <a:pt x="11520" y="6110"/>
                  <a:pt x="11197" y="5891"/>
                  <a:pt x="10800" y="5891"/>
                </a:cubicBezTo>
                <a:cubicBezTo>
                  <a:pt x="10403" y="5891"/>
                  <a:pt x="10080" y="6110"/>
                  <a:pt x="10080" y="6382"/>
                </a:cubicBezTo>
                <a:lnTo>
                  <a:pt x="10080" y="18164"/>
                </a:lnTo>
                <a:cubicBezTo>
                  <a:pt x="10080" y="18435"/>
                  <a:pt x="10403" y="18655"/>
                  <a:pt x="10800" y="18655"/>
                </a:cubicBezTo>
                <a:moveTo>
                  <a:pt x="15095" y="18654"/>
                </a:moveTo>
                <a:cubicBezTo>
                  <a:pt x="15494" y="18664"/>
                  <a:pt x="15827" y="18452"/>
                  <a:pt x="15841" y="18181"/>
                </a:cubicBezTo>
                <a:lnTo>
                  <a:pt x="16886" y="6413"/>
                </a:lnTo>
                <a:cubicBezTo>
                  <a:pt x="16900" y="6142"/>
                  <a:pt x="16590" y="5914"/>
                  <a:pt x="16192" y="5904"/>
                </a:cubicBezTo>
                <a:cubicBezTo>
                  <a:pt x="15795" y="5895"/>
                  <a:pt x="15461" y="6106"/>
                  <a:pt x="15447" y="6377"/>
                </a:cubicBezTo>
                <a:lnTo>
                  <a:pt x="14402" y="18146"/>
                </a:lnTo>
                <a:cubicBezTo>
                  <a:pt x="14388" y="18417"/>
                  <a:pt x="14699" y="18644"/>
                  <a:pt x="15095" y="18654"/>
                </a:cubicBezTo>
              </a:path>
            </a:pathLst>
          </a:custGeom>
          <a:solidFill>
            <a:srgbClr val="63A1C7"/>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Open Sans Regular" charset="0"/>
              <a:ea typeface="Open Sans Regular" charset="0"/>
              <a:cs typeface="Open Sans Regular" charset="0"/>
            </a:endParaRPr>
          </a:p>
        </p:txBody>
      </p:sp>
      <p:sp>
        <p:nvSpPr>
          <p:cNvPr id="18" name="Content Placeholder 2"/>
          <p:cNvSpPr txBox="1">
            <a:spLocks/>
          </p:cNvSpPr>
          <p:nvPr/>
        </p:nvSpPr>
        <p:spPr>
          <a:xfrm>
            <a:off x="6251966" y="3036743"/>
            <a:ext cx="1588828" cy="3497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latin typeface="Calibri" panose="020F0502020204030204" pitchFamily="34" charset="0"/>
                <a:ea typeface="Calibri" panose="020F0502020204030204" pitchFamily="34" charset="0"/>
                <a:cs typeface="Times New Roman" panose="02020603050405020304" pitchFamily="18" charset="0"/>
              </a:rPr>
              <a:t>PARKING</a:t>
            </a:r>
          </a:p>
        </p:txBody>
      </p:sp>
      <p:sp>
        <p:nvSpPr>
          <p:cNvPr id="19" name="Content Placeholder 2"/>
          <p:cNvSpPr txBox="1">
            <a:spLocks/>
          </p:cNvSpPr>
          <p:nvPr/>
        </p:nvSpPr>
        <p:spPr>
          <a:xfrm>
            <a:off x="9135269" y="3040204"/>
            <a:ext cx="1588828" cy="3463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latin typeface="Calibri" panose="020F0502020204030204" pitchFamily="34" charset="0"/>
                <a:ea typeface="Calibri" panose="020F0502020204030204" pitchFamily="34" charset="0"/>
                <a:cs typeface="Times New Roman" panose="02020603050405020304" pitchFamily="18" charset="0"/>
              </a:rPr>
              <a:t>TRASH</a:t>
            </a:r>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8739" y="2344727"/>
            <a:ext cx="1412445" cy="584659"/>
          </a:xfrm>
          <a:prstGeom prst="rect">
            <a:avLst/>
          </a:prstGeom>
        </p:spPr>
      </p:pic>
      <p:sp>
        <p:nvSpPr>
          <p:cNvPr id="23" name="Content Placeholder 2">
            <a:extLst>
              <a:ext uri="{FF2B5EF4-FFF2-40B4-BE49-F238E27FC236}">
                <a16:creationId xmlns:a16="http://schemas.microsoft.com/office/drawing/2014/main" id="{74268A47-CE03-5E43-8941-FCF1AAD33D65}"/>
              </a:ext>
            </a:extLst>
          </p:cNvPr>
          <p:cNvSpPr txBox="1">
            <a:spLocks/>
          </p:cNvSpPr>
          <p:nvPr/>
        </p:nvSpPr>
        <p:spPr>
          <a:xfrm>
            <a:off x="5892938" y="3635070"/>
            <a:ext cx="2529562" cy="27270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Arial" panose="020B0604020202020204" pitchFamily="34" charset="0"/>
              <a:buChar char="•"/>
            </a:pPr>
            <a:r>
              <a:rPr lang="en-US" sz="1800" dirty="0">
                <a:cs typeface="Times New Roman" panose="02020603050405020304" pitchFamily="18" charset="0"/>
              </a:rPr>
              <a:t>If parking or overpopulation is an issue, then set a vehicle limit per bed or per bedroom.</a:t>
            </a:r>
          </a:p>
          <a:p>
            <a:pPr marL="285750" indent="-285750" algn="l">
              <a:buFont typeface="Arial" panose="020B0604020202020204" pitchFamily="34" charset="0"/>
              <a:buChar char="•"/>
            </a:pPr>
            <a:endParaRPr lang="en-US" sz="1800" dirty="0">
              <a:cs typeface="Times New Roman" panose="02020603050405020304" pitchFamily="18" charset="0"/>
            </a:endParaRPr>
          </a:p>
        </p:txBody>
      </p:sp>
      <p:sp>
        <p:nvSpPr>
          <p:cNvPr id="24" name="Content Placeholder 2">
            <a:extLst>
              <a:ext uri="{FF2B5EF4-FFF2-40B4-BE49-F238E27FC236}">
                <a16:creationId xmlns:a16="http://schemas.microsoft.com/office/drawing/2014/main" id="{74268A47-CE03-5E43-8941-FCF1AAD33D65}"/>
              </a:ext>
            </a:extLst>
          </p:cNvPr>
          <p:cNvSpPr txBox="1">
            <a:spLocks/>
          </p:cNvSpPr>
          <p:nvPr/>
        </p:nvSpPr>
        <p:spPr>
          <a:xfrm>
            <a:off x="8801912" y="3652429"/>
            <a:ext cx="2529562" cy="15014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Arial" panose="020B0604020202020204" pitchFamily="34" charset="0"/>
              <a:buChar char="•"/>
            </a:pPr>
            <a:r>
              <a:rPr lang="en-US" sz="1800" dirty="0">
                <a:cs typeface="Times New Roman" panose="02020603050405020304" pitchFamily="18" charset="0"/>
              </a:rPr>
              <a:t>If trash is a major issue, then include regulations on collection and screening.</a:t>
            </a:r>
          </a:p>
        </p:txBody>
      </p:sp>
      <p:sp>
        <p:nvSpPr>
          <p:cNvPr id="27" name="TextBox 1"/>
          <p:cNvSpPr txBox="1">
            <a:spLocks noChangeArrowheads="1"/>
          </p:cNvSpPr>
          <p:nvPr/>
        </p:nvSpPr>
        <p:spPr bwMode="auto">
          <a:xfrm>
            <a:off x="5817815" y="1363371"/>
            <a:ext cx="54425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2000" dirty="0">
                <a:solidFill>
                  <a:srgbClr val="00CCFF"/>
                </a:solidFill>
              </a:rPr>
              <a:t>COMMUNITY-SPECIFIC SOLUTIONS</a:t>
            </a:r>
          </a:p>
        </p:txBody>
      </p:sp>
    </p:spTree>
    <p:extLst>
      <p:ext uri="{BB962C8B-B14F-4D97-AF65-F5344CB8AC3E}">
        <p14:creationId xmlns:p14="http://schemas.microsoft.com/office/powerpoint/2010/main" val="2744429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F6CF4A4-9B9E-44E7-9F26-2B07F7099866}"/>
              </a:ext>
            </a:extLst>
          </p:cNvPr>
          <p:cNvSpPr/>
          <p:nvPr/>
        </p:nvSpPr>
        <p:spPr bwMode="auto">
          <a:xfrm>
            <a:off x="3219861" y="1383324"/>
            <a:ext cx="2669343" cy="3562026"/>
          </a:xfrm>
          <a:prstGeom prst="rect">
            <a:avLst/>
          </a:prstGeom>
          <a:solidFill>
            <a:srgbClr val="0088A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5375" y="1689475"/>
            <a:ext cx="1736725" cy="1736725"/>
          </a:xfrm>
          <a:prstGeom prst="rect">
            <a:avLst/>
          </a:prstGeom>
        </p:spPr>
      </p:pic>
      <p:sp>
        <p:nvSpPr>
          <p:cNvPr id="25" name="Rectangle 24">
            <a:extLst>
              <a:ext uri="{FF2B5EF4-FFF2-40B4-BE49-F238E27FC236}">
                <a16:creationId xmlns:a16="http://schemas.microsoft.com/office/drawing/2014/main" id="{5F6CF4A4-9B9E-44E7-9F26-2B07F7099866}"/>
              </a:ext>
            </a:extLst>
          </p:cNvPr>
          <p:cNvSpPr/>
          <p:nvPr/>
        </p:nvSpPr>
        <p:spPr bwMode="auto">
          <a:xfrm>
            <a:off x="6142319" y="1383324"/>
            <a:ext cx="2669343" cy="3562025"/>
          </a:xfrm>
          <a:prstGeom prst="rect">
            <a:avLst/>
          </a:prstGeom>
          <a:solidFill>
            <a:srgbClr val="0088A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7834" y="1667873"/>
            <a:ext cx="1738312" cy="1738312"/>
          </a:xfrm>
          <a:prstGeom prst="rect">
            <a:avLst/>
          </a:prstGeom>
        </p:spPr>
      </p:pic>
      <p:sp>
        <p:nvSpPr>
          <p:cNvPr id="10" name="Rectangle 9"/>
          <p:cNvSpPr/>
          <p:nvPr/>
        </p:nvSpPr>
        <p:spPr bwMode="auto">
          <a:xfrm>
            <a:off x="0" y="5537772"/>
            <a:ext cx="12192000" cy="1320228"/>
          </a:xfrm>
          <a:prstGeom prst="rect">
            <a:avLst/>
          </a:prstGeom>
          <a:solidFill>
            <a:srgbClr val="00CC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17"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92641" y="5771343"/>
            <a:ext cx="2302916" cy="84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
          <p:cNvSpPr txBox="1">
            <a:spLocks noChangeArrowheads="1"/>
          </p:cNvSpPr>
          <p:nvPr/>
        </p:nvSpPr>
        <p:spPr bwMode="auto">
          <a:xfrm>
            <a:off x="0" y="254338"/>
            <a:ext cx="12192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3500" b="1" dirty="0">
                <a:solidFill>
                  <a:srgbClr val="00CCFF"/>
                </a:solidFill>
              </a:rPr>
              <a:t>INTRODUCTIONS</a:t>
            </a:r>
          </a:p>
        </p:txBody>
      </p:sp>
      <p:cxnSp>
        <p:nvCxnSpPr>
          <p:cNvPr id="12" name="Straight Connector 11"/>
          <p:cNvCxnSpPr/>
          <p:nvPr/>
        </p:nvCxnSpPr>
        <p:spPr>
          <a:xfrm>
            <a:off x="0" y="1028700"/>
            <a:ext cx="12192000" cy="0"/>
          </a:xfrm>
          <a:prstGeom prst="line">
            <a:avLst/>
          </a:prstGeom>
          <a:ln w="19050">
            <a:solidFill>
              <a:srgbClr val="00B0F0"/>
            </a:solidFill>
          </a:ln>
        </p:spPr>
        <p:style>
          <a:lnRef idx="3">
            <a:schemeClr val="accent1"/>
          </a:lnRef>
          <a:fillRef idx="0">
            <a:schemeClr val="accent1"/>
          </a:fillRef>
          <a:effectRef idx="2">
            <a:schemeClr val="accent1"/>
          </a:effectRef>
          <a:fontRef idx="minor">
            <a:schemeClr val="tx1"/>
          </a:fontRef>
        </p:style>
      </p:cxnSp>
      <p:sp>
        <p:nvSpPr>
          <p:cNvPr id="14" name="TextBox 1"/>
          <p:cNvSpPr txBox="1">
            <a:spLocks noChangeArrowheads="1"/>
          </p:cNvSpPr>
          <p:nvPr/>
        </p:nvSpPr>
        <p:spPr bwMode="auto">
          <a:xfrm>
            <a:off x="7956451" y="5750071"/>
            <a:ext cx="4331368" cy="89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dirty="0">
                <a:solidFill>
                  <a:srgbClr val="66CCFF"/>
                </a:solidFill>
              </a:rPr>
              <a:t>REGULATING SHORT-TERM</a:t>
            </a:r>
            <a:br>
              <a:rPr lang="en-US" dirty="0">
                <a:solidFill>
                  <a:srgbClr val="66CCFF"/>
                </a:solidFill>
              </a:rPr>
            </a:br>
            <a:r>
              <a:rPr lang="en-US" dirty="0">
                <a:solidFill>
                  <a:srgbClr val="66CCFF"/>
                </a:solidFill>
              </a:rPr>
              <a:t>RENTAL PROPERTIES</a:t>
            </a:r>
          </a:p>
          <a:p>
            <a:pPr algn="ctr">
              <a:lnSpc>
                <a:spcPct val="90000"/>
              </a:lnSpc>
            </a:pPr>
            <a:r>
              <a:rPr lang="en-US" dirty="0"/>
              <a:t>October, 2022</a:t>
            </a:r>
            <a:endParaRPr lang="en-US" altLang="en-US" b="1" dirty="0">
              <a:solidFill>
                <a:srgbClr val="FFFFFF"/>
              </a:solidFill>
            </a:endParaRP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9940" y="5472684"/>
            <a:ext cx="5118165" cy="1385316"/>
          </a:xfrm>
          <a:prstGeom prst="rect">
            <a:avLst/>
          </a:prstGeom>
        </p:spPr>
      </p:pic>
      <p:sp>
        <p:nvSpPr>
          <p:cNvPr id="24" name="Rectangle 16">
            <a:extLst>
              <a:ext uri="{FF2B5EF4-FFF2-40B4-BE49-F238E27FC236}">
                <a16:creationId xmlns:a16="http://schemas.microsoft.com/office/drawing/2014/main" id="{212F1FCC-00C3-4E97-AABA-E2A9AF85DD6F}"/>
              </a:ext>
            </a:extLst>
          </p:cNvPr>
          <p:cNvSpPr txBox="1">
            <a:spLocks noChangeArrowheads="1"/>
          </p:cNvSpPr>
          <p:nvPr/>
        </p:nvSpPr>
        <p:spPr bwMode="auto">
          <a:xfrm>
            <a:off x="3219862" y="3608674"/>
            <a:ext cx="2669342" cy="393700"/>
          </a:xfrm>
          <a:prstGeom prst="rect">
            <a:avLst/>
          </a:prstGeom>
          <a:noFill/>
          <a:ln>
            <a:noFill/>
          </a:ln>
        </p:spPr>
        <p:txBody>
          <a:bodyPr/>
          <a:lstStyle>
            <a:lvl1pPr marL="68263">
              <a:defRPr sz="2000" b="1">
                <a:solidFill>
                  <a:srgbClr val="033B69"/>
                </a:solidFill>
                <a:latin typeface="Arial" panose="020B0604020202020204" pitchFamily="34" charset="0"/>
                <a:cs typeface="Arial" panose="020B0604020202020204" pitchFamily="34" charset="0"/>
              </a:defRPr>
            </a:lvl1pPr>
            <a:lvl2pPr marL="739775" indent="-285750">
              <a:defRPr sz="2000" b="1">
                <a:solidFill>
                  <a:srgbClr val="033B69"/>
                </a:solidFill>
                <a:latin typeface="Arial" panose="020B0604020202020204" pitchFamily="34" charset="0"/>
                <a:cs typeface="Arial" panose="020B0604020202020204" pitchFamily="34" charset="0"/>
              </a:defRPr>
            </a:lvl2pPr>
            <a:lvl3pPr marL="995363" indent="-228600">
              <a:defRPr sz="2000" b="1">
                <a:solidFill>
                  <a:srgbClr val="033B69"/>
                </a:solidFill>
                <a:latin typeface="Arial" panose="020B0604020202020204" pitchFamily="34" charset="0"/>
                <a:cs typeface="Arial" panose="020B0604020202020204" pitchFamily="34" charset="0"/>
              </a:defRPr>
            </a:lvl3pPr>
            <a:lvl4pPr marL="1260475" indent="-228600">
              <a:defRPr sz="2000" b="1">
                <a:solidFill>
                  <a:srgbClr val="033B69"/>
                </a:solidFill>
                <a:latin typeface="Arial" panose="020B0604020202020204" pitchFamily="34" charset="0"/>
                <a:cs typeface="Arial" panose="020B0604020202020204" pitchFamily="34" charset="0"/>
              </a:defRPr>
            </a:lvl4pPr>
            <a:lvl5pPr marL="1481138" indent="-209550">
              <a:defRPr sz="2000" b="1">
                <a:solidFill>
                  <a:srgbClr val="033B69"/>
                </a:solidFill>
                <a:latin typeface="Arial" panose="020B0604020202020204" pitchFamily="34" charset="0"/>
                <a:cs typeface="Arial" panose="020B0604020202020204" pitchFamily="34" charset="0"/>
              </a:defRPr>
            </a:lvl5pPr>
            <a:lvl6pPr marL="1938338" indent="-209550" eaLnBrk="0" fontAlgn="base" hangingPunct="0">
              <a:spcBef>
                <a:spcPct val="0"/>
              </a:spcBef>
              <a:spcAft>
                <a:spcPct val="0"/>
              </a:spcAft>
              <a:defRPr sz="2000" b="1">
                <a:solidFill>
                  <a:srgbClr val="033B69"/>
                </a:solidFill>
                <a:latin typeface="Arial" panose="020B0604020202020204" pitchFamily="34" charset="0"/>
                <a:cs typeface="Arial" panose="020B0604020202020204" pitchFamily="34" charset="0"/>
              </a:defRPr>
            </a:lvl6pPr>
            <a:lvl7pPr marL="2395538" indent="-209550" eaLnBrk="0" fontAlgn="base" hangingPunct="0">
              <a:spcBef>
                <a:spcPct val="0"/>
              </a:spcBef>
              <a:spcAft>
                <a:spcPct val="0"/>
              </a:spcAft>
              <a:defRPr sz="2000" b="1">
                <a:solidFill>
                  <a:srgbClr val="033B69"/>
                </a:solidFill>
                <a:latin typeface="Arial" panose="020B0604020202020204" pitchFamily="34" charset="0"/>
                <a:cs typeface="Arial" panose="020B0604020202020204" pitchFamily="34" charset="0"/>
              </a:defRPr>
            </a:lvl7pPr>
            <a:lvl8pPr marL="2852738" indent="-209550" eaLnBrk="0" fontAlgn="base" hangingPunct="0">
              <a:spcBef>
                <a:spcPct val="0"/>
              </a:spcBef>
              <a:spcAft>
                <a:spcPct val="0"/>
              </a:spcAft>
              <a:defRPr sz="2000" b="1">
                <a:solidFill>
                  <a:srgbClr val="033B69"/>
                </a:solidFill>
                <a:latin typeface="Arial" panose="020B0604020202020204" pitchFamily="34" charset="0"/>
                <a:cs typeface="Arial" panose="020B0604020202020204" pitchFamily="34" charset="0"/>
              </a:defRPr>
            </a:lvl8pPr>
            <a:lvl9pPr marL="3309938" indent="-209550" eaLnBrk="0" fontAlgn="base" hangingPunct="0">
              <a:spcBef>
                <a:spcPct val="0"/>
              </a:spcBef>
              <a:spcAft>
                <a:spcPct val="0"/>
              </a:spcAft>
              <a:defRPr sz="2000" b="1">
                <a:solidFill>
                  <a:srgbClr val="033B69"/>
                </a:solidFill>
                <a:latin typeface="Arial" panose="020B0604020202020204" pitchFamily="34" charset="0"/>
                <a:cs typeface="Arial" panose="020B0604020202020204" pitchFamily="34" charset="0"/>
              </a:defRPr>
            </a:lvl9pPr>
          </a:lstStyle>
          <a:p>
            <a:pPr algn="ctr">
              <a:lnSpc>
                <a:spcPct val="90000"/>
              </a:lnSpc>
              <a:spcBef>
                <a:spcPct val="50000"/>
              </a:spcBef>
              <a:buClr>
                <a:schemeClr val="tx2"/>
              </a:buClr>
              <a:buSzPct val="95000"/>
              <a:defRPr/>
            </a:pPr>
            <a:r>
              <a:rPr lang="en-US" altLang="en-US" sz="1800" b="0" dirty="0">
                <a:solidFill>
                  <a:schemeClr val="bg1"/>
                </a:solidFill>
              </a:rPr>
              <a:t>KEVIN SCHWENZFEIER</a:t>
            </a:r>
          </a:p>
          <a:p>
            <a:pPr algn="ctr">
              <a:spcBef>
                <a:spcPts val="600"/>
              </a:spcBef>
              <a:buClr>
                <a:schemeClr val="tx2"/>
              </a:buClr>
              <a:buSzPct val="95000"/>
              <a:defRPr/>
            </a:pPr>
            <a:r>
              <a:rPr lang="en-US" altLang="en-US" sz="1450" b="0" spc="-10" dirty="0">
                <a:solidFill>
                  <a:srgbClr val="9BECFF"/>
                </a:solidFill>
              </a:rPr>
              <a:t>SENIOR PLANNER</a:t>
            </a:r>
          </a:p>
        </p:txBody>
      </p:sp>
      <p:sp>
        <p:nvSpPr>
          <p:cNvPr id="27" name="Rectangle 16">
            <a:extLst>
              <a:ext uri="{FF2B5EF4-FFF2-40B4-BE49-F238E27FC236}">
                <a16:creationId xmlns:a16="http://schemas.microsoft.com/office/drawing/2014/main" id="{212F1FCC-00C3-4E97-AABA-E2A9AF85DD6F}"/>
              </a:ext>
            </a:extLst>
          </p:cNvPr>
          <p:cNvSpPr txBox="1">
            <a:spLocks noChangeArrowheads="1"/>
          </p:cNvSpPr>
          <p:nvPr/>
        </p:nvSpPr>
        <p:spPr bwMode="auto">
          <a:xfrm>
            <a:off x="6060830" y="3608674"/>
            <a:ext cx="2797724" cy="393700"/>
          </a:xfrm>
          <a:prstGeom prst="rect">
            <a:avLst/>
          </a:prstGeom>
          <a:noFill/>
          <a:ln>
            <a:noFill/>
          </a:ln>
        </p:spPr>
        <p:txBody>
          <a:bodyPr/>
          <a:lstStyle>
            <a:lvl1pPr marL="68263">
              <a:defRPr sz="2000" b="1">
                <a:solidFill>
                  <a:srgbClr val="033B69"/>
                </a:solidFill>
                <a:latin typeface="Arial" panose="020B0604020202020204" pitchFamily="34" charset="0"/>
                <a:cs typeface="Arial" panose="020B0604020202020204" pitchFamily="34" charset="0"/>
              </a:defRPr>
            </a:lvl1pPr>
            <a:lvl2pPr marL="739775" indent="-285750">
              <a:defRPr sz="2000" b="1">
                <a:solidFill>
                  <a:srgbClr val="033B69"/>
                </a:solidFill>
                <a:latin typeface="Arial" panose="020B0604020202020204" pitchFamily="34" charset="0"/>
                <a:cs typeface="Arial" panose="020B0604020202020204" pitchFamily="34" charset="0"/>
              </a:defRPr>
            </a:lvl2pPr>
            <a:lvl3pPr marL="995363" indent="-228600">
              <a:defRPr sz="2000" b="1">
                <a:solidFill>
                  <a:srgbClr val="033B69"/>
                </a:solidFill>
                <a:latin typeface="Arial" panose="020B0604020202020204" pitchFamily="34" charset="0"/>
                <a:cs typeface="Arial" panose="020B0604020202020204" pitchFamily="34" charset="0"/>
              </a:defRPr>
            </a:lvl3pPr>
            <a:lvl4pPr marL="1260475" indent="-228600">
              <a:defRPr sz="2000" b="1">
                <a:solidFill>
                  <a:srgbClr val="033B69"/>
                </a:solidFill>
                <a:latin typeface="Arial" panose="020B0604020202020204" pitchFamily="34" charset="0"/>
                <a:cs typeface="Arial" panose="020B0604020202020204" pitchFamily="34" charset="0"/>
              </a:defRPr>
            </a:lvl4pPr>
            <a:lvl5pPr marL="1481138" indent="-209550">
              <a:defRPr sz="2000" b="1">
                <a:solidFill>
                  <a:srgbClr val="033B69"/>
                </a:solidFill>
                <a:latin typeface="Arial" panose="020B0604020202020204" pitchFamily="34" charset="0"/>
                <a:cs typeface="Arial" panose="020B0604020202020204" pitchFamily="34" charset="0"/>
              </a:defRPr>
            </a:lvl5pPr>
            <a:lvl6pPr marL="1938338" indent="-209550" eaLnBrk="0" fontAlgn="base" hangingPunct="0">
              <a:spcBef>
                <a:spcPct val="0"/>
              </a:spcBef>
              <a:spcAft>
                <a:spcPct val="0"/>
              </a:spcAft>
              <a:defRPr sz="2000" b="1">
                <a:solidFill>
                  <a:srgbClr val="033B69"/>
                </a:solidFill>
                <a:latin typeface="Arial" panose="020B0604020202020204" pitchFamily="34" charset="0"/>
                <a:cs typeface="Arial" panose="020B0604020202020204" pitchFamily="34" charset="0"/>
              </a:defRPr>
            </a:lvl6pPr>
            <a:lvl7pPr marL="2395538" indent="-209550" eaLnBrk="0" fontAlgn="base" hangingPunct="0">
              <a:spcBef>
                <a:spcPct val="0"/>
              </a:spcBef>
              <a:spcAft>
                <a:spcPct val="0"/>
              </a:spcAft>
              <a:defRPr sz="2000" b="1">
                <a:solidFill>
                  <a:srgbClr val="033B69"/>
                </a:solidFill>
                <a:latin typeface="Arial" panose="020B0604020202020204" pitchFamily="34" charset="0"/>
                <a:cs typeface="Arial" panose="020B0604020202020204" pitchFamily="34" charset="0"/>
              </a:defRPr>
            </a:lvl7pPr>
            <a:lvl8pPr marL="2852738" indent="-209550" eaLnBrk="0" fontAlgn="base" hangingPunct="0">
              <a:spcBef>
                <a:spcPct val="0"/>
              </a:spcBef>
              <a:spcAft>
                <a:spcPct val="0"/>
              </a:spcAft>
              <a:defRPr sz="2000" b="1">
                <a:solidFill>
                  <a:srgbClr val="033B69"/>
                </a:solidFill>
                <a:latin typeface="Arial" panose="020B0604020202020204" pitchFamily="34" charset="0"/>
                <a:cs typeface="Arial" panose="020B0604020202020204" pitchFamily="34" charset="0"/>
              </a:defRPr>
            </a:lvl8pPr>
            <a:lvl9pPr marL="3309938" indent="-209550" eaLnBrk="0" fontAlgn="base" hangingPunct="0">
              <a:spcBef>
                <a:spcPct val="0"/>
              </a:spcBef>
              <a:spcAft>
                <a:spcPct val="0"/>
              </a:spcAft>
              <a:defRPr sz="2000" b="1">
                <a:solidFill>
                  <a:srgbClr val="033B69"/>
                </a:solidFill>
                <a:latin typeface="Arial" panose="020B0604020202020204" pitchFamily="34" charset="0"/>
                <a:cs typeface="Arial" panose="020B0604020202020204" pitchFamily="34" charset="0"/>
              </a:defRPr>
            </a:lvl9pPr>
          </a:lstStyle>
          <a:p>
            <a:pPr algn="ctr" eaLnBrk="1" hangingPunct="1">
              <a:lnSpc>
                <a:spcPct val="90000"/>
              </a:lnSpc>
              <a:spcBef>
                <a:spcPct val="50000"/>
              </a:spcBef>
              <a:buClr>
                <a:schemeClr val="tx2"/>
              </a:buClr>
              <a:buSzPct val="95000"/>
              <a:buFont typeface="Wingdings" panose="05000000000000000000" pitchFamily="2" charset="2"/>
              <a:buNone/>
              <a:defRPr/>
            </a:pPr>
            <a:r>
              <a:rPr lang="en-US" altLang="en-US" sz="1800" b="0" dirty="0">
                <a:solidFill>
                  <a:schemeClr val="bg1"/>
                </a:solidFill>
              </a:rPr>
              <a:t>DAVID GILMOUR, AICP</a:t>
            </a:r>
          </a:p>
          <a:p>
            <a:pPr algn="ctr" eaLnBrk="1" hangingPunct="1">
              <a:spcBef>
                <a:spcPts val="600"/>
              </a:spcBef>
              <a:buClr>
                <a:schemeClr val="tx2"/>
              </a:buClr>
              <a:buSzPct val="95000"/>
              <a:buFont typeface="Wingdings" panose="05000000000000000000" pitchFamily="2" charset="2"/>
              <a:buNone/>
              <a:defRPr/>
            </a:pPr>
            <a:r>
              <a:rPr lang="en-US" altLang="en-US" sz="1450" b="0" spc="-10" dirty="0">
                <a:solidFill>
                  <a:srgbClr val="9BECFF"/>
                </a:solidFill>
              </a:rPr>
              <a:t>SENIOR PLANNER</a:t>
            </a:r>
          </a:p>
        </p:txBody>
      </p:sp>
    </p:spTree>
    <p:extLst>
      <p:ext uri="{BB962C8B-B14F-4D97-AF65-F5344CB8AC3E}">
        <p14:creationId xmlns:p14="http://schemas.microsoft.com/office/powerpoint/2010/main" val="24474528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5537772"/>
            <a:ext cx="12192000" cy="1320228"/>
          </a:xfrm>
          <a:prstGeom prst="rect">
            <a:avLst/>
          </a:prstGeom>
          <a:solidFill>
            <a:srgbClr val="00CC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1" name="TextBox 1"/>
          <p:cNvSpPr txBox="1">
            <a:spLocks noChangeArrowheads="1"/>
          </p:cNvSpPr>
          <p:nvPr/>
        </p:nvSpPr>
        <p:spPr bwMode="auto">
          <a:xfrm>
            <a:off x="0" y="254338"/>
            <a:ext cx="12192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3500" dirty="0">
                <a:solidFill>
                  <a:srgbClr val="00CCFF"/>
                </a:solidFill>
              </a:rPr>
              <a:t>REGULATORY MEASURES</a:t>
            </a:r>
          </a:p>
        </p:txBody>
      </p:sp>
      <p:cxnSp>
        <p:nvCxnSpPr>
          <p:cNvPr id="12" name="Straight Connector 11"/>
          <p:cNvCxnSpPr/>
          <p:nvPr/>
        </p:nvCxnSpPr>
        <p:spPr>
          <a:xfrm>
            <a:off x="0" y="1028700"/>
            <a:ext cx="12192000" cy="0"/>
          </a:xfrm>
          <a:prstGeom prst="line">
            <a:avLst/>
          </a:prstGeom>
          <a:ln w="19050">
            <a:solidFill>
              <a:srgbClr val="00B0F0"/>
            </a:solidFill>
          </a:ln>
        </p:spPr>
        <p:style>
          <a:lnRef idx="3">
            <a:schemeClr val="accent1"/>
          </a:lnRef>
          <a:fillRef idx="0">
            <a:schemeClr val="accent1"/>
          </a:fillRef>
          <a:effectRef idx="2">
            <a:schemeClr val="accent1"/>
          </a:effectRef>
          <a:fontRef idx="minor">
            <a:schemeClr val="tx1"/>
          </a:fontRef>
        </p:style>
      </p:cxnSp>
      <p:pic>
        <p:nvPicPr>
          <p:cNvPr id="14"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2641" y="5771343"/>
            <a:ext cx="2302916" cy="84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940" y="5472684"/>
            <a:ext cx="5118165" cy="1385316"/>
          </a:xfrm>
          <a:prstGeom prst="rect">
            <a:avLst/>
          </a:prstGeom>
        </p:spPr>
      </p:pic>
      <p:sp>
        <p:nvSpPr>
          <p:cNvPr id="13" name="TextBox 1"/>
          <p:cNvSpPr txBox="1">
            <a:spLocks noChangeArrowheads="1"/>
          </p:cNvSpPr>
          <p:nvPr/>
        </p:nvSpPr>
        <p:spPr bwMode="auto">
          <a:xfrm>
            <a:off x="7956451" y="5750071"/>
            <a:ext cx="4331368" cy="89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dirty="0">
                <a:solidFill>
                  <a:srgbClr val="66CCFF"/>
                </a:solidFill>
              </a:rPr>
              <a:t>REGULATING SHORT-TERM</a:t>
            </a:r>
            <a:br>
              <a:rPr lang="en-US" dirty="0">
                <a:solidFill>
                  <a:srgbClr val="66CCFF"/>
                </a:solidFill>
              </a:rPr>
            </a:br>
            <a:r>
              <a:rPr lang="en-US" dirty="0">
                <a:solidFill>
                  <a:srgbClr val="66CCFF"/>
                </a:solidFill>
              </a:rPr>
              <a:t>RENTAL PROPERTIES</a:t>
            </a:r>
          </a:p>
          <a:p>
            <a:pPr algn="ctr">
              <a:lnSpc>
                <a:spcPct val="90000"/>
              </a:lnSpc>
            </a:pPr>
            <a:r>
              <a:rPr lang="en-US" dirty="0"/>
              <a:t>October, 2022</a:t>
            </a:r>
            <a:endParaRPr lang="en-US" altLang="en-US" b="1" dirty="0">
              <a:solidFill>
                <a:srgbClr val="FFFFFF"/>
              </a:solidFill>
            </a:endParaRPr>
          </a:p>
        </p:txBody>
      </p:sp>
      <p:sp>
        <p:nvSpPr>
          <p:cNvPr id="17" name="Content Placeholder 2">
            <a:extLst>
              <a:ext uri="{FF2B5EF4-FFF2-40B4-BE49-F238E27FC236}">
                <a16:creationId xmlns:a16="http://schemas.microsoft.com/office/drawing/2014/main" id="{74268A47-CE03-5E43-8941-FCF1AAD33D65}"/>
              </a:ext>
            </a:extLst>
          </p:cNvPr>
          <p:cNvSpPr txBox="1">
            <a:spLocks/>
          </p:cNvSpPr>
          <p:nvPr/>
        </p:nvSpPr>
        <p:spPr>
          <a:xfrm>
            <a:off x="1419142" y="1564026"/>
            <a:ext cx="4425339" cy="27270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Arial" panose="020B0604020202020204" pitchFamily="34" charset="0"/>
              <a:buChar char="•"/>
            </a:pPr>
            <a:r>
              <a:rPr lang="en-US" sz="1800" dirty="0"/>
              <a:t>Implementation of a permit process allows for a community to:</a:t>
            </a:r>
          </a:p>
          <a:p>
            <a:pPr marL="742950" lvl="1" indent="-285750" algn="l">
              <a:buFont typeface="Arial" panose="020B0604020202020204" pitchFamily="34" charset="0"/>
              <a:buChar char="•"/>
            </a:pPr>
            <a:r>
              <a:rPr lang="en-US" sz="1800" dirty="0"/>
              <a:t>Collect fees which will provide enforcement funding.</a:t>
            </a:r>
          </a:p>
          <a:p>
            <a:pPr marL="742950" lvl="1" indent="-285750" algn="l">
              <a:buFont typeface="Arial" panose="020B0604020202020204" pitchFamily="34" charset="0"/>
              <a:buChar char="•"/>
            </a:pPr>
            <a:r>
              <a:rPr lang="en-US" sz="1800" dirty="0"/>
              <a:t>Provide a mechanism of consequence.</a:t>
            </a:r>
          </a:p>
          <a:p>
            <a:pPr marL="285750" indent="-285750" algn="l">
              <a:buFont typeface="Arial" panose="020B0604020202020204" pitchFamily="34" charset="0"/>
              <a:buChar char="•"/>
            </a:pPr>
            <a:r>
              <a:rPr lang="en-US" sz="1800" dirty="0"/>
              <a:t>A permit must be obtained for operation.</a:t>
            </a:r>
          </a:p>
          <a:p>
            <a:pPr marL="285750" indent="-285750" algn="l">
              <a:buFont typeface="Arial" panose="020B0604020202020204" pitchFamily="34" charset="0"/>
              <a:buChar char="•"/>
            </a:pPr>
            <a:r>
              <a:rPr lang="en-US" sz="1800" dirty="0"/>
              <a:t>A permit gives residents and customers legal documentation to refer </a:t>
            </a:r>
            <a:br>
              <a:rPr lang="en-US" sz="1800" dirty="0"/>
            </a:br>
            <a:r>
              <a:rPr lang="en-US" sz="1800" dirty="0"/>
              <a:t>if an issue were to arise.</a:t>
            </a:r>
          </a:p>
          <a:p>
            <a:pPr marL="285750" indent="-285750" algn="l">
              <a:buFont typeface="Arial" panose="020B0604020202020204" pitchFamily="34" charset="0"/>
              <a:buChar char="•"/>
            </a:pPr>
            <a:r>
              <a:rPr lang="en-US" sz="1800" dirty="0"/>
              <a:t>A permit can be revoked due to non-compliance.</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1121535"/>
            <a:ext cx="4310088" cy="4310088"/>
          </a:xfrm>
          <a:prstGeom prst="rect">
            <a:avLst/>
          </a:prstGeom>
        </p:spPr>
      </p:pic>
    </p:spTree>
    <p:extLst>
      <p:ext uri="{BB962C8B-B14F-4D97-AF65-F5344CB8AC3E}">
        <p14:creationId xmlns:p14="http://schemas.microsoft.com/office/powerpoint/2010/main" val="26085329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5537772"/>
            <a:ext cx="12192000" cy="1320228"/>
          </a:xfrm>
          <a:prstGeom prst="rect">
            <a:avLst/>
          </a:prstGeom>
          <a:solidFill>
            <a:srgbClr val="00CC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1" name="TextBox 1"/>
          <p:cNvSpPr txBox="1">
            <a:spLocks noChangeArrowheads="1"/>
          </p:cNvSpPr>
          <p:nvPr/>
        </p:nvSpPr>
        <p:spPr bwMode="auto">
          <a:xfrm>
            <a:off x="0" y="254338"/>
            <a:ext cx="12192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3500" dirty="0">
                <a:solidFill>
                  <a:srgbClr val="00CCFF"/>
                </a:solidFill>
              </a:rPr>
              <a:t>REGULATORY MEASURES</a:t>
            </a:r>
          </a:p>
        </p:txBody>
      </p:sp>
      <p:cxnSp>
        <p:nvCxnSpPr>
          <p:cNvPr id="12" name="Straight Connector 11"/>
          <p:cNvCxnSpPr/>
          <p:nvPr/>
        </p:nvCxnSpPr>
        <p:spPr>
          <a:xfrm>
            <a:off x="0" y="1028700"/>
            <a:ext cx="12192000" cy="0"/>
          </a:xfrm>
          <a:prstGeom prst="line">
            <a:avLst/>
          </a:prstGeom>
          <a:ln w="19050">
            <a:solidFill>
              <a:srgbClr val="00B0F0"/>
            </a:solidFill>
          </a:ln>
        </p:spPr>
        <p:style>
          <a:lnRef idx="3">
            <a:schemeClr val="accent1"/>
          </a:lnRef>
          <a:fillRef idx="0">
            <a:schemeClr val="accent1"/>
          </a:fillRef>
          <a:effectRef idx="2">
            <a:schemeClr val="accent1"/>
          </a:effectRef>
          <a:fontRef idx="minor">
            <a:schemeClr val="tx1"/>
          </a:fontRef>
        </p:style>
      </p:cxnSp>
      <p:pic>
        <p:nvPicPr>
          <p:cNvPr id="14"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2641" y="5771343"/>
            <a:ext cx="2302916" cy="84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940" y="5472684"/>
            <a:ext cx="5118165" cy="1385316"/>
          </a:xfrm>
          <a:prstGeom prst="rect">
            <a:avLst/>
          </a:prstGeom>
        </p:spPr>
      </p:pic>
      <p:sp>
        <p:nvSpPr>
          <p:cNvPr id="13" name="TextBox 1"/>
          <p:cNvSpPr txBox="1">
            <a:spLocks noChangeArrowheads="1"/>
          </p:cNvSpPr>
          <p:nvPr/>
        </p:nvSpPr>
        <p:spPr bwMode="auto">
          <a:xfrm>
            <a:off x="7956451" y="5750071"/>
            <a:ext cx="4331368" cy="89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dirty="0">
                <a:solidFill>
                  <a:srgbClr val="66CCFF"/>
                </a:solidFill>
              </a:rPr>
              <a:t>REGULATING SHORT-TERM</a:t>
            </a:r>
            <a:br>
              <a:rPr lang="en-US" dirty="0">
                <a:solidFill>
                  <a:srgbClr val="66CCFF"/>
                </a:solidFill>
              </a:rPr>
            </a:br>
            <a:r>
              <a:rPr lang="en-US" dirty="0">
                <a:solidFill>
                  <a:srgbClr val="66CCFF"/>
                </a:solidFill>
              </a:rPr>
              <a:t>RENTAL PROPERTIES</a:t>
            </a:r>
          </a:p>
          <a:p>
            <a:pPr algn="ctr">
              <a:lnSpc>
                <a:spcPct val="90000"/>
              </a:lnSpc>
            </a:pPr>
            <a:r>
              <a:rPr lang="en-US" dirty="0"/>
              <a:t>October, 2022</a:t>
            </a:r>
            <a:endParaRPr lang="en-US" altLang="en-US" b="1" dirty="0">
              <a:solidFill>
                <a:srgbClr val="FFFFFF"/>
              </a:solidFill>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2613" y="1331906"/>
            <a:ext cx="4310088" cy="4310088"/>
          </a:xfrm>
          <a:prstGeom prst="rect">
            <a:avLst/>
          </a:prstGeom>
        </p:spPr>
      </p:pic>
      <p:sp>
        <p:nvSpPr>
          <p:cNvPr id="3" name="Rectangle 2"/>
          <p:cNvSpPr/>
          <p:nvPr/>
        </p:nvSpPr>
        <p:spPr>
          <a:xfrm>
            <a:off x="3171092" y="1558969"/>
            <a:ext cx="5849815" cy="3950677"/>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74268A47-CE03-5E43-8941-FCF1AAD33D65}"/>
              </a:ext>
            </a:extLst>
          </p:cNvPr>
          <p:cNvSpPr txBox="1">
            <a:spLocks/>
          </p:cNvSpPr>
          <p:nvPr/>
        </p:nvSpPr>
        <p:spPr>
          <a:xfrm>
            <a:off x="114394" y="2078844"/>
            <a:ext cx="4425339" cy="27270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r>
              <a:rPr lang="en-US" sz="2800" dirty="0"/>
              <a:t>Parking Limit</a:t>
            </a:r>
          </a:p>
          <a:p>
            <a:pPr lvl="1"/>
            <a:r>
              <a:rPr lang="en-US" sz="2800" dirty="0"/>
              <a:t>Occupancy Limit</a:t>
            </a:r>
          </a:p>
          <a:p>
            <a:pPr lvl="1"/>
            <a:r>
              <a:rPr lang="en-US" sz="2800" dirty="0"/>
              <a:t>Building Code Compliance</a:t>
            </a:r>
          </a:p>
          <a:p>
            <a:pPr lvl="1"/>
            <a:r>
              <a:rPr lang="en-US" sz="2800" dirty="0"/>
              <a:t>Fire Code Compliance</a:t>
            </a:r>
          </a:p>
          <a:p>
            <a:pPr lvl="1"/>
            <a:r>
              <a:rPr lang="en-US" sz="2800" dirty="0"/>
              <a:t>Annual Rental Day Cap</a:t>
            </a:r>
          </a:p>
          <a:p>
            <a:pPr lvl="1"/>
            <a:r>
              <a:rPr lang="en-US" sz="2800" dirty="0"/>
              <a:t>Guest Registry</a:t>
            </a:r>
          </a:p>
        </p:txBody>
      </p:sp>
      <p:sp>
        <p:nvSpPr>
          <p:cNvPr id="16" name="TextBox 1"/>
          <p:cNvSpPr txBox="1">
            <a:spLocks noChangeArrowheads="1"/>
          </p:cNvSpPr>
          <p:nvPr/>
        </p:nvSpPr>
        <p:spPr bwMode="auto">
          <a:xfrm>
            <a:off x="0" y="1096907"/>
            <a:ext cx="121920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600" dirty="0">
                <a:latin typeface="Calibri" panose="020F0502020204030204" pitchFamily="34" charset="0"/>
                <a:ea typeface="Calibri" panose="020F0502020204030204" pitchFamily="34" charset="0"/>
                <a:cs typeface="Times New Roman" panose="02020603050405020304" pitchFamily="18" charset="0"/>
              </a:rPr>
              <a:t>PERMIT REGULATIONS COULD INCLUDE:</a:t>
            </a:r>
            <a:endParaRPr lang="en-US" altLang="en-US" sz="2600" dirty="0">
              <a:solidFill>
                <a:srgbClr val="00CCFF"/>
              </a:solidFill>
            </a:endParaRPr>
          </a:p>
        </p:txBody>
      </p:sp>
      <p:sp>
        <p:nvSpPr>
          <p:cNvPr id="18" name="Content Placeholder 2">
            <a:extLst>
              <a:ext uri="{FF2B5EF4-FFF2-40B4-BE49-F238E27FC236}">
                <a16:creationId xmlns:a16="http://schemas.microsoft.com/office/drawing/2014/main" id="{74268A47-CE03-5E43-8941-FCF1AAD33D65}"/>
              </a:ext>
            </a:extLst>
          </p:cNvPr>
          <p:cNvSpPr txBox="1">
            <a:spLocks/>
          </p:cNvSpPr>
          <p:nvPr/>
        </p:nvSpPr>
        <p:spPr>
          <a:xfrm>
            <a:off x="7374465" y="2078843"/>
            <a:ext cx="4425339" cy="27270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r>
              <a:rPr lang="en-US" sz="2800" dirty="0"/>
              <a:t>Local Contact Person</a:t>
            </a:r>
          </a:p>
          <a:p>
            <a:pPr lvl="1"/>
            <a:r>
              <a:rPr lang="en-US" sz="2800" dirty="0"/>
              <a:t>Clear Signage</a:t>
            </a:r>
          </a:p>
          <a:p>
            <a:pPr lvl="1"/>
            <a:r>
              <a:rPr lang="en-US" sz="2800" dirty="0"/>
              <a:t>Fencing</a:t>
            </a:r>
          </a:p>
          <a:p>
            <a:pPr lvl="1"/>
            <a:r>
              <a:rPr lang="en-US" sz="2800" dirty="0"/>
              <a:t>Nuisance Law Adherence</a:t>
            </a:r>
          </a:p>
          <a:p>
            <a:pPr lvl="1"/>
            <a:r>
              <a:rPr lang="en-US" sz="2800" dirty="0"/>
              <a:t>HOA Rules</a:t>
            </a:r>
          </a:p>
        </p:txBody>
      </p:sp>
    </p:spTree>
    <p:extLst>
      <p:ext uri="{BB962C8B-B14F-4D97-AF65-F5344CB8AC3E}">
        <p14:creationId xmlns:p14="http://schemas.microsoft.com/office/powerpoint/2010/main" val="18626929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5537772"/>
            <a:ext cx="12192000" cy="1320228"/>
          </a:xfrm>
          <a:prstGeom prst="rect">
            <a:avLst/>
          </a:prstGeom>
          <a:solidFill>
            <a:srgbClr val="00CC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1" name="TextBox 1"/>
          <p:cNvSpPr txBox="1">
            <a:spLocks noChangeArrowheads="1"/>
          </p:cNvSpPr>
          <p:nvPr/>
        </p:nvSpPr>
        <p:spPr bwMode="auto">
          <a:xfrm>
            <a:off x="0" y="254338"/>
            <a:ext cx="12192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3500" dirty="0">
                <a:solidFill>
                  <a:srgbClr val="00CCFF"/>
                </a:solidFill>
              </a:rPr>
              <a:t>REGULATORY MEASURES</a:t>
            </a:r>
          </a:p>
        </p:txBody>
      </p:sp>
      <p:cxnSp>
        <p:nvCxnSpPr>
          <p:cNvPr id="12" name="Straight Connector 11"/>
          <p:cNvCxnSpPr/>
          <p:nvPr/>
        </p:nvCxnSpPr>
        <p:spPr>
          <a:xfrm>
            <a:off x="0" y="1028700"/>
            <a:ext cx="12192000" cy="0"/>
          </a:xfrm>
          <a:prstGeom prst="line">
            <a:avLst/>
          </a:prstGeom>
          <a:ln w="19050">
            <a:solidFill>
              <a:srgbClr val="00B0F0"/>
            </a:solidFill>
          </a:ln>
        </p:spPr>
        <p:style>
          <a:lnRef idx="3">
            <a:schemeClr val="accent1"/>
          </a:lnRef>
          <a:fillRef idx="0">
            <a:schemeClr val="accent1"/>
          </a:fillRef>
          <a:effectRef idx="2">
            <a:schemeClr val="accent1"/>
          </a:effectRef>
          <a:fontRef idx="minor">
            <a:schemeClr val="tx1"/>
          </a:fontRef>
        </p:style>
      </p:cxnSp>
      <p:pic>
        <p:nvPicPr>
          <p:cNvPr id="14"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2641" y="5771343"/>
            <a:ext cx="2302916" cy="84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940" y="5472684"/>
            <a:ext cx="5118165" cy="1385316"/>
          </a:xfrm>
          <a:prstGeom prst="rect">
            <a:avLst/>
          </a:prstGeom>
        </p:spPr>
      </p:pic>
      <p:sp>
        <p:nvSpPr>
          <p:cNvPr id="13" name="TextBox 1"/>
          <p:cNvSpPr txBox="1">
            <a:spLocks noChangeArrowheads="1"/>
          </p:cNvSpPr>
          <p:nvPr/>
        </p:nvSpPr>
        <p:spPr bwMode="auto">
          <a:xfrm>
            <a:off x="7956451" y="5750071"/>
            <a:ext cx="4331368" cy="89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dirty="0">
                <a:solidFill>
                  <a:srgbClr val="66CCFF"/>
                </a:solidFill>
              </a:rPr>
              <a:t>REGULATING SHORT-TERM</a:t>
            </a:r>
            <a:br>
              <a:rPr lang="en-US" dirty="0">
                <a:solidFill>
                  <a:srgbClr val="66CCFF"/>
                </a:solidFill>
              </a:rPr>
            </a:br>
            <a:r>
              <a:rPr lang="en-US" dirty="0">
                <a:solidFill>
                  <a:srgbClr val="66CCFF"/>
                </a:solidFill>
              </a:rPr>
              <a:t>RENTAL PROPERTIES</a:t>
            </a:r>
          </a:p>
          <a:p>
            <a:pPr algn="ctr">
              <a:lnSpc>
                <a:spcPct val="90000"/>
              </a:lnSpc>
            </a:pPr>
            <a:r>
              <a:rPr lang="en-US" dirty="0"/>
              <a:t>October, 2022</a:t>
            </a:r>
            <a:endParaRPr lang="en-US" altLang="en-US" b="1" dirty="0">
              <a:solidFill>
                <a:srgbClr val="FFFFFF"/>
              </a:solidFill>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2613" y="1331906"/>
            <a:ext cx="4310088" cy="4310088"/>
          </a:xfrm>
          <a:prstGeom prst="rect">
            <a:avLst/>
          </a:prstGeom>
        </p:spPr>
      </p:pic>
      <p:sp>
        <p:nvSpPr>
          <p:cNvPr id="3" name="Rectangle 2"/>
          <p:cNvSpPr/>
          <p:nvPr/>
        </p:nvSpPr>
        <p:spPr>
          <a:xfrm>
            <a:off x="3120412" y="1558969"/>
            <a:ext cx="5849815" cy="3950677"/>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74268A47-CE03-5E43-8941-FCF1AAD33D65}"/>
              </a:ext>
            </a:extLst>
          </p:cNvPr>
          <p:cNvSpPr txBox="1">
            <a:spLocks/>
          </p:cNvSpPr>
          <p:nvPr/>
        </p:nvSpPr>
        <p:spPr>
          <a:xfrm>
            <a:off x="768500" y="2078844"/>
            <a:ext cx="3640013" cy="27270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Number of beds</a:t>
            </a:r>
          </a:p>
          <a:p>
            <a:r>
              <a:rPr lang="en-US" dirty="0"/>
              <a:t>Number of bedrooms meeting minimum state code (70 square feet)</a:t>
            </a:r>
          </a:p>
          <a:p>
            <a:r>
              <a:rPr lang="en-US" dirty="0"/>
              <a:t>Number of parking spaces</a:t>
            </a:r>
          </a:p>
        </p:txBody>
      </p:sp>
      <p:sp>
        <p:nvSpPr>
          <p:cNvPr id="16" name="TextBox 1"/>
          <p:cNvSpPr txBox="1">
            <a:spLocks noChangeArrowheads="1"/>
          </p:cNvSpPr>
          <p:nvPr/>
        </p:nvSpPr>
        <p:spPr bwMode="auto">
          <a:xfrm>
            <a:off x="0" y="1096907"/>
            <a:ext cx="1219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800" dirty="0"/>
              <a:t>BASIC PERMIT INFORMATION</a:t>
            </a:r>
            <a:r>
              <a:rPr lang="en-US" sz="2600" dirty="0">
                <a:latin typeface="Calibri" panose="020F0502020204030204" pitchFamily="34" charset="0"/>
                <a:ea typeface="Calibri" panose="020F0502020204030204" pitchFamily="34" charset="0"/>
                <a:cs typeface="Times New Roman" panose="02020603050405020304" pitchFamily="18" charset="0"/>
              </a:rPr>
              <a:t>:</a:t>
            </a:r>
            <a:endParaRPr lang="en-US" altLang="en-US" sz="2600" dirty="0">
              <a:solidFill>
                <a:srgbClr val="00CCFF"/>
              </a:solidFill>
            </a:endParaRPr>
          </a:p>
        </p:txBody>
      </p:sp>
      <p:sp>
        <p:nvSpPr>
          <p:cNvPr id="18" name="Content Placeholder 2">
            <a:extLst>
              <a:ext uri="{FF2B5EF4-FFF2-40B4-BE49-F238E27FC236}">
                <a16:creationId xmlns:a16="http://schemas.microsoft.com/office/drawing/2014/main" id="{74268A47-CE03-5E43-8941-FCF1AAD33D65}"/>
              </a:ext>
            </a:extLst>
          </p:cNvPr>
          <p:cNvSpPr txBox="1">
            <a:spLocks/>
          </p:cNvSpPr>
          <p:nvPr/>
        </p:nvSpPr>
        <p:spPr>
          <a:xfrm>
            <a:off x="8163461" y="2078843"/>
            <a:ext cx="3158678" cy="27270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Total square feet of rental unit</a:t>
            </a:r>
          </a:p>
          <a:p>
            <a:r>
              <a:rPr lang="en-US" dirty="0"/>
              <a:t>Provision for waste removal</a:t>
            </a:r>
          </a:p>
          <a:p>
            <a:r>
              <a:rPr lang="en-US" dirty="0"/>
              <a:t>Fire safety </a:t>
            </a:r>
            <a:br>
              <a:rPr lang="en-US" dirty="0"/>
            </a:br>
            <a:r>
              <a:rPr lang="en-US" dirty="0"/>
              <a:t>compliance</a:t>
            </a:r>
          </a:p>
        </p:txBody>
      </p:sp>
    </p:spTree>
    <p:extLst>
      <p:ext uri="{BB962C8B-B14F-4D97-AF65-F5344CB8AC3E}">
        <p14:creationId xmlns:p14="http://schemas.microsoft.com/office/powerpoint/2010/main" val="37699261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5537772"/>
            <a:ext cx="12192000" cy="1320228"/>
          </a:xfrm>
          <a:prstGeom prst="rect">
            <a:avLst/>
          </a:prstGeom>
          <a:solidFill>
            <a:srgbClr val="00CC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1" name="TextBox 1"/>
          <p:cNvSpPr txBox="1">
            <a:spLocks noChangeArrowheads="1"/>
          </p:cNvSpPr>
          <p:nvPr/>
        </p:nvSpPr>
        <p:spPr bwMode="auto">
          <a:xfrm>
            <a:off x="0" y="254338"/>
            <a:ext cx="12192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3500" dirty="0">
                <a:solidFill>
                  <a:srgbClr val="00CCFF"/>
                </a:solidFill>
              </a:rPr>
              <a:t>REGULATORY MEASURES</a:t>
            </a:r>
          </a:p>
        </p:txBody>
      </p:sp>
      <p:cxnSp>
        <p:nvCxnSpPr>
          <p:cNvPr id="12" name="Straight Connector 11"/>
          <p:cNvCxnSpPr/>
          <p:nvPr/>
        </p:nvCxnSpPr>
        <p:spPr>
          <a:xfrm>
            <a:off x="0" y="1028700"/>
            <a:ext cx="12192000" cy="0"/>
          </a:xfrm>
          <a:prstGeom prst="line">
            <a:avLst/>
          </a:prstGeom>
          <a:ln w="19050">
            <a:solidFill>
              <a:srgbClr val="00B0F0"/>
            </a:solidFill>
          </a:ln>
        </p:spPr>
        <p:style>
          <a:lnRef idx="3">
            <a:schemeClr val="accent1"/>
          </a:lnRef>
          <a:fillRef idx="0">
            <a:schemeClr val="accent1"/>
          </a:fillRef>
          <a:effectRef idx="2">
            <a:schemeClr val="accent1"/>
          </a:effectRef>
          <a:fontRef idx="minor">
            <a:schemeClr val="tx1"/>
          </a:fontRef>
        </p:style>
      </p:cxnSp>
      <p:pic>
        <p:nvPicPr>
          <p:cNvPr id="14"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2641" y="5771343"/>
            <a:ext cx="2302916" cy="84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940" y="5472684"/>
            <a:ext cx="5118165" cy="1385316"/>
          </a:xfrm>
          <a:prstGeom prst="rect">
            <a:avLst/>
          </a:prstGeom>
        </p:spPr>
      </p:pic>
      <p:sp>
        <p:nvSpPr>
          <p:cNvPr id="13" name="TextBox 1"/>
          <p:cNvSpPr txBox="1">
            <a:spLocks noChangeArrowheads="1"/>
          </p:cNvSpPr>
          <p:nvPr/>
        </p:nvSpPr>
        <p:spPr bwMode="auto">
          <a:xfrm>
            <a:off x="7956451" y="5750071"/>
            <a:ext cx="4331368" cy="89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dirty="0">
                <a:solidFill>
                  <a:srgbClr val="66CCFF"/>
                </a:solidFill>
              </a:rPr>
              <a:t>REGULATING SHORT-TERM</a:t>
            </a:r>
            <a:br>
              <a:rPr lang="en-US" dirty="0">
                <a:solidFill>
                  <a:srgbClr val="66CCFF"/>
                </a:solidFill>
              </a:rPr>
            </a:br>
            <a:r>
              <a:rPr lang="en-US" dirty="0">
                <a:solidFill>
                  <a:srgbClr val="66CCFF"/>
                </a:solidFill>
              </a:rPr>
              <a:t>RENTAL PROPERTIES</a:t>
            </a:r>
          </a:p>
          <a:p>
            <a:pPr algn="ctr">
              <a:lnSpc>
                <a:spcPct val="90000"/>
              </a:lnSpc>
            </a:pPr>
            <a:r>
              <a:rPr lang="en-US" dirty="0"/>
              <a:t>October, 2022</a:t>
            </a:r>
            <a:endParaRPr lang="en-US" altLang="en-US" b="1" dirty="0">
              <a:solidFill>
                <a:srgbClr val="FFFFFF"/>
              </a:solidFill>
            </a:endParaRPr>
          </a:p>
        </p:txBody>
      </p:sp>
      <p:sp>
        <p:nvSpPr>
          <p:cNvPr id="17" name="Content Placeholder 2">
            <a:extLst>
              <a:ext uri="{FF2B5EF4-FFF2-40B4-BE49-F238E27FC236}">
                <a16:creationId xmlns:a16="http://schemas.microsoft.com/office/drawing/2014/main" id="{74268A47-CE03-5E43-8941-FCF1AAD33D65}"/>
              </a:ext>
            </a:extLst>
          </p:cNvPr>
          <p:cNvSpPr txBox="1">
            <a:spLocks/>
          </p:cNvSpPr>
          <p:nvPr/>
        </p:nvSpPr>
        <p:spPr>
          <a:xfrm>
            <a:off x="2355322" y="2215439"/>
            <a:ext cx="3640013" cy="27270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May be desired by some municipalities in order to verify the information provided on a permit application.</a:t>
            </a:r>
          </a:p>
        </p:txBody>
      </p:sp>
      <p:sp>
        <p:nvSpPr>
          <p:cNvPr id="16" name="TextBox 1"/>
          <p:cNvSpPr txBox="1">
            <a:spLocks noChangeArrowheads="1"/>
          </p:cNvSpPr>
          <p:nvPr/>
        </p:nvSpPr>
        <p:spPr bwMode="auto">
          <a:xfrm>
            <a:off x="0" y="1096907"/>
            <a:ext cx="1219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800" dirty="0"/>
              <a:t>INSPECTIONS</a:t>
            </a:r>
            <a:endParaRPr lang="en-US" altLang="en-US" sz="2600" dirty="0">
              <a:solidFill>
                <a:srgbClr val="00CCFF"/>
              </a:solidFill>
            </a:endParaRPr>
          </a:p>
        </p:txBody>
      </p:sp>
      <p:sp>
        <p:nvSpPr>
          <p:cNvPr id="18" name="Content Placeholder 2">
            <a:extLst>
              <a:ext uri="{FF2B5EF4-FFF2-40B4-BE49-F238E27FC236}">
                <a16:creationId xmlns:a16="http://schemas.microsoft.com/office/drawing/2014/main" id="{74268A47-CE03-5E43-8941-FCF1AAD33D65}"/>
              </a:ext>
            </a:extLst>
          </p:cNvPr>
          <p:cNvSpPr txBox="1">
            <a:spLocks/>
          </p:cNvSpPr>
          <p:nvPr/>
        </p:nvSpPr>
        <p:spPr>
          <a:xfrm>
            <a:off x="6484819" y="2162578"/>
            <a:ext cx="3158678" cy="27270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Fire Code compliance may be included as part of the permit approval process, but will require inspection.</a:t>
            </a:r>
          </a:p>
        </p:txBody>
      </p:sp>
      <p:sp>
        <p:nvSpPr>
          <p:cNvPr id="19" name="Content Placeholder 2">
            <a:extLst>
              <a:ext uri="{FF2B5EF4-FFF2-40B4-BE49-F238E27FC236}">
                <a16:creationId xmlns:a16="http://schemas.microsoft.com/office/drawing/2014/main" id="{74268A47-CE03-5E43-8941-FCF1AAD33D65}"/>
              </a:ext>
            </a:extLst>
          </p:cNvPr>
          <p:cNvSpPr txBox="1">
            <a:spLocks/>
          </p:cNvSpPr>
          <p:nvPr/>
        </p:nvSpPr>
        <p:spPr>
          <a:xfrm>
            <a:off x="2478179" y="1770862"/>
            <a:ext cx="3394301" cy="396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i="1" dirty="0">
                <a:solidFill>
                  <a:srgbClr val="00CCFF"/>
                </a:solidFill>
                <a:latin typeface="Calibri" panose="020F0502020204030204" pitchFamily="34" charset="0"/>
                <a:ea typeface="Calibri" panose="020F0502020204030204" pitchFamily="34" charset="0"/>
                <a:cs typeface="Times New Roman" panose="02020603050405020304" pitchFamily="18" charset="0"/>
              </a:rPr>
              <a:t>BUILDING INSPECTIONS </a:t>
            </a:r>
            <a:endParaRPr lang="en-US" sz="2200" dirty="0">
              <a:solidFill>
                <a:srgbClr val="00CC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0" name="Content Placeholder 2">
            <a:extLst>
              <a:ext uri="{FF2B5EF4-FFF2-40B4-BE49-F238E27FC236}">
                <a16:creationId xmlns:a16="http://schemas.microsoft.com/office/drawing/2014/main" id="{74268A47-CE03-5E43-8941-FCF1AAD33D65}"/>
              </a:ext>
            </a:extLst>
          </p:cNvPr>
          <p:cNvSpPr txBox="1">
            <a:spLocks/>
          </p:cNvSpPr>
          <p:nvPr/>
        </p:nvSpPr>
        <p:spPr>
          <a:xfrm>
            <a:off x="6367008" y="1778125"/>
            <a:ext cx="3394301" cy="396400"/>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i="1" dirty="0">
                <a:solidFill>
                  <a:srgbClr val="00CCFF"/>
                </a:solidFill>
                <a:latin typeface="Calibri" panose="020F0502020204030204" pitchFamily="34" charset="0"/>
                <a:ea typeface="Calibri" panose="020F0502020204030204" pitchFamily="34" charset="0"/>
                <a:cs typeface="Times New Roman" panose="02020603050405020304" pitchFamily="18" charset="0"/>
              </a:rPr>
              <a:t>STATE FIRE CODE INSPECTIONS  </a:t>
            </a:r>
            <a:endParaRPr lang="en-US" sz="2200" dirty="0">
              <a:solidFill>
                <a:srgbClr val="00CCFF"/>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98844" y="1096907"/>
            <a:ext cx="9442174" cy="6858000"/>
          </a:xfrm>
          <a:prstGeom prst="rect">
            <a:avLst/>
          </a:prstGeom>
        </p:spPr>
      </p:pic>
    </p:spTree>
    <p:extLst>
      <p:ext uri="{BB962C8B-B14F-4D97-AF65-F5344CB8AC3E}">
        <p14:creationId xmlns:p14="http://schemas.microsoft.com/office/powerpoint/2010/main" val="20520440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28515"/>
          <a:stretch/>
        </p:blipFill>
        <p:spPr>
          <a:xfrm>
            <a:off x="0" y="1028700"/>
            <a:ext cx="12192000" cy="5810250"/>
          </a:xfrm>
          <a:prstGeom prst="rect">
            <a:avLst/>
          </a:prstGeom>
        </p:spPr>
      </p:pic>
      <p:sp>
        <p:nvSpPr>
          <p:cNvPr id="3" name="Rectangle 2"/>
          <p:cNvSpPr/>
          <p:nvPr/>
        </p:nvSpPr>
        <p:spPr>
          <a:xfrm>
            <a:off x="0" y="1042315"/>
            <a:ext cx="12192000" cy="5815685"/>
          </a:xfrm>
          <a:prstGeom prst="rect">
            <a:avLst/>
          </a:prstGeom>
          <a:solidFill>
            <a:srgbClr val="00CC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
          <p:cNvSpPr txBox="1">
            <a:spLocks noChangeArrowheads="1"/>
          </p:cNvSpPr>
          <p:nvPr/>
        </p:nvSpPr>
        <p:spPr bwMode="auto">
          <a:xfrm>
            <a:off x="0" y="254338"/>
            <a:ext cx="12192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3500" dirty="0">
                <a:solidFill>
                  <a:srgbClr val="00CCFF"/>
                </a:solidFill>
              </a:rPr>
              <a:t>REGULATORY MEASURES</a:t>
            </a:r>
          </a:p>
        </p:txBody>
      </p:sp>
      <p:cxnSp>
        <p:nvCxnSpPr>
          <p:cNvPr id="12" name="Straight Connector 11"/>
          <p:cNvCxnSpPr/>
          <p:nvPr/>
        </p:nvCxnSpPr>
        <p:spPr>
          <a:xfrm>
            <a:off x="0" y="1028700"/>
            <a:ext cx="12192000" cy="0"/>
          </a:xfrm>
          <a:prstGeom prst="line">
            <a:avLst/>
          </a:prstGeom>
          <a:ln w="19050">
            <a:solidFill>
              <a:srgbClr val="00B0F0"/>
            </a:solidFill>
          </a:ln>
        </p:spPr>
        <p:style>
          <a:lnRef idx="3">
            <a:schemeClr val="accent1"/>
          </a:lnRef>
          <a:fillRef idx="0">
            <a:schemeClr val="accent1"/>
          </a:fillRef>
          <a:effectRef idx="2">
            <a:schemeClr val="accent1"/>
          </a:effectRef>
          <a:fontRef idx="minor">
            <a:schemeClr val="tx1"/>
          </a:fontRef>
        </p:style>
      </p:cxnSp>
      <p:sp>
        <p:nvSpPr>
          <p:cNvPr id="17" name="Content Placeholder 2">
            <a:extLst>
              <a:ext uri="{FF2B5EF4-FFF2-40B4-BE49-F238E27FC236}">
                <a16:creationId xmlns:a16="http://schemas.microsoft.com/office/drawing/2014/main" id="{74268A47-CE03-5E43-8941-FCF1AAD33D65}"/>
              </a:ext>
            </a:extLst>
          </p:cNvPr>
          <p:cNvSpPr txBox="1">
            <a:spLocks/>
          </p:cNvSpPr>
          <p:nvPr/>
        </p:nvSpPr>
        <p:spPr>
          <a:xfrm>
            <a:off x="1694002" y="1674719"/>
            <a:ext cx="9335665" cy="2727021"/>
          </a:xfrm>
          <a:prstGeom prst="rect">
            <a:avLst/>
          </a:prstGeom>
          <a:effectLst>
            <a:outerShdw blurRad="190500" dist="190500" dir="2700000" sx="1000" sy="1000" algn="tl" rotWithShape="0">
              <a:prstClr val="black"/>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spcBef>
                <a:spcPts val="500"/>
              </a:spcBef>
              <a:buFont typeface="Arial" panose="020B0604020202020204" pitchFamily="34" charset="0"/>
              <a:buChar char="•"/>
            </a:pPr>
            <a:r>
              <a:rPr lang="en-US" sz="2200" dirty="0">
                <a:effectLst>
                  <a:outerShdw blurRad="177800" dist="63500" dir="2700000" algn="tl" rotWithShape="0">
                    <a:prstClr val="black">
                      <a:alpha val="90000"/>
                    </a:prstClr>
                  </a:outerShdw>
                </a:effectLst>
              </a:rPr>
              <a:t>Legislation imposing a tax on all transient accommodations (typically 3-5%).</a:t>
            </a:r>
          </a:p>
          <a:p>
            <a:pPr marL="342900" indent="-342900" algn="l">
              <a:spcBef>
                <a:spcPts val="500"/>
              </a:spcBef>
              <a:buFont typeface="Arial" panose="020B0604020202020204" pitchFamily="34" charset="0"/>
              <a:buChar char="•"/>
            </a:pPr>
            <a:r>
              <a:rPr lang="en-US" sz="2200" dirty="0">
                <a:effectLst>
                  <a:outerShdw blurRad="177800" dist="63500" dir="2700000" algn="tl" rotWithShape="0">
                    <a:prstClr val="black">
                      <a:alpha val="90000"/>
                    </a:prstClr>
                  </a:outerShdw>
                </a:effectLst>
              </a:rPr>
              <a:t>Any municipality in NYS may charge an additional tax on occupancy; </a:t>
            </a:r>
            <a:br>
              <a:rPr lang="en-US" sz="2200" dirty="0">
                <a:effectLst>
                  <a:outerShdw blurRad="177800" dist="63500" dir="2700000" algn="tl" rotWithShape="0">
                    <a:prstClr val="black">
                      <a:alpha val="90000"/>
                    </a:prstClr>
                  </a:outerShdw>
                </a:effectLst>
              </a:rPr>
            </a:br>
            <a:r>
              <a:rPr lang="en-US" sz="2200" dirty="0">
                <a:effectLst>
                  <a:outerShdw blurRad="177800" dist="63500" dir="2700000" algn="tl" rotWithShape="0">
                    <a:prstClr val="black">
                      <a:alpha val="90000"/>
                    </a:prstClr>
                  </a:outerShdw>
                </a:effectLst>
              </a:rPr>
              <a:t>including counties, towns, cities, and villages.</a:t>
            </a:r>
          </a:p>
          <a:p>
            <a:pPr marL="342900" indent="-342900" algn="l">
              <a:spcBef>
                <a:spcPts val="500"/>
              </a:spcBef>
              <a:buFont typeface="Arial" panose="020B0604020202020204" pitchFamily="34" charset="0"/>
              <a:buChar char="•"/>
            </a:pPr>
            <a:r>
              <a:rPr lang="en-US" sz="2200" dirty="0">
                <a:effectLst>
                  <a:outerShdw blurRad="177800" dist="63500" dir="2700000" algn="tl" rotWithShape="0">
                    <a:prstClr val="black">
                      <a:alpha val="90000"/>
                    </a:prstClr>
                  </a:outerShdw>
                </a:effectLst>
              </a:rPr>
              <a:t>Many counties have passed this type of legislation which </a:t>
            </a:r>
            <a:br>
              <a:rPr lang="en-US" sz="2200" dirty="0">
                <a:effectLst>
                  <a:outerShdw blurRad="177800" dist="63500" dir="2700000" algn="tl" rotWithShape="0">
                    <a:prstClr val="black">
                      <a:alpha val="90000"/>
                    </a:prstClr>
                  </a:outerShdw>
                </a:effectLst>
              </a:rPr>
            </a:br>
            <a:r>
              <a:rPr lang="en-US" sz="2200" dirty="0">
                <a:effectLst>
                  <a:outerShdw blurRad="177800" dist="63500" dir="2700000" algn="tl" rotWithShape="0">
                    <a:prstClr val="black">
                      <a:alpha val="90000"/>
                    </a:prstClr>
                  </a:outerShdw>
                </a:effectLst>
              </a:rPr>
              <a:t>creates greater uniformity between its resident communities.</a:t>
            </a:r>
          </a:p>
          <a:p>
            <a:pPr marL="342900" indent="-342900" algn="l">
              <a:spcBef>
                <a:spcPts val="500"/>
              </a:spcBef>
              <a:buFont typeface="Arial" panose="020B0604020202020204" pitchFamily="34" charset="0"/>
              <a:buChar char="•"/>
            </a:pPr>
            <a:r>
              <a:rPr lang="en-US" sz="2200" dirty="0">
                <a:effectLst>
                  <a:outerShdw blurRad="177800" dist="63500" dir="2700000" algn="tl" rotWithShape="0">
                    <a:prstClr val="black">
                      <a:alpha val="90000"/>
                    </a:prstClr>
                  </a:outerShdw>
                </a:effectLst>
              </a:rPr>
              <a:t>Property owners are required to register with the County </a:t>
            </a:r>
            <a:br>
              <a:rPr lang="en-US" sz="2200" dirty="0">
                <a:effectLst>
                  <a:outerShdw blurRad="177800" dist="63500" dir="2700000" algn="tl" rotWithShape="0">
                    <a:prstClr val="black">
                      <a:alpha val="90000"/>
                    </a:prstClr>
                  </a:outerShdw>
                </a:effectLst>
              </a:rPr>
            </a:br>
            <a:r>
              <a:rPr lang="en-US" sz="2200" dirty="0">
                <a:effectLst>
                  <a:outerShdw blurRad="177800" dist="63500" dir="2700000" algn="tl" rotWithShape="0">
                    <a:prstClr val="black">
                      <a:alpha val="90000"/>
                    </a:prstClr>
                  </a:outerShdw>
                </a:effectLst>
              </a:rPr>
              <a:t>Treasurer’s Office.</a:t>
            </a:r>
          </a:p>
          <a:p>
            <a:pPr marL="342900" indent="-342900" algn="l">
              <a:spcBef>
                <a:spcPts val="500"/>
              </a:spcBef>
              <a:buFont typeface="Arial" panose="020B0604020202020204" pitchFamily="34" charset="0"/>
              <a:buChar char="•"/>
            </a:pPr>
            <a:r>
              <a:rPr lang="en-US" sz="2200" dirty="0">
                <a:effectLst>
                  <a:outerShdw blurRad="177800" dist="63500" dir="2700000" algn="tl" rotWithShape="0">
                    <a:prstClr val="black">
                      <a:alpha val="90000"/>
                    </a:prstClr>
                  </a:outerShdw>
                </a:effectLst>
              </a:rPr>
              <a:t>They must collect and remit the tax per guest stay to the </a:t>
            </a:r>
            <a:br>
              <a:rPr lang="en-US" sz="2200" dirty="0">
                <a:effectLst>
                  <a:outerShdw blurRad="177800" dist="63500" dir="2700000" algn="tl" rotWithShape="0">
                    <a:prstClr val="black">
                      <a:alpha val="90000"/>
                    </a:prstClr>
                  </a:outerShdw>
                </a:effectLst>
              </a:rPr>
            </a:br>
            <a:r>
              <a:rPr lang="en-US" sz="2200" dirty="0">
                <a:effectLst>
                  <a:outerShdw blurRad="177800" dist="63500" dir="2700000" algn="tl" rotWithShape="0">
                    <a:prstClr val="black">
                      <a:alpha val="90000"/>
                    </a:prstClr>
                  </a:outerShdw>
                </a:effectLst>
              </a:rPr>
              <a:t>County Treasurer.</a:t>
            </a:r>
          </a:p>
          <a:p>
            <a:pPr marL="342900" indent="-342900" algn="l">
              <a:spcBef>
                <a:spcPts val="500"/>
              </a:spcBef>
              <a:buFont typeface="Arial" panose="020B0604020202020204" pitchFamily="34" charset="0"/>
              <a:buChar char="•"/>
            </a:pPr>
            <a:r>
              <a:rPr lang="en-US" sz="2200" dirty="0">
                <a:effectLst>
                  <a:outerShdw blurRad="177800" dist="63500" dir="2700000" algn="tl" rotWithShape="0">
                    <a:prstClr val="black">
                      <a:alpha val="90000"/>
                    </a:prstClr>
                  </a:outerShdw>
                </a:effectLst>
              </a:rPr>
              <a:t>Short-Term Rentals are subject to these laws and a municipal </a:t>
            </a:r>
            <a:br>
              <a:rPr lang="en-US" sz="2200" dirty="0">
                <a:effectLst>
                  <a:outerShdw blurRad="177800" dist="63500" dir="2700000" algn="tl" rotWithShape="0">
                    <a:prstClr val="black">
                      <a:alpha val="90000"/>
                    </a:prstClr>
                  </a:outerShdw>
                </a:effectLst>
              </a:rPr>
            </a:br>
            <a:r>
              <a:rPr lang="en-US" sz="2200" dirty="0">
                <a:effectLst>
                  <a:outerShdw blurRad="177800" dist="63500" dir="2700000" algn="tl" rotWithShape="0">
                    <a:prstClr val="black">
                      <a:alpha val="90000"/>
                    </a:prstClr>
                  </a:outerShdw>
                </a:effectLst>
              </a:rPr>
              <a:t>regulation should include registration as a requirement of a permit.</a:t>
            </a:r>
          </a:p>
          <a:p>
            <a:pPr marL="342900" indent="-342900" algn="l">
              <a:spcBef>
                <a:spcPts val="500"/>
              </a:spcBef>
              <a:buFont typeface="Arial" panose="020B0604020202020204" pitchFamily="34" charset="0"/>
              <a:buChar char="•"/>
            </a:pPr>
            <a:r>
              <a:rPr lang="en-US" sz="2200" dirty="0">
                <a:effectLst>
                  <a:outerShdw blurRad="177800" dist="63500" dir="2700000" algn="tl" rotWithShape="0">
                    <a:prstClr val="black">
                      <a:alpha val="90000"/>
                    </a:prstClr>
                  </a:outerShdw>
                </a:effectLst>
              </a:rPr>
              <a:t>STR service providers may not collect the County Occupancy </a:t>
            </a:r>
            <a:br>
              <a:rPr lang="en-US" sz="2200" dirty="0">
                <a:effectLst>
                  <a:outerShdw blurRad="177800" dist="63500" dir="2700000" algn="tl" rotWithShape="0">
                    <a:prstClr val="black">
                      <a:alpha val="90000"/>
                    </a:prstClr>
                  </a:outerShdw>
                </a:effectLst>
              </a:rPr>
            </a:br>
            <a:r>
              <a:rPr lang="en-US" sz="2200" dirty="0">
                <a:effectLst>
                  <a:outerShdw blurRad="177800" dist="63500" dir="2700000" algn="tl" rotWithShape="0">
                    <a:prstClr val="black">
                      <a:alpha val="90000"/>
                    </a:prstClr>
                  </a:outerShdw>
                </a:effectLst>
              </a:rPr>
              <a:t>Tax on behalf of the property owner.</a:t>
            </a:r>
          </a:p>
          <a:p>
            <a:pPr marL="342900" indent="-342900" algn="l">
              <a:spcBef>
                <a:spcPts val="500"/>
              </a:spcBef>
              <a:buFont typeface="Arial" panose="020B0604020202020204" pitchFamily="34" charset="0"/>
              <a:buChar char="•"/>
            </a:pPr>
            <a:r>
              <a:rPr lang="en-US" sz="2200" dirty="0">
                <a:effectLst>
                  <a:outerShdw blurRad="177800" dist="63500" dir="2700000" algn="tl" rotWithShape="0">
                    <a:prstClr val="black">
                      <a:alpha val="90000"/>
                    </a:prstClr>
                  </a:outerShdw>
                </a:effectLst>
              </a:rPr>
              <a:t>This registration system not only collects revenue for the local economy, </a:t>
            </a:r>
            <a:br>
              <a:rPr lang="en-US" sz="2200" dirty="0">
                <a:effectLst>
                  <a:outerShdw blurRad="177800" dist="63500" dir="2700000" algn="tl" rotWithShape="0">
                    <a:prstClr val="black">
                      <a:alpha val="90000"/>
                    </a:prstClr>
                  </a:outerShdw>
                </a:effectLst>
              </a:rPr>
            </a:br>
            <a:r>
              <a:rPr lang="en-US" sz="2200" dirty="0">
                <a:effectLst>
                  <a:outerShdw blurRad="177800" dist="63500" dir="2700000" algn="tl" rotWithShape="0">
                    <a:prstClr val="black">
                      <a:alpha val="90000"/>
                    </a:prstClr>
                  </a:outerShdw>
                </a:effectLst>
              </a:rPr>
              <a:t>but also provides  for an additional layer of compliance.</a:t>
            </a:r>
          </a:p>
        </p:txBody>
      </p:sp>
      <p:sp>
        <p:nvSpPr>
          <p:cNvPr id="16" name="TextBox 1"/>
          <p:cNvSpPr txBox="1">
            <a:spLocks noChangeArrowheads="1"/>
          </p:cNvSpPr>
          <p:nvPr/>
        </p:nvSpPr>
        <p:spPr bwMode="auto">
          <a:xfrm>
            <a:off x="0" y="1096907"/>
            <a:ext cx="1219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800" dirty="0"/>
              <a:t>LOCAL OCCUPANCY TAX</a:t>
            </a:r>
            <a:endParaRPr lang="en-US" altLang="en-US" sz="2600" dirty="0">
              <a:solidFill>
                <a:srgbClr val="00CCFF"/>
              </a:solidFill>
            </a:endParaRPr>
          </a:p>
        </p:txBody>
      </p:sp>
    </p:spTree>
    <p:extLst>
      <p:ext uri="{BB962C8B-B14F-4D97-AF65-F5344CB8AC3E}">
        <p14:creationId xmlns:p14="http://schemas.microsoft.com/office/powerpoint/2010/main" val="28282265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5537772"/>
            <a:ext cx="12192000" cy="1320228"/>
          </a:xfrm>
          <a:prstGeom prst="rect">
            <a:avLst/>
          </a:prstGeom>
          <a:solidFill>
            <a:srgbClr val="00CC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1" name="TextBox 1"/>
          <p:cNvSpPr txBox="1">
            <a:spLocks noChangeArrowheads="1"/>
          </p:cNvSpPr>
          <p:nvPr/>
        </p:nvSpPr>
        <p:spPr bwMode="auto">
          <a:xfrm>
            <a:off x="0" y="254338"/>
            <a:ext cx="12192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3500" dirty="0">
                <a:solidFill>
                  <a:srgbClr val="00CCFF"/>
                </a:solidFill>
              </a:rPr>
              <a:t>RECOMMENDED MINIMUM REQUIREMENTS</a:t>
            </a:r>
          </a:p>
        </p:txBody>
      </p:sp>
      <p:cxnSp>
        <p:nvCxnSpPr>
          <p:cNvPr id="12" name="Straight Connector 11"/>
          <p:cNvCxnSpPr/>
          <p:nvPr/>
        </p:nvCxnSpPr>
        <p:spPr>
          <a:xfrm>
            <a:off x="0" y="1028700"/>
            <a:ext cx="12192000" cy="0"/>
          </a:xfrm>
          <a:prstGeom prst="line">
            <a:avLst/>
          </a:prstGeom>
          <a:ln w="19050">
            <a:solidFill>
              <a:srgbClr val="00B0F0"/>
            </a:solidFill>
          </a:ln>
        </p:spPr>
        <p:style>
          <a:lnRef idx="3">
            <a:schemeClr val="accent1"/>
          </a:lnRef>
          <a:fillRef idx="0">
            <a:schemeClr val="accent1"/>
          </a:fillRef>
          <a:effectRef idx="2">
            <a:schemeClr val="accent1"/>
          </a:effectRef>
          <a:fontRef idx="minor">
            <a:schemeClr val="tx1"/>
          </a:fontRef>
        </p:style>
      </p:cxnSp>
      <p:pic>
        <p:nvPicPr>
          <p:cNvPr id="14"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2641" y="5771343"/>
            <a:ext cx="2302916" cy="84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940" y="5472684"/>
            <a:ext cx="5118165" cy="1385316"/>
          </a:xfrm>
          <a:prstGeom prst="rect">
            <a:avLst/>
          </a:prstGeom>
        </p:spPr>
      </p:pic>
      <p:sp>
        <p:nvSpPr>
          <p:cNvPr id="13" name="TextBox 1"/>
          <p:cNvSpPr txBox="1">
            <a:spLocks noChangeArrowheads="1"/>
          </p:cNvSpPr>
          <p:nvPr/>
        </p:nvSpPr>
        <p:spPr bwMode="auto">
          <a:xfrm>
            <a:off x="7956451" y="5750071"/>
            <a:ext cx="4331368" cy="89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dirty="0">
                <a:solidFill>
                  <a:srgbClr val="66CCFF"/>
                </a:solidFill>
              </a:rPr>
              <a:t>REGULATING SHORT-TERM</a:t>
            </a:r>
            <a:br>
              <a:rPr lang="en-US" dirty="0">
                <a:solidFill>
                  <a:srgbClr val="66CCFF"/>
                </a:solidFill>
              </a:rPr>
            </a:br>
            <a:r>
              <a:rPr lang="en-US" dirty="0">
                <a:solidFill>
                  <a:srgbClr val="66CCFF"/>
                </a:solidFill>
              </a:rPr>
              <a:t>RENTAL PROPERTIES</a:t>
            </a:r>
          </a:p>
          <a:p>
            <a:pPr algn="ctr">
              <a:lnSpc>
                <a:spcPct val="90000"/>
              </a:lnSpc>
            </a:pPr>
            <a:r>
              <a:rPr lang="en-US" dirty="0"/>
              <a:t>October, 2022</a:t>
            </a:r>
            <a:endParaRPr lang="en-US" altLang="en-US" b="1" dirty="0">
              <a:solidFill>
                <a:srgbClr val="FFFFFF"/>
              </a:solidFill>
            </a:endParaRPr>
          </a:p>
        </p:txBody>
      </p:sp>
      <p:sp>
        <p:nvSpPr>
          <p:cNvPr id="17" name="Content Placeholder 2">
            <a:extLst>
              <a:ext uri="{FF2B5EF4-FFF2-40B4-BE49-F238E27FC236}">
                <a16:creationId xmlns:a16="http://schemas.microsoft.com/office/drawing/2014/main" id="{74268A47-CE03-5E43-8941-FCF1AAD33D65}"/>
              </a:ext>
            </a:extLst>
          </p:cNvPr>
          <p:cNvSpPr txBox="1">
            <a:spLocks/>
          </p:cNvSpPr>
          <p:nvPr/>
        </p:nvSpPr>
        <p:spPr>
          <a:xfrm>
            <a:off x="189842" y="1265367"/>
            <a:ext cx="7327606" cy="27270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t>The cost of a permit should directly correlate to housing unit dimensions (unit size, number of bedrooms, number of parking spaces, etc.).</a:t>
            </a:r>
          </a:p>
          <a:p>
            <a:pPr marL="342900" indent="-342900" algn="l">
              <a:buFont typeface="Arial" panose="020B0604020202020204" pitchFamily="34" charset="0"/>
              <a:buChar char="•"/>
            </a:pPr>
            <a:r>
              <a:rPr lang="en-US" dirty="0"/>
              <a:t>Periodic renewal of a permit allows for an additional mechanism to track short-term rental properties.</a:t>
            </a:r>
          </a:p>
          <a:p>
            <a:pPr marL="342900" indent="-342900" algn="l">
              <a:buFont typeface="Arial" panose="020B0604020202020204" pitchFamily="34" charset="0"/>
              <a:buChar char="•"/>
            </a:pPr>
            <a:r>
              <a:rPr lang="en-US" dirty="0"/>
              <a:t>The permit should be displayed within the unit and neighboring properties should be provided a copy.</a:t>
            </a:r>
          </a:p>
          <a:p>
            <a:pPr marL="342900" indent="-342900" algn="l">
              <a:buFont typeface="Arial" panose="020B0604020202020204" pitchFamily="34" charset="0"/>
              <a:buChar char="•"/>
            </a:pPr>
            <a:r>
              <a:rPr lang="en-US" dirty="0"/>
              <a:t>The permit should include contact information for a local property manager who can respond to the property within a reasonable amount of time.</a:t>
            </a:r>
          </a:p>
        </p:txBody>
      </p:sp>
      <p:sp>
        <p:nvSpPr>
          <p:cNvPr id="2" name="TextBox 1"/>
          <p:cNvSpPr txBox="1"/>
          <p:nvPr/>
        </p:nvSpPr>
        <p:spPr>
          <a:xfrm>
            <a:off x="8429812" y="1309749"/>
            <a:ext cx="3384645" cy="938719"/>
          </a:xfrm>
          <a:prstGeom prst="rect">
            <a:avLst/>
          </a:prstGeom>
          <a:noFill/>
          <a:effectLst/>
        </p:spPr>
        <p:txBody>
          <a:bodyPr wrap="square" rtlCol="0">
            <a:spAutoFit/>
            <a:scene3d>
              <a:camera prst="orthographicFront"/>
              <a:lightRig rig="threePt" dir="t"/>
            </a:scene3d>
            <a:sp3d extrusionH="57150" contourW="57150" prstMaterial="metal">
              <a:bevelT w="25400" h="120650"/>
              <a:bevelB w="38100" h="95250"/>
            </a:sp3d>
          </a:bodyPr>
          <a:lstStyle>
            <a:defPPr>
              <a:defRPr lang="en-US"/>
            </a:defPPr>
            <a:lvl1pPr>
              <a:defRPr sz="5500" b="1">
                <a:solidFill>
                  <a:srgbClr val="006C86">
                    <a:alpha val="60000"/>
                  </a:srgbClr>
                </a:solidFill>
                <a:latin typeface="Arial Black" panose="020B0A04020102020204" pitchFamily="34" charset="0"/>
              </a:defRPr>
            </a:lvl1pPr>
          </a:lstStyle>
          <a:p>
            <a:r>
              <a:rPr lang="en-US" dirty="0"/>
              <a:t>COST</a:t>
            </a:r>
          </a:p>
        </p:txBody>
      </p:sp>
      <p:sp>
        <p:nvSpPr>
          <p:cNvPr id="16" name="TextBox 15"/>
          <p:cNvSpPr txBox="1"/>
          <p:nvPr/>
        </p:nvSpPr>
        <p:spPr>
          <a:xfrm>
            <a:off x="7315006" y="2159517"/>
            <a:ext cx="4069501" cy="938719"/>
          </a:xfrm>
          <a:prstGeom prst="rect">
            <a:avLst/>
          </a:prstGeom>
          <a:noFill/>
          <a:effectLst/>
        </p:spPr>
        <p:txBody>
          <a:bodyPr wrap="square" rtlCol="0">
            <a:spAutoFit/>
            <a:scene3d>
              <a:camera prst="orthographicFront"/>
              <a:lightRig rig="threePt" dir="t"/>
            </a:scene3d>
            <a:sp3d extrusionH="57150" contourW="57150" prstMaterial="metal">
              <a:bevelT w="25400" h="120650"/>
              <a:bevelB w="38100" h="95250"/>
            </a:sp3d>
          </a:bodyPr>
          <a:lstStyle/>
          <a:p>
            <a:r>
              <a:rPr lang="en-US" sz="5500" b="1" dirty="0">
                <a:solidFill>
                  <a:srgbClr val="006C86">
                    <a:alpha val="60000"/>
                  </a:srgbClr>
                </a:solidFill>
                <a:latin typeface="Arial Black" panose="020B0A04020102020204" pitchFamily="34" charset="0"/>
              </a:rPr>
              <a:t>RENEWAL</a:t>
            </a:r>
          </a:p>
        </p:txBody>
      </p:sp>
      <p:sp>
        <p:nvSpPr>
          <p:cNvPr id="18" name="TextBox 17"/>
          <p:cNvSpPr txBox="1"/>
          <p:nvPr/>
        </p:nvSpPr>
        <p:spPr>
          <a:xfrm>
            <a:off x="8429812" y="2998877"/>
            <a:ext cx="4110445" cy="938719"/>
          </a:xfrm>
          <a:prstGeom prst="rect">
            <a:avLst/>
          </a:prstGeom>
          <a:noFill/>
          <a:effectLst/>
        </p:spPr>
        <p:txBody>
          <a:bodyPr wrap="square" rtlCol="0">
            <a:spAutoFit/>
            <a:scene3d>
              <a:camera prst="orthographicFront"/>
              <a:lightRig rig="threePt" dir="t"/>
            </a:scene3d>
            <a:sp3d extrusionH="57150" contourW="57150" prstMaterial="metal">
              <a:bevelT w="25400" h="120650"/>
              <a:bevelB w="38100" h="95250"/>
            </a:sp3d>
          </a:bodyPr>
          <a:lstStyle>
            <a:defPPr>
              <a:defRPr lang="en-US"/>
            </a:defPPr>
            <a:lvl1pPr>
              <a:defRPr sz="5500" b="1">
                <a:solidFill>
                  <a:srgbClr val="006C86">
                    <a:alpha val="60000"/>
                  </a:srgbClr>
                </a:solidFill>
                <a:latin typeface="Arial Black" panose="020B0A04020102020204" pitchFamily="34" charset="0"/>
              </a:defRPr>
            </a:lvl1pPr>
          </a:lstStyle>
          <a:p>
            <a:r>
              <a:rPr lang="en-US" dirty="0"/>
              <a:t>DIPSLAY</a:t>
            </a:r>
          </a:p>
        </p:txBody>
      </p:sp>
      <p:sp>
        <p:nvSpPr>
          <p:cNvPr id="20" name="TextBox 19"/>
          <p:cNvSpPr txBox="1"/>
          <p:nvPr/>
        </p:nvSpPr>
        <p:spPr>
          <a:xfrm>
            <a:off x="7704012" y="3826361"/>
            <a:ext cx="4110445" cy="938719"/>
          </a:xfrm>
          <a:prstGeom prst="rect">
            <a:avLst/>
          </a:prstGeom>
          <a:noFill/>
          <a:effectLst/>
        </p:spPr>
        <p:txBody>
          <a:bodyPr wrap="square" rtlCol="0">
            <a:spAutoFit/>
            <a:scene3d>
              <a:camera prst="orthographicFront"/>
              <a:lightRig rig="threePt" dir="t"/>
            </a:scene3d>
            <a:sp3d extrusionH="57150" contourW="57150" prstMaterial="metal">
              <a:bevelT w="25400" h="120650"/>
              <a:bevelB w="38100" h="95250"/>
            </a:sp3d>
          </a:bodyPr>
          <a:lstStyle>
            <a:defPPr>
              <a:defRPr lang="en-US"/>
            </a:defPPr>
            <a:lvl1pPr>
              <a:defRPr sz="5500" b="1">
                <a:solidFill>
                  <a:srgbClr val="006C86">
                    <a:alpha val="60000"/>
                  </a:srgbClr>
                </a:solidFill>
                <a:latin typeface="Arial Black" panose="020B0A04020102020204" pitchFamily="34" charset="0"/>
              </a:defRPr>
            </a:lvl1pPr>
          </a:lstStyle>
          <a:p>
            <a:r>
              <a:rPr lang="en-US" dirty="0"/>
              <a:t>CONTACT</a:t>
            </a:r>
          </a:p>
        </p:txBody>
      </p:sp>
    </p:spTree>
    <p:extLst>
      <p:ext uri="{BB962C8B-B14F-4D97-AF65-F5344CB8AC3E}">
        <p14:creationId xmlns:p14="http://schemas.microsoft.com/office/powerpoint/2010/main" val="2129069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5537772"/>
            <a:ext cx="12192000" cy="1320228"/>
          </a:xfrm>
          <a:prstGeom prst="rect">
            <a:avLst/>
          </a:prstGeom>
          <a:solidFill>
            <a:srgbClr val="00CC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1" name="TextBox 1"/>
          <p:cNvSpPr txBox="1">
            <a:spLocks noChangeArrowheads="1"/>
          </p:cNvSpPr>
          <p:nvPr/>
        </p:nvSpPr>
        <p:spPr bwMode="auto">
          <a:xfrm>
            <a:off x="-286606" y="254338"/>
            <a:ext cx="12192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3500" dirty="0">
                <a:solidFill>
                  <a:srgbClr val="00CCFF"/>
                </a:solidFill>
              </a:rPr>
              <a:t>COMPLIANCE MONITORING SERVICES</a:t>
            </a:r>
          </a:p>
        </p:txBody>
      </p:sp>
      <p:cxnSp>
        <p:nvCxnSpPr>
          <p:cNvPr id="12" name="Straight Connector 11"/>
          <p:cNvCxnSpPr/>
          <p:nvPr/>
        </p:nvCxnSpPr>
        <p:spPr>
          <a:xfrm>
            <a:off x="0" y="1028700"/>
            <a:ext cx="12192000" cy="0"/>
          </a:xfrm>
          <a:prstGeom prst="line">
            <a:avLst/>
          </a:prstGeom>
          <a:ln w="19050">
            <a:solidFill>
              <a:srgbClr val="00B0F0"/>
            </a:solidFill>
          </a:ln>
        </p:spPr>
        <p:style>
          <a:lnRef idx="3">
            <a:schemeClr val="accent1"/>
          </a:lnRef>
          <a:fillRef idx="0">
            <a:schemeClr val="accent1"/>
          </a:fillRef>
          <a:effectRef idx="2">
            <a:schemeClr val="accent1"/>
          </a:effectRef>
          <a:fontRef idx="minor">
            <a:schemeClr val="tx1"/>
          </a:fontRef>
        </p:style>
      </p:cxnSp>
      <p:pic>
        <p:nvPicPr>
          <p:cNvPr id="14"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2641" y="5771343"/>
            <a:ext cx="2302916" cy="84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940" y="5472684"/>
            <a:ext cx="5118165" cy="1385316"/>
          </a:xfrm>
          <a:prstGeom prst="rect">
            <a:avLst/>
          </a:prstGeom>
        </p:spPr>
      </p:pic>
      <p:sp>
        <p:nvSpPr>
          <p:cNvPr id="13" name="TextBox 1"/>
          <p:cNvSpPr txBox="1">
            <a:spLocks noChangeArrowheads="1"/>
          </p:cNvSpPr>
          <p:nvPr/>
        </p:nvSpPr>
        <p:spPr bwMode="auto">
          <a:xfrm>
            <a:off x="7956451" y="5750071"/>
            <a:ext cx="4331368" cy="89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dirty="0">
                <a:solidFill>
                  <a:srgbClr val="66CCFF"/>
                </a:solidFill>
              </a:rPr>
              <a:t>REGULATING SHORT-TERM</a:t>
            </a:r>
            <a:br>
              <a:rPr lang="en-US" dirty="0">
                <a:solidFill>
                  <a:srgbClr val="66CCFF"/>
                </a:solidFill>
              </a:rPr>
            </a:br>
            <a:r>
              <a:rPr lang="en-US" dirty="0">
                <a:solidFill>
                  <a:srgbClr val="66CCFF"/>
                </a:solidFill>
              </a:rPr>
              <a:t>RENTAL PROPERTIES</a:t>
            </a:r>
          </a:p>
          <a:p>
            <a:pPr algn="ctr">
              <a:lnSpc>
                <a:spcPct val="90000"/>
              </a:lnSpc>
            </a:pPr>
            <a:r>
              <a:rPr lang="en-US" dirty="0"/>
              <a:t>October, 2022</a:t>
            </a:r>
            <a:endParaRPr lang="en-US" altLang="en-US" b="1" dirty="0">
              <a:solidFill>
                <a:srgbClr val="FFFFFF"/>
              </a:solidFill>
            </a:endParaRPr>
          </a:p>
        </p:txBody>
      </p:sp>
      <p:sp>
        <p:nvSpPr>
          <p:cNvPr id="17" name="Content Placeholder 2">
            <a:extLst>
              <a:ext uri="{FF2B5EF4-FFF2-40B4-BE49-F238E27FC236}">
                <a16:creationId xmlns:a16="http://schemas.microsoft.com/office/drawing/2014/main" id="{74268A47-CE03-5E43-8941-FCF1AAD33D65}"/>
              </a:ext>
            </a:extLst>
          </p:cNvPr>
          <p:cNvSpPr txBox="1">
            <a:spLocks/>
          </p:cNvSpPr>
          <p:nvPr/>
        </p:nvSpPr>
        <p:spPr>
          <a:xfrm>
            <a:off x="2074344" y="1330455"/>
            <a:ext cx="7029235" cy="27270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t>For communities that have only part-time, shared enforcement staff, compliance monitoring services are a great alternative.</a:t>
            </a:r>
          </a:p>
          <a:p>
            <a:pPr marL="342900" indent="-342900" algn="l">
              <a:buFont typeface="Arial" panose="020B0604020202020204" pitchFamily="34" charset="0"/>
              <a:buChar char="•"/>
            </a:pPr>
            <a:r>
              <a:rPr lang="en-US" dirty="0"/>
              <a:t>These services are able to track short-term rental properties within a community in real time.</a:t>
            </a:r>
          </a:p>
          <a:p>
            <a:pPr marL="342900" indent="-342900" algn="l">
              <a:buFont typeface="Arial" panose="020B0604020202020204" pitchFamily="34" charset="0"/>
              <a:buChar char="•"/>
            </a:pPr>
            <a:r>
              <a:rPr lang="en-US" dirty="0"/>
              <a:t>They can provide weekly reports to the municipality so that the units locations are known and can be regulated through the local permitting process.</a:t>
            </a:r>
          </a:p>
          <a:p>
            <a:pPr marL="342900" indent="-342900" algn="l">
              <a:buFont typeface="Arial" panose="020B0604020202020204" pitchFamily="34" charset="0"/>
              <a:buChar char="•"/>
            </a:pPr>
            <a:r>
              <a:rPr lang="en-US" dirty="0"/>
              <a:t>They can also provide customized noticing services to both the community and the property owner.</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0713" y="-1214078"/>
            <a:ext cx="9442174" cy="6858000"/>
          </a:xfrm>
          <a:prstGeom prst="rect">
            <a:avLst/>
          </a:prstGeom>
        </p:spPr>
      </p:pic>
    </p:spTree>
    <p:extLst>
      <p:ext uri="{BB962C8B-B14F-4D97-AF65-F5344CB8AC3E}">
        <p14:creationId xmlns:p14="http://schemas.microsoft.com/office/powerpoint/2010/main" val="17050630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5537772"/>
            <a:ext cx="12192000" cy="1320228"/>
          </a:xfrm>
          <a:prstGeom prst="rect">
            <a:avLst/>
          </a:prstGeom>
          <a:solidFill>
            <a:srgbClr val="00CC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1" name="TextBox 1"/>
          <p:cNvSpPr txBox="1">
            <a:spLocks noChangeArrowheads="1"/>
          </p:cNvSpPr>
          <p:nvPr/>
        </p:nvSpPr>
        <p:spPr bwMode="auto">
          <a:xfrm>
            <a:off x="0" y="254338"/>
            <a:ext cx="12192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3500" dirty="0">
                <a:solidFill>
                  <a:srgbClr val="00CCFF"/>
                </a:solidFill>
              </a:rPr>
              <a:t>CASE STUDY: NORTH ELBA &amp; LAKE PLACID</a:t>
            </a:r>
          </a:p>
        </p:txBody>
      </p:sp>
      <p:cxnSp>
        <p:nvCxnSpPr>
          <p:cNvPr id="12" name="Straight Connector 11"/>
          <p:cNvCxnSpPr/>
          <p:nvPr/>
        </p:nvCxnSpPr>
        <p:spPr>
          <a:xfrm>
            <a:off x="0" y="1028700"/>
            <a:ext cx="12192000" cy="0"/>
          </a:xfrm>
          <a:prstGeom prst="line">
            <a:avLst/>
          </a:prstGeom>
          <a:ln w="19050">
            <a:solidFill>
              <a:srgbClr val="00B0F0"/>
            </a:solidFill>
          </a:ln>
        </p:spPr>
        <p:style>
          <a:lnRef idx="3">
            <a:schemeClr val="accent1"/>
          </a:lnRef>
          <a:fillRef idx="0">
            <a:schemeClr val="accent1"/>
          </a:fillRef>
          <a:effectRef idx="2">
            <a:schemeClr val="accent1"/>
          </a:effectRef>
          <a:fontRef idx="minor">
            <a:schemeClr val="tx1"/>
          </a:fontRef>
        </p:style>
      </p:cxnSp>
      <p:pic>
        <p:nvPicPr>
          <p:cNvPr id="14"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2641" y="5771343"/>
            <a:ext cx="2302916" cy="84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940" y="5472684"/>
            <a:ext cx="5118165" cy="1385316"/>
          </a:xfrm>
          <a:prstGeom prst="rect">
            <a:avLst/>
          </a:prstGeom>
        </p:spPr>
      </p:pic>
      <p:sp>
        <p:nvSpPr>
          <p:cNvPr id="13" name="TextBox 1"/>
          <p:cNvSpPr txBox="1">
            <a:spLocks noChangeArrowheads="1"/>
          </p:cNvSpPr>
          <p:nvPr/>
        </p:nvSpPr>
        <p:spPr bwMode="auto">
          <a:xfrm>
            <a:off x="7956451" y="5750071"/>
            <a:ext cx="4331368" cy="89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dirty="0">
                <a:solidFill>
                  <a:srgbClr val="66CCFF"/>
                </a:solidFill>
              </a:rPr>
              <a:t>REGULATING SHORT-TERM</a:t>
            </a:r>
            <a:br>
              <a:rPr lang="en-US" dirty="0">
                <a:solidFill>
                  <a:srgbClr val="66CCFF"/>
                </a:solidFill>
              </a:rPr>
            </a:br>
            <a:r>
              <a:rPr lang="en-US" dirty="0">
                <a:solidFill>
                  <a:srgbClr val="66CCFF"/>
                </a:solidFill>
              </a:rPr>
              <a:t>RENTAL PROPERTIES</a:t>
            </a:r>
          </a:p>
          <a:p>
            <a:pPr algn="ctr">
              <a:lnSpc>
                <a:spcPct val="90000"/>
              </a:lnSpc>
            </a:pPr>
            <a:r>
              <a:rPr lang="en-US" dirty="0"/>
              <a:t>October, 2022</a:t>
            </a:r>
            <a:endParaRPr lang="en-US" altLang="en-US" b="1" dirty="0">
              <a:solidFill>
                <a:srgbClr val="FFFFFF"/>
              </a:solidFil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4614" y="1049790"/>
            <a:ext cx="7822772" cy="4455438"/>
          </a:xfrm>
          <a:prstGeom prst="rect">
            <a:avLst/>
          </a:prstGeom>
        </p:spPr>
      </p:pic>
    </p:spTree>
    <p:extLst>
      <p:ext uri="{BB962C8B-B14F-4D97-AF65-F5344CB8AC3E}">
        <p14:creationId xmlns:p14="http://schemas.microsoft.com/office/powerpoint/2010/main" val="22679631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5537772"/>
            <a:ext cx="12192000" cy="1320228"/>
          </a:xfrm>
          <a:prstGeom prst="rect">
            <a:avLst/>
          </a:prstGeom>
          <a:solidFill>
            <a:srgbClr val="00CC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1" name="TextBox 1"/>
          <p:cNvSpPr txBox="1">
            <a:spLocks noChangeArrowheads="1"/>
          </p:cNvSpPr>
          <p:nvPr/>
        </p:nvSpPr>
        <p:spPr bwMode="auto">
          <a:xfrm>
            <a:off x="0" y="254338"/>
            <a:ext cx="12192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3500" dirty="0">
                <a:solidFill>
                  <a:srgbClr val="00CCFF"/>
                </a:solidFill>
              </a:rPr>
              <a:t>CASE STUDY: NORTH ELBA &amp; LAKE PLACID</a:t>
            </a:r>
          </a:p>
        </p:txBody>
      </p:sp>
      <p:cxnSp>
        <p:nvCxnSpPr>
          <p:cNvPr id="12" name="Straight Connector 11"/>
          <p:cNvCxnSpPr/>
          <p:nvPr/>
        </p:nvCxnSpPr>
        <p:spPr>
          <a:xfrm>
            <a:off x="0" y="1028700"/>
            <a:ext cx="12192000" cy="0"/>
          </a:xfrm>
          <a:prstGeom prst="line">
            <a:avLst/>
          </a:prstGeom>
          <a:ln w="19050">
            <a:solidFill>
              <a:srgbClr val="00B0F0"/>
            </a:solidFill>
          </a:ln>
        </p:spPr>
        <p:style>
          <a:lnRef idx="3">
            <a:schemeClr val="accent1"/>
          </a:lnRef>
          <a:fillRef idx="0">
            <a:schemeClr val="accent1"/>
          </a:fillRef>
          <a:effectRef idx="2">
            <a:schemeClr val="accent1"/>
          </a:effectRef>
          <a:fontRef idx="minor">
            <a:schemeClr val="tx1"/>
          </a:fontRef>
        </p:style>
      </p:cxnSp>
      <p:pic>
        <p:nvPicPr>
          <p:cNvPr id="14"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2641" y="5771343"/>
            <a:ext cx="2302916" cy="84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940" y="5472684"/>
            <a:ext cx="5118165" cy="1385316"/>
          </a:xfrm>
          <a:prstGeom prst="rect">
            <a:avLst/>
          </a:prstGeom>
        </p:spPr>
      </p:pic>
      <p:sp>
        <p:nvSpPr>
          <p:cNvPr id="13" name="TextBox 1"/>
          <p:cNvSpPr txBox="1">
            <a:spLocks noChangeArrowheads="1"/>
          </p:cNvSpPr>
          <p:nvPr/>
        </p:nvSpPr>
        <p:spPr bwMode="auto">
          <a:xfrm>
            <a:off x="7956451" y="5750071"/>
            <a:ext cx="4331368" cy="89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dirty="0">
                <a:solidFill>
                  <a:srgbClr val="66CCFF"/>
                </a:solidFill>
              </a:rPr>
              <a:t>REGULATING SHORT-TERM</a:t>
            </a:r>
            <a:br>
              <a:rPr lang="en-US" dirty="0">
                <a:solidFill>
                  <a:srgbClr val="66CCFF"/>
                </a:solidFill>
              </a:rPr>
            </a:br>
            <a:r>
              <a:rPr lang="en-US" dirty="0">
                <a:solidFill>
                  <a:srgbClr val="66CCFF"/>
                </a:solidFill>
              </a:rPr>
              <a:t>RENTAL PROPERTIES</a:t>
            </a:r>
          </a:p>
          <a:p>
            <a:pPr algn="ctr">
              <a:lnSpc>
                <a:spcPct val="90000"/>
              </a:lnSpc>
            </a:pPr>
            <a:r>
              <a:rPr lang="en-US" dirty="0"/>
              <a:t>October, 2022</a:t>
            </a:r>
            <a:endParaRPr lang="en-US" altLang="en-US" b="1" dirty="0">
              <a:solidFill>
                <a:srgbClr val="FFFFFF"/>
              </a:solidFill>
            </a:endParaRPr>
          </a:p>
        </p:txBody>
      </p:sp>
      <p:sp>
        <p:nvSpPr>
          <p:cNvPr id="17" name="Content Placeholder 2">
            <a:extLst>
              <a:ext uri="{FF2B5EF4-FFF2-40B4-BE49-F238E27FC236}">
                <a16:creationId xmlns:a16="http://schemas.microsoft.com/office/drawing/2014/main" id="{74268A47-CE03-5E43-8941-FCF1AAD33D65}"/>
              </a:ext>
            </a:extLst>
          </p:cNvPr>
          <p:cNvSpPr txBox="1">
            <a:spLocks/>
          </p:cNvSpPr>
          <p:nvPr/>
        </p:nvSpPr>
        <p:spPr>
          <a:xfrm>
            <a:off x="3378795" y="1620127"/>
            <a:ext cx="8250740" cy="27270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Arial" panose="020B0604020202020204" pitchFamily="34" charset="0"/>
              <a:buChar char="•"/>
            </a:pPr>
            <a:r>
              <a:rPr lang="en-US" sz="1800" dirty="0">
                <a:latin typeface="Arial" panose="020B0604020202020204" pitchFamily="34" charset="0"/>
              </a:rPr>
              <a:t>Amend the Village of Lake Placid/Town of North Elba Land Use Code to regulate short-term rentals via comprehensive registration and licensing regulations.</a:t>
            </a:r>
          </a:p>
          <a:p>
            <a:pPr marL="285750" indent="-285750" algn="l">
              <a:buFont typeface="Arial" panose="020B0604020202020204" pitchFamily="34" charset="0"/>
              <a:buChar char="•"/>
            </a:pPr>
            <a:r>
              <a:rPr lang="en-US" sz="1800" dirty="0">
                <a:latin typeface="Arial" panose="020B0604020202020204" pitchFamily="34" charset="0"/>
              </a:rPr>
              <a:t>Safeguard public health, safety and welfare by regulating and controlling the use, occupancy, oversight and maintenance of short-term rental properties. </a:t>
            </a:r>
          </a:p>
          <a:p>
            <a:pPr marL="285750" indent="-285750" algn="l">
              <a:buFont typeface="Arial" panose="020B0604020202020204" pitchFamily="34" charset="0"/>
              <a:buChar char="•"/>
            </a:pPr>
            <a:r>
              <a:rPr lang="en-US" sz="1800" dirty="0">
                <a:latin typeface="Arial" panose="020B0604020202020204" pitchFamily="34" charset="0"/>
              </a:rPr>
              <a:t>Preserve the historical, natural, and cultural character of the community and the peace and enjoyment of neighboring homeowners. </a:t>
            </a:r>
          </a:p>
          <a:p>
            <a:pPr marL="285750" indent="-285750" algn="l">
              <a:buFont typeface="Arial" panose="020B0604020202020204" pitchFamily="34" charset="0"/>
              <a:buChar char="•"/>
            </a:pPr>
            <a:r>
              <a:rPr lang="en-US" sz="1800" dirty="0">
                <a:latin typeface="Arial" panose="020B0604020202020204" pitchFamily="34" charset="0"/>
              </a:rPr>
              <a:t>Strive for a balanced approach that respects the property rights and interests of all homeowners – those who offer their homes as short-term rental properties and those who choose not to do so.</a:t>
            </a:r>
          </a:p>
        </p:txBody>
      </p:sp>
      <p:sp>
        <p:nvSpPr>
          <p:cNvPr id="9" name="TextBox 1"/>
          <p:cNvSpPr txBox="1">
            <a:spLocks noChangeArrowheads="1"/>
          </p:cNvSpPr>
          <p:nvPr/>
        </p:nvSpPr>
        <p:spPr bwMode="auto">
          <a:xfrm>
            <a:off x="0" y="1096907"/>
            <a:ext cx="1219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800" dirty="0"/>
              <a:t>PURPOSE</a:t>
            </a:r>
            <a:endParaRPr lang="en-US" altLang="en-US" sz="2600" dirty="0">
              <a:solidFill>
                <a:srgbClr val="00CCFF"/>
              </a:solidFill>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3216" t="63156" r="71026" b="3284"/>
          <a:stretch/>
        </p:blipFill>
        <p:spPr>
          <a:xfrm>
            <a:off x="536190" y="1685215"/>
            <a:ext cx="2590800" cy="1922585"/>
          </a:xfrm>
          <a:prstGeom prst="rect">
            <a:avLst/>
          </a:prstGeom>
        </p:spPr>
      </p:pic>
    </p:spTree>
    <p:extLst>
      <p:ext uri="{BB962C8B-B14F-4D97-AF65-F5344CB8AC3E}">
        <p14:creationId xmlns:p14="http://schemas.microsoft.com/office/powerpoint/2010/main" val="40524596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5537772"/>
            <a:ext cx="12192000" cy="1320228"/>
          </a:xfrm>
          <a:prstGeom prst="rect">
            <a:avLst/>
          </a:prstGeom>
          <a:solidFill>
            <a:srgbClr val="00CC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1" name="TextBox 1"/>
          <p:cNvSpPr txBox="1">
            <a:spLocks noChangeArrowheads="1"/>
          </p:cNvSpPr>
          <p:nvPr/>
        </p:nvSpPr>
        <p:spPr bwMode="auto">
          <a:xfrm>
            <a:off x="0" y="254338"/>
            <a:ext cx="12192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3500" dirty="0">
                <a:solidFill>
                  <a:srgbClr val="00CCFF"/>
                </a:solidFill>
              </a:rPr>
              <a:t>CASE STUDY: NORTH ELBA &amp; LAKE PLACID</a:t>
            </a:r>
          </a:p>
        </p:txBody>
      </p:sp>
      <p:cxnSp>
        <p:nvCxnSpPr>
          <p:cNvPr id="12" name="Straight Connector 11"/>
          <p:cNvCxnSpPr/>
          <p:nvPr/>
        </p:nvCxnSpPr>
        <p:spPr>
          <a:xfrm>
            <a:off x="0" y="1028700"/>
            <a:ext cx="12192000" cy="0"/>
          </a:xfrm>
          <a:prstGeom prst="line">
            <a:avLst/>
          </a:prstGeom>
          <a:ln w="19050">
            <a:solidFill>
              <a:srgbClr val="00B0F0"/>
            </a:solidFill>
          </a:ln>
        </p:spPr>
        <p:style>
          <a:lnRef idx="3">
            <a:schemeClr val="accent1"/>
          </a:lnRef>
          <a:fillRef idx="0">
            <a:schemeClr val="accent1"/>
          </a:fillRef>
          <a:effectRef idx="2">
            <a:schemeClr val="accent1"/>
          </a:effectRef>
          <a:fontRef idx="minor">
            <a:schemeClr val="tx1"/>
          </a:fontRef>
        </p:style>
      </p:cxnSp>
      <p:pic>
        <p:nvPicPr>
          <p:cNvPr id="14"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2641" y="5771343"/>
            <a:ext cx="2302916" cy="84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940" y="5472684"/>
            <a:ext cx="5118165" cy="1385316"/>
          </a:xfrm>
          <a:prstGeom prst="rect">
            <a:avLst/>
          </a:prstGeom>
        </p:spPr>
      </p:pic>
      <p:sp>
        <p:nvSpPr>
          <p:cNvPr id="13" name="TextBox 1"/>
          <p:cNvSpPr txBox="1">
            <a:spLocks noChangeArrowheads="1"/>
          </p:cNvSpPr>
          <p:nvPr/>
        </p:nvSpPr>
        <p:spPr bwMode="auto">
          <a:xfrm>
            <a:off x="7956451" y="5750071"/>
            <a:ext cx="4331368" cy="89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dirty="0">
                <a:solidFill>
                  <a:srgbClr val="66CCFF"/>
                </a:solidFill>
              </a:rPr>
              <a:t>REGULATING SHORT-TERM</a:t>
            </a:r>
            <a:br>
              <a:rPr lang="en-US" dirty="0">
                <a:solidFill>
                  <a:srgbClr val="66CCFF"/>
                </a:solidFill>
              </a:rPr>
            </a:br>
            <a:r>
              <a:rPr lang="en-US" dirty="0">
                <a:solidFill>
                  <a:srgbClr val="66CCFF"/>
                </a:solidFill>
              </a:rPr>
              <a:t>RENTAL PROPERTIES</a:t>
            </a:r>
          </a:p>
          <a:p>
            <a:pPr algn="ctr">
              <a:lnSpc>
                <a:spcPct val="90000"/>
              </a:lnSpc>
            </a:pPr>
            <a:r>
              <a:rPr lang="en-US" dirty="0"/>
              <a:t>October, 2022</a:t>
            </a:r>
            <a:endParaRPr lang="en-US" altLang="en-US" b="1" dirty="0">
              <a:solidFill>
                <a:srgbClr val="FFFFFF"/>
              </a:solidFill>
            </a:endParaRPr>
          </a:p>
        </p:txBody>
      </p:sp>
      <p:sp>
        <p:nvSpPr>
          <p:cNvPr id="17" name="Content Placeholder 2">
            <a:extLst>
              <a:ext uri="{FF2B5EF4-FFF2-40B4-BE49-F238E27FC236}">
                <a16:creationId xmlns:a16="http://schemas.microsoft.com/office/drawing/2014/main" id="{74268A47-CE03-5E43-8941-FCF1AAD33D65}"/>
              </a:ext>
            </a:extLst>
          </p:cNvPr>
          <p:cNvSpPr txBox="1">
            <a:spLocks/>
          </p:cNvSpPr>
          <p:nvPr/>
        </p:nvSpPr>
        <p:spPr>
          <a:xfrm>
            <a:off x="3329353" y="1502897"/>
            <a:ext cx="8557847" cy="27270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Arial" panose="020B0604020202020204" pitchFamily="34" charset="0"/>
              <a:buChar char="•"/>
            </a:pPr>
            <a:r>
              <a:rPr lang="en-US" sz="1800" dirty="0">
                <a:latin typeface="Arial" panose="020B0604020202020204" pitchFamily="34" charset="0"/>
              </a:rPr>
              <a:t>A dwelling unit that is rented, in whole or part, to any person or entity for a period of less than 30 consecutive nights, and includes any residential building or apartment, single- or two-family dwelling, condominium, townhouse, guest house, cottage, cabin, or accessory dwelling which is rented as a living quarters with kitchen for any period less than 30 consecutive nights. </a:t>
            </a:r>
          </a:p>
          <a:p>
            <a:pPr marL="285750" indent="-285750" algn="l">
              <a:buFont typeface="Arial" panose="020B0604020202020204" pitchFamily="34" charset="0"/>
              <a:buChar char="•"/>
            </a:pPr>
            <a:r>
              <a:rPr lang="en-US" sz="1800" dirty="0">
                <a:latin typeface="Arial" panose="020B0604020202020204" pitchFamily="34" charset="0"/>
              </a:rPr>
              <a:t>This definition expressly includes Rooming/Boarding house as defined in </a:t>
            </a:r>
            <a:br>
              <a:rPr lang="en-US" sz="1800" dirty="0">
                <a:latin typeface="Arial" panose="020B0604020202020204" pitchFamily="34" charset="0"/>
              </a:rPr>
            </a:br>
            <a:r>
              <a:rPr lang="en-US" sz="1800" dirty="0">
                <a:latin typeface="Arial" panose="020B0604020202020204" pitchFamily="34" charset="0"/>
              </a:rPr>
              <a:t>Section 10.2 of the Village of Lake Placid/Town of North Elba Land Use Code. </a:t>
            </a:r>
          </a:p>
          <a:p>
            <a:pPr marL="285750" indent="-285750" algn="l">
              <a:buFont typeface="Arial" panose="020B0604020202020204" pitchFamily="34" charset="0"/>
              <a:buChar char="•"/>
            </a:pPr>
            <a:r>
              <a:rPr lang="en-US" sz="1800" dirty="0">
                <a:latin typeface="Arial" panose="020B0604020202020204" pitchFamily="34" charset="0"/>
              </a:rPr>
              <a:t>This definition excludes timeshare, hotels, bed and breakfast establishments </a:t>
            </a:r>
            <a:br>
              <a:rPr lang="en-US" sz="1800" dirty="0">
                <a:latin typeface="Arial" panose="020B0604020202020204" pitchFamily="34" charset="0"/>
              </a:rPr>
            </a:br>
            <a:r>
              <a:rPr lang="en-US" sz="1800" dirty="0">
                <a:latin typeface="Arial" panose="020B0604020202020204" pitchFamily="34" charset="0"/>
              </a:rPr>
              <a:t>and school or non-profit dormitories. </a:t>
            </a:r>
          </a:p>
          <a:p>
            <a:pPr marL="285750" indent="-285750" algn="l">
              <a:buFont typeface="Arial" panose="020B0604020202020204" pitchFamily="34" charset="0"/>
              <a:buChar char="•"/>
            </a:pPr>
            <a:r>
              <a:rPr lang="en-US" sz="1800" dirty="0">
                <a:latin typeface="Arial" panose="020B0604020202020204" pitchFamily="34" charset="0"/>
              </a:rPr>
              <a:t>"Rental" means an agreement granting use or possession of a residence, </a:t>
            </a:r>
            <a:br>
              <a:rPr lang="en-US" sz="1800" dirty="0">
                <a:latin typeface="Arial" panose="020B0604020202020204" pitchFamily="34" charset="0"/>
              </a:rPr>
            </a:br>
            <a:r>
              <a:rPr lang="en-US" sz="1800" dirty="0">
                <a:latin typeface="Arial" panose="020B0604020202020204" pitchFamily="34" charset="0"/>
              </a:rPr>
              <a:t>in whole or part, to a person or group in exchange for consideration valued </a:t>
            </a:r>
            <a:br>
              <a:rPr lang="en-US" sz="1800" dirty="0">
                <a:latin typeface="Arial" panose="020B0604020202020204" pitchFamily="34" charset="0"/>
              </a:rPr>
            </a:br>
            <a:r>
              <a:rPr lang="en-US" sz="1800" dirty="0">
                <a:latin typeface="Arial" panose="020B0604020202020204" pitchFamily="34" charset="0"/>
              </a:rPr>
              <a:t>in money, goods, labor, credits, or other valuable consideration. </a:t>
            </a:r>
          </a:p>
          <a:p>
            <a:pPr marL="285750" indent="-285750" algn="l">
              <a:buFont typeface="Arial" panose="020B0604020202020204" pitchFamily="34" charset="0"/>
              <a:buChar char="•"/>
            </a:pPr>
            <a:r>
              <a:rPr lang="en-US" sz="1800" dirty="0">
                <a:latin typeface="Arial" panose="020B0604020202020204" pitchFamily="34" charset="0"/>
              </a:rPr>
              <a:t>Use of a short-term rental by a record owner of a property shall not be considered to be a rental under this section.</a:t>
            </a:r>
          </a:p>
        </p:txBody>
      </p:sp>
      <p:sp>
        <p:nvSpPr>
          <p:cNvPr id="9" name="TextBox 1"/>
          <p:cNvSpPr txBox="1">
            <a:spLocks noChangeArrowheads="1"/>
          </p:cNvSpPr>
          <p:nvPr/>
        </p:nvSpPr>
        <p:spPr bwMode="auto">
          <a:xfrm>
            <a:off x="0" y="1038292"/>
            <a:ext cx="1219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800" dirty="0"/>
              <a:t>DEFINITION OF SHORT-TERM RENTAL</a:t>
            </a:r>
            <a:endParaRPr lang="en-US" altLang="en-US" sz="2600" dirty="0">
              <a:solidFill>
                <a:srgbClr val="00CCFF"/>
              </a:solidFill>
            </a:endParaRPr>
          </a:p>
        </p:txBody>
      </p:sp>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3216" t="63156" r="71026" b="3284"/>
          <a:stretch/>
        </p:blipFill>
        <p:spPr>
          <a:xfrm>
            <a:off x="536190" y="1626600"/>
            <a:ext cx="2590800" cy="1922585"/>
          </a:xfrm>
          <a:prstGeom prst="rect">
            <a:avLst/>
          </a:prstGeom>
        </p:spPr>
      </p:pic>
    </p:spTree>
    <p:extLst>
      <p:ext uri="{BB962C8B-B14F-4D97-AF65-F5344CB8AC3E}">
        <p14:creationId xmlns:p14="http://schemas.microsoft.com/office/powerpoint/2010/main" val="21492341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5537772"/>
            <a:ext cx="12192000" cy="1320228"/>
          </a:xfrm>
          <a:prstGeom prst="rect">
            <a:avLst/>
          </a:prstGeom>
          <a:solidFill>
            <a:srgbClr val="00CC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17"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2641" y="5771343"/>
            <a:ext cx="2302916" cy="84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
          <p:cNvSpPr txBox="1">
            <a:spLocks noChangeArrowheads="1"/>
          </p:cNvSpPr>
          <p:nvPr/>
        </p:nvSpPr>
        <p:spPr bwMode="auto">
          <a:xfrm>
            <a:off x="0" y="254338"/>
            <a:ext cx="12192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3500" b="1" dirty="0">
                <a:solidFill>
                  <a:srgbClr val="00CCFF"/>
                </a:solidFill>
              </a:rPr>
              <a:t>AGENDA</a:t>
            </a:r>
          </a:p>
        </p:txBody>
      </p:sp>
      <p:cxnSp>
        <p:nvCxnSpPr>
          <p:cNvPr id="12" name="Straight Connector 11"/>
          <p:cNvCxnSpPr/>
          <p:nvPr/>
        </p:nvCxnSpPr>
        <p:spPr>
          <a:xfrm>
            <a:off x="0" y="1028700"/>
            <a:ext cx="12192000" cy="0"/>
          </a:xfrm>
          <a:prstGeom prst="line">
            <a:avLst/>
          </a:prstGeom>
          <a:ln w="19050">
            <a:solidFill>
              <a:srgbClr val="00B0F0"/>
            </a:solidFill>
          </a:ln>
        </p:spPr>
        <p:style>
          <a:lnRef idx="3">
            <a:schemeClr val="accent1"/>
          </a:lnRef>
          <a:fillRef idx="0">
            <a:schemeClr val="accent1"/>
          </a:fillRef>
          <a:effectRef idx="2">
            <a:schemeClr val="accent1"/>
          </a:effectRef>
          <a:fontRef idx="minor">
            <a:schemeClr val="tx1"/>
          </a:fontRef>
        </p:style>
      </p:cxnSp>
      <p:sp>
        <p:nvSpPr>
          <p:cNvPr id="14" name="TextBox 1"/>
          <p:cNvSpPr txBox="1">
            <a:spLocks noChangeArrowheads="1"/>
          </p:cNvSpPr>
          <p:nvPr/>
        </p:nvSpPr>
        <p:spPr bwMode="auto">
          <a:xfrm>
            <a:off x="7956451" y="5750071"/>
            <a:ext cx="4331368" cy="89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dirty="0">
                <a:solidFill>
                  <a:srgbClr val="66CCFF"/>
                </a:solidFill>
              </a:rPr>
              <a:t>REGULATING SHORT-TERM</a:t>
            </a:r>
            <a:br>
              <a:rPr lang="en-US" dirty="0">
                <a:solidFill>
                  <a:srgbClr val="66CCFF"/>
                </a:solidFill>
              </a:rPr>
            </a:br>
            <a:r>
              <a:rPr lang="en-US" dirty="0">
                <a:solidFill>
                  <a:srgbClr val="66CCFF"/>
                </a:solidFill>
              </a:rPr>
              <a:t>RENTAL PROPERTIES</a:t>
            </a:r>
          </a:p>
          <a:p>
            <a:pPr algn="ctr">
              <a:lnSpc>
                <a:spcPct val="90000"/>
              </a:lnSpc>
            </a:pPr>
            <a:r>
              <a:rPr lang="en-US" dirty="0"/>
              <a:t>October, 2022</a:t>
            </a:r>
            <a:endParaRPr lang="en-US" altLang="en-US" b="1" dirty="0">
              <a:solidFill>
                <a:srgbClr val="FFFFFF"/>
              </a:solidFill>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940" y="5472684"/>
            <a:ext cx="5118165" cy="1385316"/>
          </a:xfrm>
          <a:prstGeom prst="rect">
            <a:avLst/>
          </a:prstGeom>
        </p:spPr>
      </p:pic>
      <p:sp>
        <p:nvSpPr>
          <p:cNvPr id="18" name="Content Placeholder 2"/>
          <p:cNvSpPr txBox="1">
            <a:spLocks/>
          </p:cNvSpPr>
          <p:nvPr/>
        </p:nvSpPr>
        <p:spPr>
          <a:xfrm>
            <a:off x="797346" y="1257465"/>
            <a:ext cx="8641638"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6">
              <a:lnSpc>
                <a:spcPct val="120000"/>
              </a:lnSpc>
              <a:spcBef>
                <a:spcPts val="0"/>
              </a:spcBef>
            </a:pPr>
            <a:r>
              <a:rPr lang="en-US" sz="2400" dirty="0"/>
              <a:t>Defining the Short-Term Rental Unit</a:t>
            </a:r>
          </a:p>
          <a:p>
            <a:pPr lvl="6">
              <a:lnSpc>
                <a:spcPct val="120000"/>
              </a:lnSpc>
              <a:spcBef>
                <a:spcPts val="0"/>
              </a:spcBef>
            </a:pPr>
            <a:r>
              <a:rPr lang="en-US" sz="2400" dirty="0"/>
              <a:t>A Brief History of Short-Term Rentals</a:t>
            </a:r>
          </a:p>
          <a:p>
            <a:pPr lvl="6">
              <a:lnSpc>
                <a:spcPct val="120000"/>
              </a:lnSpc>
              <a:spcBef>
                <a:spcPts val="0"/>
              </a:spcBef>
            </a:pPr>
            <a:r>
              <a:rPr lang="en-US" sz="2400" dirty="0"/>
              <a:t>Current Trends &amp; Challenges</a:t>
            </a:r>
          </a:p>
          <a:p>
            <a:pPr lvl="6">
              <a:lnSpc>
                <a:spcPct val="120000"/>
              </a:lnSpc>
              <a:spcBef>
                <a:spcPts val="0"/>
              </a:spcBef>
            </a:pPr>
            <a:r>
              <a:rPr lang="en-US" sz="2400" dirty="0"/>
              <a:t>Variation by Situation</a:t>
            </a:r>
          </a:p>
          <a:p>
            <a:pPr lvl="6">
              <a:lnSpc>
                <a:spcPct val="120000"/>
              </a:lnSpc>
              <a:spcBef>
                <a:spcPts val="0"/>
              </a:spcBef>
            </a:pPr>
            <a:r>
              <a:rPr lang="en-US" sz="2400" dirty="0"/>
              <a:t>Regulatory Pitfalls &amp; Triumphs</a:t>
            </a:r>
          </a:p>
          <a:p>
            <a:pPr lvl="6">
              <a:lnSpc>
                <a:spcPct val="120000"/>
              </a:lnSpc>
              <a:spcBef>
                <a:spcPts val="0"/>
              </a:spcBef>
            </a:pPr>
            <a:r>
              <a:rPr lang="en-US" sz="2400" dirty="0"/>
              <a:t>Case Study: North Elba &amp; Lake Placid</a:t>
            </a:r>
          </a:p>
          <a:p>
            <a:pPr lvl="6">
              <a:lnSpc>
                <a:spcPct val="120000"/>
              </a:lnSpc>
              <a:spcBef>
                <a:spcPts val="0"/>
              </a:spcBef>
            </a:pPr>
            <a:r>
              <a:rPr lang="en-US" sz="2400" dirty="0"/>
              <a:t>Recommended Minimum Requirements</a:t>
            </a:r>
          </a:p>
          <a:p>
            <a:pPr lvl="6">
              <a:lnSpc>
                <a:spcPct val="120000"/>
              </a:lnSpc>
              <a:spcBef>
                <a:spcPts val="0"/>
              </a:spcBef>
            </a:pPr>
            <a:r>
              <a:rPr lang="en-US" sz="2400" dirty="0"/>
              <a:t>Discussion</a:t>
            </a:r>
          </a:p>
          <a:p>
            <a:pPr marL="457200" lvl="1" indent="0">
              <a:lnSpc>
                <a:spcPct val="120000"/>
              </a:lnSpc>
              <a:spcBef>
                <a:spcPts val="0"/>
              </a:spcBef>
              <a:buFont typeface="Arial" panose="020B0604020202020204" pitchFamily="34" charset="0"/>
              <a:buNone/>
            </a:pPr>
            <a:endParaRPr lang="en-US" dirty="0"/>
          </a:p>
          <a:p>
            <a:pPr marL="457200" lvl="1" indent="0">
              <a:lnSpc>
                <a:spcPct val="120000"/>
              </a:lnSpc>
              <a:spcBef>
                <a:spcPts val="0"/>
              </a:spcBef>
              <a:buFont typeface="Arial" panose="020B0604020202020204" pitchFamily="34" charset="0"/>
              <a:buNone/>
            </a:pPr>
            <a:endParaRPr lang="en-US" dirty="0"/>
          </a:p>
        </p:txBody>
      </p:sp>
    </p:spTree>
    <p:extLst>
      <p:ext uri="{BB962C8B-B14F-4D97-AF65-F5344CB8AC3E}">
        <p14:creationId xmlns:p14="http://schemas.microsoft.com/office/powerpoint/2010/main" val="1920259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5537772"/>
            <a:ext cx="12192000" cy="1320228"/>
          </a:xfrm>
          <a:prstGeom prst="rect">
            <a:avLst/>
          </a:prstGeom>
          <a:solidFill>
            <a:srgbClr val="00CC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1" name="TextBox 1"/>
          <p:cNvSpPr txBox="1">
            <a:spLocks noChangeArrowheads="1"/>
          </p:cNvSpPr>
          <p:nvPr/>
        </p:nvSpPr>
        <p:spPr bwMode="auto">
          <a:xfrm>
            <a:off x="0" y="254338"/>
            <a:ext cx="12192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3500" dirty="0">
                <a:solidFill>
                  <a:srgbClr val="00CCFF"/>
                </a:solidFill>
              </a:rPr>
              <a:t>CASE STUDY: NORTH ELBA &amp; LAKE PLACID</a:t>
            </a:r>
          </a:p>
        </p:txBody>
      </p:sp>
      <p:cxnSp>
        <p:nvCxnSpPr>
          <p:cNvPr id="12" name="Straight Connector 11"/>
          <p:cNvCxnSpPr/>
          <p:nvPr/>
        </p:nvCxnSpPr>
        <p:spPr>
          <a:xfrm>
            <a:off x="0" y="1028700"/>
            <a:ext cx="12192000" cy="0"/>
          </a:xfrm>
          <a:prstGeom prst="line">
            <a:avLst/>
          </a:prstGeom>
          <a:ln w="19050">
            <a:solidFill>
              <a:srgbClr val="00B0F0"/>
            </a:solidFill>
          </a:ln>
        </p:spPr>
        <p:style>
          <a:lnRef idx="3">
            <a:schemeClr val="accent1"/>
          </a:lnRef>
          <a:fillRef idx="0">
            <a:schemeClr val="accent1"/>
          </a:fillRef>
          <a:effectRef idx="2">
            <a:schemeClr val="accent1"/>
          </a:effectRef>
          <a:fontRef idx="minor">
            <a:schemeClr val="tx1"/>
          </a:fontRef>
        </p:style>
      </p:cxnSp>
      <p:grpSp>
        <p:nvGrpSpPr>
          <p:cNvPr id="4" name="Group 3"/>
          <p:cNvGrpSpPr/>
          <p:nvPr/>
        </p:nvGrpSpPr>
        <p:grpSpPr>
          <a:xfrm>
            <a:off x="1665519" y="1028700"/>
            <a:ext cx="8860962" cy="5613763"/>
            <a:chOff x="966656" y="1028700"/>
            <a:chExt cx="8860962" cy="5613763"/>
          </a:xfrm>
        </p:grpSpPr>
        <p:sp>
          <p:nvSpPr>
            <p:cNvPr id="3" name="Rectangle 2"/>
            <p:cNvSpPr/>
            <p:nvPr/>
          </p:nvSpPr>
          <p:spPr>
            <a:xfrm>
              <a:off x="966656" y="1028700"/>
              <a:ext cx="4194342" cy="56137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9960" y="1028700"/>
              <a:ext cx="7997658" cy="5613763"/>
            </a:xfrm>
            <a:prstGeom prst="rect">
              <a:avLst/>
            </a:prstGeom>
          </p:spPr>
        </p:pic>
      </p:grpSp>
      <p:sp>
        <p:nvSpPr>
          <p:cNvPr id="9" name="TextBox 1"/>
          <p:cNvSpPr txBox="1">
            <a:spLocks noChangeArrowheads="1"/>
          </p:cNvSpPr>
          <p:nvPr/>
        </p:nvSpPr>
        <p:spPr bwMode="auto">
          <a:xfrm>
            <a:off x="1541420" y="2685267"/>
            <a:ext cx="32004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800" dirty="0">
                <a:solidFill>
                  <a:schemeClr val="bg1"/>
                </a:solidFill>
              </a:rPr>
              <a:t>CHECKLIST FOR SHORT-TERM RENTAL PERMIT APPLICATION</a:t>
            </a:r>
          </a:p>
        </p:txBody>
      </p:sp>
    </p:spTree>
    <p:extLst>
      <p:ext uri="{BB962C8B-B14F-4D97-AF65-F5344CB8AC3E}">
        <p14:creationId xmlns:p14="http://schemas.microsoft.com/office/powerpoint/2010/main" val="18480585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4268A47-CE03-5E43-8941-FCF1AAD33D65}"/>
              </a:ext>
            </a:extLst>
          </p:cNvPr>
          <p:cNvSpPr txBox="1">
            <a:spLocks/>
          </p:cNvSpPr>
          <p:nvPr/>
        </p:nvSpPr>
        <p:spPr>
          <a:xfrm>
            <a:off x="600892" y="1510943"/>
            <a:ext cx="11181806" cy="27270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lnSpc>
                <a:spcPct val="85000"/>
              </a:lnSpc>
              <a:buFont typeface="Wingdings" panose="05000000000000000000" pitchFamily="2" charset="2"/>
              <a:buChar char="ü"/>
            </a:pPr>
            <a:r>
              <a:rPr lang="en-US" sz="1400" dirty="0">
                <a:latin typeface="Arial" panose="020B0604020202020204" pitchFamily="34" charset="0"/>
              </a:rPr>
              <a:t>I certify I have notification from an insurance company acknowledging the property is used as a short-term rental. </a:t>
            </a:r>
          </a:p>
          <a:p>
            <a:pPr marL="285750" indent="-285750" algn="l">
              <a:lnSpc>
                <a:spcPct val="85000"/>
              </a:lnSpc>
              <a:buFont typeface="Wingdings" panose="05000000000000000000" pitchFamily="2" charset="2"/>
              <a:buChar char="ü"/>
            </a:pPr>
            <a:r>
              <a:rPr lang="en-US" sz="1400" dirty="0">
                <a:latin typeface="Arial" panose="020B0604020202020204" pitchFamily="34" charset="0"/>
              </a:rPr>
              <a:t>I certify street side emergency address numbers are displayed in accordance with 911 regulations.</a:t>
            </a:r>
          </a:p>
          <a:p>
            <a:pPr marL="285750" indent="-285750" algn="l">
              <a:lnSpc>
                <a:spcPct val="85000"/>
              </a:lnSpc>
              <a:buFont typeface="Wingdings" panose="05000000000000000000" pitchFamily="2" charset="2"/>
              <a:buChar char="ü"/>
            </a:pPr>
            <a:r>
              <a:rPr lang="en-US" sz="1400" dirty="0">
                <a:latin typeface="Arial" panose="020B0604020202020204" pitchFamily="34" charset="0"/>
              </a:rPr>
              <a:t>I certify all smoke alarms and carbon monoxide detectors are incorrect working order and that the correct number of devices are installed per the New York State Building Code. (Include date of device).</a:t>
            </a:r>
          </a:p>
          <a:p>
            <a:pPr marL="285750" indent="-285750" algn="l">
              <a:lnSpc>
                <a:spcPct val="85000"/>
              </a:lnSpc>
              <a:buFont typeface="Wingdings" panose="05000000000000000000" pitchFamily="2" charset="2"/>
              <a:buChar char="ü"/>
            </a:pPr>
            <a:r>
              <a:rPr lang="en-US" sz="1400" dirty="0">
                <a:latin typeface="Arial" panose="020B0604020202020204" pitchFamily="34" charset="0"/>
              </a:rPr>
              <a:t>I certify a working fire extinguisher is located in each cooking area and in close proximity to each open flame source.</a:t>
            </a:r>
          </a:p>
          <a:p>
            <a:pPr marL="285750" indent="-285750" algn="l">
              <a:lnSpc>
                <a:spcPct val="85000"/>
              </a:lnSpc>
              <a:buFont typeface="Wingdings" panose="05000000000000000000" pitchFamily="2" charset="2"/>
              <a:buChar char="ü"/>
            </a:pPr>
            <a:r>
              <a:rPr lang="en-US" sz="1400" dirty="0">
                <a:latin typeface="Arial" panose="020B0604020202020204" pitchFamily="34" charset="0"/>
              </a:rPr>
              <a:t>I certify all chimney flues have been cleaned during the last 12 months.</a:t>
            </a:r>
          </a:p>
          <a:p>
            <a:pPr marL="285750" indent="-285750" algn="l">
              <a:lnSpc>
                <a:spcPct val="85000"/>
              </a:lnSpc>
              <a:buFont typeface="Wingdings" panose="05000000000000000000" pitchFamily="2" charset="2"/>
              <a:buChar char="ü"/>
            </a:pPr>
            <a:r>
              <a:rPr lang="en-US" sz="1400" dirty="0">
                <a:latin typeface="Arial" panose="020B0604020202020204" pitchFamily="34" charset="0"/>
              </a:rPr>
              <a:t>I certify the trash containers are of sufficient size to accommodate the maximum occupancy allowed and that a collection plan is in place.</a:t>
            </a:r>
          </a:p>
          <a:p>
            <a:pPr marL="285750" indent="-285750" algn="l">
              <a:lnSpc>
                <a:spcPct val="85000"/>
              </a:lnSpc>
              <a:buFont typeface="Wingdings" panose="05000000000000000000" pitchFamily="2" charset="2"/>
              <a:buChar char="ü"/>
            </a:pPr>
            <a:r>
              <a:rPr lang="en-US" sz="1400" dirty="0">
                <a:latin typeface="Arial" panose="020B0604020202020204" pitchFamily="34" charset="0"/>
              </a:rPr>
              <a:t>I certify I will notify tenants of noise and parking regulations in accordance with the applicable Town or Village Laws.</a:t>
            </a:r>
          </a:p>
          <a:p>
            <a:pPr marL="285750" indent="-285750" algn="l">
              <a:lnSpc>
                <a:spcPct val="85000"/>
              </a:lnSpc>
              <a:buFont typeface="Wingdings" panose="05000000000000000000" pitchFamily="2" charset="2"/>
              <a:buChar char="ü"/>
            </a:pPr>
            <a:r>
              <a:rPr lang="en-US" sz="1400" dirty="0">
                <a:latin typeface="Arial" panose="020B0604020202020204" pitchFamily="34" charset="0"/>
              </a:rPr>
              <a:t>I certify there are (#)___ bedrooms in the rental unit.</a:t>
            </a:r>
          </a:p>
          <a:p>
            <a:pPr marL="285750" indent="-285750" algn="l">
              <a:lnSpc>
                <a:spcPct val="85000"/>
              </a:lnSpc>
              <a:buFont typeface="Wingdings" panose="05000000000000000000" pitchFamily="2" charset="2"/>
              <a:buChar char="ü"/>
            </a:pPr>
            <a:r>
              <a:rPr lang="en-US" sz="1400" dirty="0">
                <a:latin typeface="Arial" panose="020B0604020202020204" pitchFamily="34" charset="0"/>
              </a:rPr>
              <a:t>I certify there are (#) ____ bathrooms and (#)___ ½ baths in the rental unit.</a:t>
            </a:r>
          </a:p>
          <a:p>
            <a:pPr marL="285750" indent="-285750" algn="l">
              <a:lnSpc>
                <a:spcPct val="85000"/>
              </a:lnSpc>
              <a:buFont typeface="Wingdings" panose="05000000000000000000" pitchFamily="2" charset="2"/>
              <a:buChar char="ü"/>
            </a:pPr>
            <a:r>
              <a:rPr lang="en-US" sz="1400" dirty="0">
                <a:latin typeface="Arial" panose="020B0604020202020204" pitchFamily="34" charset="0"/>
              </a:rPr>
              <a:t>I certify there are ______ on-site parking spaces available.</a:t>
            </a:r>
          </a:p>
          <a:p>
            <a:pPr marL="285750" indent="-285750" algn="l">
              <a:lnSpc>
                <a:spcPct val="85000"/>
              </a:lnSpc>
              <a:buFont typeface="Wingdings" panose="05000000000000000000" pitchFamily="2" charset="2"/>
              <a:buChar char="ü"/>
            </a:pPr>
            <a:r>
              <a:rPr lang="en-US" sz="1400" dirty="0">
                <a:latin typeface="Arial" panose="020B0604020202020204" pitchFamily="34" charset="0"/>
              </a:rPr>
              <a:t>If the rental unit is supplied by a municipal water source, I certify a meter is being monitored by the Village Water Department.</a:t>
            </a:r>
          </a:p>
          <a:p>
            <a:pPr marL="285750" indent="-285750" algn="l">
              <a:lnSpc>
                <a:spcPct val="85000"/>
              </a:lnSpc>
              <a:buFont typeface="Wingdings" panose="05000000000000000000" pitchFamily="2" charset="2"/>
              <a:buChar char="ü"/>
            </a:pPr>
            <a:r>
              <a:rPr lang="en-US" sz="1400" dirty="0">
                <a:latin typeface="Arial" panose="020B0604020202020204" pitchFamily="34" charset="0"/>
              </a:rPr>
              <a:t>Owner supplied advertisement for unit being considered for short-term rental.</a:t>
            </a:r>
          </a:p>
          <a:p>
            <a:pPr marL="285750" indent="-285750" algn="l">
              <a:lnSpc>
                <a:spcPct val="85000"/>
              </a:lnSpc>
              <a:buFont typeface="Wingdings" panose="05000000000000000000" pitchFamily="2" charset="2"/>
              <a:buChar char="ü"/>
            </a:pPr>
            <a:r>
              <a:rPr lang="en-US" sz="1400" dirty="0">
                <a:latin typeface="Arial" panose="020B0604020202020204" pitchFamily="34" charset="0"/>
              </a:rPr>
              <a:t>I certify the property complies with the New York State Property Law.</a:t>
            </a:r>
          </a:p>
          <a:p>
            <a:pPr marL="285750" indent="-285750" algn="l">
              <a:lnSpc>
                <a:spcPct val="85000"/>
              </a:lnSpc>
              <a:buFont typeface="Wingdings" panose="05000000000000000000" pitchFamily="2" charset="2"/>
              <a:buChar char="ü"/>
            </a:pPr>
            <a:r>
              <a:rPr lang="en-US" sz="1400" dirty="0">
                <a:latin typeface="Arial" panose="020B0604020202020204" pitchFamily="34" charset="0"/>
              </a:rPr>
              <a:t>I certify that the property is registered with County Treasurer’s Office Occupancy Tax Program.</a:t>
            </a:r>
          </a:p>
          <a:p>
            <a:pPr marL="285750" indent="-285750" algn="l">
              <a:lnSpc>
                <a:spcPct val="85000"/>
              </a:lnSpc>
              <a:buFont typeface="Wingdings" panose="05000000000000000000" pitchFamily="2" charset="2"/>
              <a:buChar char="ü"/>
            </a:pPr>
            <a:r>
              <a:rPr lang="en-US" sz="1400" dirty="0">
                <a:latin typeface="Arial" panose="020B0604020202020204" pitchFamily="34" charset="0"/>
              </a:rPr>
              <a:t>I, ______________________________ (print name), certify that the Short-Term Rental Permit for which I am applying meets all of the criteria described above. I acknowledge that failure to comply with the short-term rental requirements may result in revocation of the Short-Term Rental Permit.</a:t>
            </a:r>
          </a:p>
        </p:txBody>
      </p:sp>
      <p:sp>
        <p:nvSpPr>
          <p:cNvPr id="11" name="TextBox 1"/>
          <p:cNvSpPr txBox="1">
            <a:spLocks noChangeArrowheads="1"/>
          </p:cNvSpPr>
          <p:nvPr/>
        </p:nvSpPr>
        <p:spPr bwMode="auto">
          <a:xfrm>
            <a:off x="0" y="254338"/>
            <a:ext cx="12192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3500" dirty="0">
                <a:solidFill>
                  <a:srgbClr val="00CCFF"/>
                </a:solidFill>
              </a:rPr>
              <a:t>CASE STUDY: NORTH ELBA &amp; LAKE PLACID</a:t>
            </a:r>
          </a:p>
        </p:txBody>
      </p:sp>
      <p:cxnSp>
        <p:nvCxnSpPr>
          <p:cNvPr id="12" name="Straight Connector 11"/>
          <p:cNvCxnSpPr/>
          <p:nvPr/>
        </p:nvCxnSpPr>
        <p:spPr>
          <a:xfrm>
            <a:off x="0" y="1028700"/>
            <a:ext cx="12192000" cy="0"/>
          </a:xfrm>
          <a:prstGeom prst="line">
            <a:avLst/>
          </a:prstGeom>
          <a:ln w="19050">
            <a:solidFill>
              <a:srgbClr val="00B0F0"/>
            </a:solidFill>
          </a:ln>
        </p:spPr>
        <p:style>
          <a:lnRef idx="3">
            <a:schemeClr val="accent1"/>
          </a:lnRef>
          <a:fillRef idx="0">
            <a:schemeClr val="accent1"/>
          </a:fillRef>
          <a:effectRef idx="2">
            <a:schemeClr val="accent1"/>
          </a:effectRef>
          <a:fontRef idx="minor">
            <a:schemeClr val="tx1"/>
          </a:fontRef>
        </p:style>
      </p:cxnSp>
      <p:sp>
        <p:nvSpPr>
          <p:cNvPr id="9" name="TextBox 1"/>
          <p:cNvSpPr txBox="1">
            <a:spLocks noChangeArrowheads="1"/>
          </p:cNvSpPr>
          <p:nvPr/>
        </p:nvSpPr>
        <p:spPr bwMode="auto">
          <a:xfrm>
            <a:off x="0" y="1028667"/>
            <a:ext cx="1219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800" dirty="0"/>
              <a:t>APPLICATION REQUIREMENTS</a:t>
            </a:r>
            <a:endParaRPr lang="en-US" altLang="en-US" sz="2600" dirty="0">
              <a:solidFill>
                <a:srgbClr val="00CCFF"/>
              </a:solidFill>
            </a:endParaRPr>
          </a:p>
        </p:txBody>
      </p:sp>
    </p:spTree>
    <p:extLst>
      <p:ext uri="{BB962C8B-B14F-4D97-AF65-F5344CB8AC3E}">
        <p14:creationId xmlns:p14="http://schemas.microsoft.com/office/powerpoint/2010/main" val="25716104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5537772"/>
            <a:ext cx="12192000" cy="1320228"/>
          </a:xfrm>
          <a:prstGeom prst="rect">
            <a:avLst/>
          </a:prstGeom>
          <a:solidFill>
            <a:srgbClr val="00CC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1" name="TextBox 1"/>
          <p:cNvSpPr txBox="1">
            <a:spLocks noChangeArrowheads="1"/>
          </p:cNvSpPr>
          <p:nvPr/>
        </p:nvSpPr>
        <p:spPr bwMode="auto">
          <a:xfrm>
            <a:off x="0" y="254338"/>
            <a:ext cx="12192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3500" dirty="0">
                <a:solidFill>
                  <a:srgbClr val="00CCFF"/>
                </a:solidFill>
              </a:rPr>
              <a:t>CASE STUDY: NORTH ELBA &amp; LAKE PLACID</a:t>
            </a:r>
          </a:p>
        </p:txBody>
      </p:sp>
      <p:cxnSp>
        <p:nvCxnSpPr>
          <p:cNvPr id="12" name="Straight Connector 11"/>
          <p:cNvCxnSpPr/>
          <p:nvPr/>
        </p:nvCxnSpPr>
        <p:spPr>
          <a:xfrm>
            <a:off x="0" y="1028700"/>
            <a:ext cx="12192000" cy="0"/>
          </a:xfrm>
          <a:prstGeom prst="line">
            <a:avLst/>
          </a:prstGeom>
          <a:ln w="19050">
            <a:solidFill>
              <a:srgbClr val="00B0F0"/>
            </a:solidFill>
          </a:ln>
        </p:spPr>
        <p:style>
          <a:lnRef idx="3">
            <a:schemeClr val="accent1"/>
          </a:lnRef>
          <a:fillRef idx="0">
            <a:schemeClr val="accent1"/>
          </a:fillRef>
          <a:effectRef idx="2">
            <a:schemeClr val="accent1"/>
          </a:effectRef>
          <a:fontRef idx="minor">
            <a:schemeClr val="tx1"/>
          </a:fontRef>
        </p:style>
      </p:cxnSp>
      <p:pic>
        <p:nvPicPr>
          <p:cNvPr id="14"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2641" y="5771343"/>
            <a:ext cx="2302916" cy="84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940" y="5472684"/>
            <a:ext cx="5118165" cy="1385316"/>
          </a:xfrm>
          <a:prstGeom prst="rect">
            <a:avLst/>
          </a:prstGeom>
        </p:spPr>
      </p:pic>
      <p:sp>
        <p:nvSpPr>
          <p:cNvPr id="13" name="TextBox 1"/>
          <p:cNvSpPr txBox="1">
            <a:spLocks noChangeArrowheads="1"/>
          </p:cNvSpPr>
          <p:nvPr/>
        </p:nvSpPr>
        <p:spPr bwMode="auto">
          <a:xfrm>
            <a:off x="7956451" y="5750071"/>
            <a:ext cx="4331368" cy="89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dirty="0">
                <a:solidFill>
                  <a:srgbClr val="66CCFF"/>
                </a:solidFill>
              </a:rPr>
              <a:t>REGULATING SHORT-TERM</a:t>
            </a:r>
            <a:br>
              <a:rPr lang="en-US" dirty="0">
                <a:solidFill>
                  <a:srgbClr val="66CCFF"/>
                </a:solidFill>
              </a:rPr>
            </a:br>
            <a:r>
              <a:rPr lang="en-US" dirty="0">
                <a:solidFill>
                  <a:srgbClr val="66CCFF"/>
                </a:solidFill>
              </a:rPr>
              <a:t>RENTAL PROPERTIES</a:t>
            </a:r>
          </a:p>
          <a:p>
            <a:pPr algn="ctr">
              <a:lnSpc>
                <a:spcPct val="90000"/>
              </a:lnSpc>
            </a:pPr>
            <a:r>
              <a:rPr lang="en-US" dirty="0"/>
              <a:t>October, 2022</a:t>
            </a:r>
            <a:endParaRPr lang="en-US" altLang="en-US" b="1" dirty="0">
              <a:solidFill>
                <a:srgbClr val="FFFFFF"/>
              </a:solidFill>
            </a:endParaRPr>
          </a:p>
        </p:txBody>
      </p:sp>
      <p:sp>
        <p:nvSpPr>
          <p:cNvPr id="17" name="Content Placeholder 2">
            <a:extLst>
              <a:ext uri="{FF2B5EF4-FFF2-40B4-BE49-F238E27FC236}">
                <a16:creationId xmlns:a16="http://schemas.microsoft.com/office/drawing/2014/main" id="{74268A47-CE03-5E43-8941-FCF1AAD33D65}"/>
              </a:ext>
            </a:extLst>
          </p:cNvPr>
          <p:cNvSpPr txBox="1">
            <a:spLocks/>
          </p:cNvSpPr>
          <p:nvPr/>
        </p:nvSpPr>
        <p:spPr>
          <a:xfrm>
            <a:off x="3015848" y="1594338"/>
            <a:ext cx="8862647" cy="27270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latin typeface="Arial" panose="020B0604020202020204" pitchFamily="34" charset="0"/>
              </a:rPr>
              <a:t>The maximum occupancy for each short-term rental unit shall be the most restrictive of the following:</a:t>
            </a:r>
          </a:p>
          <a:p>
            <a:pPr marL="285750" indent="-285750" algn="l">
              <a:buFont typeface="Arial" panose="020B0604020202020204" pitchFamily="34" charset="0"/>
              <a:buChar char="•"/>
            </a:pPr>
            <a:r>
              <a:rPr lang="en-US" sz="1800" dirty="0">
                <a:latin typeface="Arial" panose="020B0604020202020204" pitchFamily="34" charset="0"/>
              </a:rPr>
              <a:t>Maximum occupancy shall be calculated as 2 times the number of bedrooms that are in compliance with the New York State Building Code plus 2 additional occupants.</a:t>
            </a:r>
          </a:p>
          <a:p>
            <a:pPr marL="285750" indent="-285750" algn="l">
              <a:buFont typeface="Arial" panose="020B0604020202020204" pitchFamily="34" charset="0"/>
              <a:buChar char="•"/>
            </a:pPr>
            <a:r>
              <a:rPr lang="en-US" sz="1800" dirty="0">
                <a:latin typeface="Arial" panose="020B0604020202020204" pitchFamily="34" charset="0"/>
              </a:rPr>
              <a:t>2 Bedroom unit = 4 occupants for 2 bedrooms + 2 additional = 6 maximum</a:t>
            </a:r>
          </a:p>
          <a:p>
            <a:pPr marL="285750" indent="-285750" algn="l">
              <a:spcBef>
                <a:spcPts val="200"/>
              </a:spcBef>
              <a:buFont typeface="Arial" panose="020B0604020202020204" pitchFamily="34" charset="0"/>
              <a:buChar char="•"/>
            </a:pPr>
            <a:r>
              <a:rPr lang="en-US" sz="1800" dirty="0">
                <a:latin typeface="Arial" panose="020B0604020202020204" pitchFamily="34" charset="0"/>
              </a:rPr>
              <a:t>4 Bedroom unit = 8 occupants for 4 bedrooms + 2 additional = 10 maximum</a:t>
            </a:r>
          </a:p>
          <a:p>
            <a:pPr marL="285750" indent="-285750" algn="l">
              <a:spcBef>
                <a:spcPts val="200"/>
              </a:spcBef>
              <a:buFont typeface="Arial" panose="020B0604020202020204" pitchFamily="34" charset="0"/>
              <a:buChar char="•"/>
            </a:pPr>
            <a:r>
              <a:rPr lang="en-US" sz="1800" dirty="0">
                <a:latin typeface="Arial" panose="020B0604020202020204" pitchFamily="34" charset="0"/>
              </a:rPr>
              <a:t>6 Bedroom unit = 12 occupants for 6 bedrooms + 2 additional = 14 maximum</a:t>
            </a:r>
          </a:p>
          <a:p>
            <a:pPr marL="285750" indent="-285750" algn="l">
              <a:buFont typeface="Arial" panose="020B0604020202020204" pitchFamily="34" charset="0"/>
              <a:buChar char="•"/>
            </a:pPr>
            <a:r>
              <a:rPr lang="en-US" sz="1800" dirty="0">
                <a:latin typeface="Arial" panose="020B0604020202020204" pitchFamily="34" charset="0"/>
              </a:rPr>
              <a:t>Maximum occupancy for studio apartment shall be 2 occupants for the first </a:t>
            </a:r>
            <a:br>
              <a:rPr lang="en-US" sz="1800" dirty="0">
                <a:latin typeface="Arial" panose="020B0604020202020204" pitchFamily="34" charset="0"/>
              </a:rPr>
            </a:br>
            <a:r>
              <a:rPr lang="en-US" sz="1800" dirty="0">
                <a:latin typeface="Arial" panose="020B0604020202020204" pitchFamily="34" charset="0"/>
              </a:rPr>
              <a:t>220 sq. ft. with 1 additional occupant for each additional100 sq. ft. of living space.</a:t>
            </a:r>
          </a:p>
          <a:p>
            <a:pPr marL="285750" indent="-285750" algn="l">
              <a:buFont typeface="Arial" panose="020B0604020202020204" pitchFamily="34" charset="0"/>
              <a:buChar char="•"/>
            </a:pPr>
            <a:r>
              <a:rPr lang="en-US" sz="1800" dirty="0">
                <a:latin typeface="Arial" panose="020B0604020202020204" pitchFamily="34" charset="0"/>
              </a:rPr>
              <a:t>Ex.: 550 sq. ft. studio = 2 for first 220 sq. ft. + 3 for 330 remaining </a:t>
            </a:r>
            <a:r>
              <a:rPr lang="en-US" sz="1800" dirty="0" err="1">
                <a:latin typeface="Arial" panose="020B0604020202020204" pitchFamily="34" charset="0"/>
              </a:rPr>
              <a:t>sq</a:t>
            </a:r>
            <a:r>
              <a:rPr lang="en-US" sz="1800" dirty="0">
                <a:latin typeface="Arial" panose="020B0604020202020204" pitchFamily="34" charset="0"/>
              </a:rPr>
              <a:t> ft. = 5 max.</a:t>
            </a:r>
          </a:p>
          <a:p>
            <a:pPr marL="285750" indent="-285750" algn="l">
              <a:buFont typeface="Arial" panose="020B0604020202020204" pitchFamily="34" charset="0"/>
              <a:buChar char="•"/>
            </a:pPr>
            <a:r>
              <a:rPr lang="en-US" sz="1800" dirty="0">
                <a:latin typeface="Arial" panose="020B0604020202020204" pitchFamily="34" charset="0"/>
              </a:rPr>
              <a:t>Maximum capacity of the septic system for properties serviced by a septic system</a:t>
            </a:r>
          </a:p>
        </p:txBody>
      </p:sp>
      <p:sp>
        <p:nvSpPr>
          <p:cNvPr id="9" name="TextBox 1"/>
          <p:cNvSpPr txBox="1">
            <a:spLocks noChangeArrowheads="1"/>
          </p:cNvSpPr>
          <p:nvPr/>
        </p:nvSpPr>
        <p:spPr bwMode="auto">
          <a:xfrm>
            <a:off x="0" y="1038292"/>
            <a:ext cx="1219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800" dirty="0"/>
              <a:t>MAXIMUM OCCUPANCY </a:t>
            </a:r>
            <a:endParaRPr lang="en-US" altLang="en-US" sz="2600" dirty="0">
              <a:solidFill>
                <a:srgbClr val="00CCFF"/>
              </a:solidFill>
            </a:endParaRPr>
          </a:p>
        </p:txBody>
      </p:sp>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3216" t="63156" r="71026" b="3284"/>
          <a:stretch/>
        </p:blipFill>
        <p:spPr>
          <a:xfrm>
            <a:off x="222685" y="1718041"/>
            <a:ext cx="2590800" cy="1922585"/>
          </a:xfrm>
          <a:prstGeom prst="rect">
            <a:avLst/>
          </a:prstGeom>
        </p:spPr>
      </p:pic>
    </p:spTree>
    <p:extLst>
      <p:ext uri="{BB962C8B-B14F-4D97-AF65-F5344CB8AC3E}">
        <p14:creationId xmlns:p14="http://schemas.microsoft.com/office/powerpoint/2010/main" val="16801738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5537772"/>
            <a:ext cx="12192000" cy="1320228"/>
          </a:xfrm>
          <a:prstGeom prst="rect">
            <a:avLst/>
          </a:prstGeom>
          <a:solidFill>
            <a:srgbClr val="00CC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1" name="TextBox 1"/>
          <p:cNvSpPr txBox="1">
            <a:spLocks noChangeArrowheads="1"/>
          </p:cNvSpPr>
          <p:nvPr/>
        </p:nvSpPr>
        <p:spPr bwMode="auto">
          <a:xfrm>
            <a:off x="0" y="254338"/>
            <a:ext cx="12192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3500" dirty="0">
                <a:solidFill>
                  <a:srgbClr val="00CCFF"/>
                </a:solidFill>
              </a:rPr>
              <a:t>CASE STUDY: NORTH ELBA &amp; LAKE PLACID</a:t>
            </a:r>
          </a:p>
        </p:txBody>
      </p:sp>
      <p:cxnSp>
        <p:nvCxnSpPr>
          <p:cNvPr id="12" name="Straight Connector 11"/>
          <p:cNvCxnSpPr/>
          <p:nvPr/>
        </p:nvCxnSpPr>
        <p:spPr>
          <a:xfrm>
            <a:off x="0" y="1028700"/>
            <a:ext cx="12192000" cy="0"/>
          </a:xfrm>
          <a:prstGeom prst="line">
            <a:avLst/>
          </a:prstGeom>
          <a:ln w="19050">
            <a:solidFill>
              <a:srgbClr val="00B0F0"/>
            </a:solidFill>
          </a:ln>
        </p:spPr>
        <p:style>
          <a:lnRef idx="3">
            <a:schemeClr val="accent1"/>
          </a:lnRef>
          <a:fillRef idx="0">
            <a:schemeClr val="accent1"/>
          </a:fillRef>
          <a:effectRef idx="2">
            <a:schemeClr val="accent1"/>
          </a:effectRef>
          <a:fontRef idx="minor">
            <a:schemeClr val="tx1"/>
          </a:fontRef>
        </p:style>
      </p:cxnSp>
      <p:pic>
        <p:nvPicPr>
          <p:cNvPr id="14"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2641" y="5771343"/>
            <a:ext cx="2302916" cy="84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940" y="5472684"/>
            <a:ext cx="5118165" cy="1385316"/>
          </a:xfrm>
          <a:prstGeom prst="rect">
            <a:avLst/>
          </a:prstGeom>
        </p:spPr>
      </p:pic>
      <p:sp>
        <p:nvSpPr>
          <p:cNvPr id="13" name="TextBox 1"/>
          <p:cNvSpPr txBox="1">
            <a:spLocks noChangeArrowheads="1"/>
          </p:cNvSpPr>
          <p:nvPr/>
        </p:nvSpPr>
        <p:spPr bwMode="auto">
          <a:xfrm>
            <a:off x="7956451" y="5750071"/>
            <a:ext cx="4331368" cy="89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dirty="0">
                <a:solidFill>
                  <a:srgbClr val="66CCFF"/>
                </a:solidFill>
              </a:rPr>
              <a:t>REGULATING SHORT-TERM</a:t>
            </a:r>
            <a:br>
              <a:rPr lang="en-US" dirty="0">
                <a:solidFill>
                  <a:srgbClr val="66CCFF"/>
                </a:solidFill>
              </a:rPr>
            </a:br>
            <a:r>
              <a:rPr lang="en-US" dirty="0">
                <a:solidFill>
                  <a:srgbClr val="66CCFF"/>
                </a:solidFill>
              </a:rPr>
              <a:t>RENTAL PROPERTIES</a:t>
            </a:r>
          </a:p>
          <a:p>
            <a:pPr algn="ctr">
              <a:lnSpc>
                <a:spcPct val="90000"/>
              </a:lnSpc>
            </a:pPr>
            <a:r>
              <a:rPr lang="en-US" dirty="0"/>
              <a:t>October, 2022</a:t>
            </a:r>
            <a:endParaRPr lang="en-US" altLang="en-US" b="1" dirty="0">
              <a:solidFill>
                <a:srgbClr val="FFFFFF"/>
              </a:solidFill>
            </a:endParaRPr>
          </a:p>
        </p:txBody>
      </p:sp>
      <p:sp>
        <p:nvSpPr>
          <p:cNvPr id="17" name="Content Placeholder 2">
            <a:extLst>
              <a:ext uri="{FF2B5EF4-FFF2-40B4-BE49-F238E27FC236}">
                <a16:creationId xmlns:a16="http://schemas.microsoft.com/office/drawing/2014/main" id="{74268A47-CE03-5E43-8941-FCF1AAD33D65}"/>
              </a:ext>
            </a:extLst>
          </p:cNvPr>
          <p:cNvSpPr txBox="1">
            <a:spLocks/>
          </p:cNvSpPr>
          <p:nvPr/>
        </p:nvSpPr>
        <p:spPr>
          <a:xfrm>
            <a:off x="3525300" y="1751092"/>
            <a:ext cx="8139832" cy="27270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latin typeface="Arial" panose="020B0604020202020204" pitchFamily="34" charset="0"/>
              </a:rPr>
              <a:t>Any person, association, firm, company or corporation which violates any provision of this section or assists in the violation of any provision of this section shall be guilty of a violation punishable:</a:t>
            </a:r>
          </a:p>
          <a:p>
            <a:pPr marL="342900" indent="-342900" algn="l">
              <a:buFont typeface="+mj-lt"/>
              <a:buAutoNum type="arabicPeriod"/>
            </a:pPr>
            <a:r>
              <a:rPr lang="en-US" sz="1800" dirty="0">
                <a:latin typeface="Arial" panose="020B0604020202020204" pitchFamily="34" charset="0"/>
              </a:rPr>
              <a:t>By a fine or penalty of not less than $350.00 and not exceeding $1,000.00for a first offense or, if greater, the maximum amount allowed under the Municipal Home Rule Law, the Town Law or the Village Law.</a:t>
            </a:r>
          </a:p>
          <a:p>
            <a:pPr marL="342900" indent="-342900" algn="l">
              <a:buFont typeface="+mj-lt"/>
              <a:buAutoNum type="arabicPeriod"/>
            </a:pPr>
            <a:r>
              <a:rPr lang="en-US" sz="1800" dirty="0">
                <a:latin typeface="Arial" panose="020B0604020202020204" pitchFamily="34" charset="0"/>
              </a:rPr>
              <a:t>By a fine or penalty of not less than $1,000.00 and not exceeding $3,000.00 for a second offense both of which were committed within a period of five (5) years or, if greater, the maximum amount allowed under the Municipal Home Rule Law, the Town Law or the Village Law.</a:t>
            </a:r>
          </a:p>
          <a:p>
            <a:pPr marL="342900" indent="-342900" algn="l">
              <a:buFont typeface="+mj-lt"/>
              <a:buAutoNum type="arabicPeriod"/>
            </a:pPr>
            <a:r>
              <a:rPr lang="en-US" sz="1800" dirty="0">
                <a:latin typeface="Arial" panose="020B0604020202020204" pitchFamily="34" charset="0"/>
              </a:rPr>
              <a:t>Each week's continued violation constitutes a separate additional violation.</a:t>
            </a:r>
          </a:p>
        </p:txBody>
      </p:sp>
      <p:sp>
        <p:nvSpPr>
          <p:cNvPr id="9" name="TextBox 1"/>
          <p:cNvSpPr txBox="1">
            <a:spLocks noChangeArrowheads="1"/>
          </p:cNvSpPr>
          <p:nvPr/>
        </p:nvSpPr>
        <p:spPr bwMode="auto">
          <a:xfrm>
            <a:off x="0" y="1038292"/>
            <a:ext cx="1219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800" dirty="0"/>
              <a:t>VIOLATIONS / PUNITIVE MEASURES</a:t>
            </a:r>
            <a:endParaRPr lang="en-US" altLang="en-US" sz="2600" dirty="0">
              <a:solidFill>
                <a:srgbClr val="00CCFF"/>
              </a:solidFill>
            </a:endParaRPr>
          </a:p>
        </p:txBody>
      </p:sp>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3216" t="63156" r="71026" b="3284"/>
          <a:stretch/>
        </p:blipFill>
        <p:spPr>
          <a:xfrm>
            <a:off x="732136" y="1874795"/>
            <a:ext cx="2590800" cy="1922585"/>
          </a:xfrm>
          <a:prstGeom prst="rect">
            <a:avLst/>
          </a:prstGeom>
        </p:spPr>
      </p:pic>
    </p:spTree>
    <p:extLst>
      <p:ext uri="{BB962C8B-B14F-4D97-AF65-F5344CB8AC3E}">
        <p14:creationId xmlns:p14="http://schemas.microsoft.com/office/powerpoint/2010/main" val="26864582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5537772"/>
            <a:ext cx="12192000" cy="1320228"/>
          </a:xfrm>
          <a:prstGeom prst="rect">
            <a:avLst/>
          </a:prstGeom>
          <a:solidFill>
            <a:srgbClr val="00CC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1" name="TextBox 1"/>
          <p:cNvSpPr txBox="1">
            <a:spLocks noChangeArrowheads="1"/>
          </p:cNvSpPr>
          <p:nvPr/>
        </p:nvSpPr>
        <p:spPr bwMode="auto">
          <a:xfrm>
            <a:off x="0" y="254338"/>
            <a:ext cx="12192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3500" dirty="0">
                <a:solidFill>
                  <a:srgbClr val="00CCFF"/>
                </a:solidFill>
              </a:rPr>
              <a:t>CASE STUDY: NORTH ELBA &amp; LAKE PLACID</a:t>
            </a:r>
          </a:p>
        </p:txBody>
      </p:sp>
      <p:cxnSp>
        <p:nvCxnSpPr>
          <p:cNvPr id="12" name="Straight Connector 11"/>
          <p:cNvCxnSpPr/>
          <p:nvPr/>
        </p:nvCxnSpPr>
        <p:spPr>
          <a:xfrm>
            <a:off x="0" y="1028700"/>
            <a:ext cx="12192000" cy="0"/>
          </a:xfrm>
          <a:prstGeom prst="line">
            <a:avLst/>
          </a:prstGeom>
          <a:ln w="19050">
            <a:solidFill>
              <a:srgbClr val="00B0F0"/>
            </a:solidFill>
          </a:ln>
        </p:spPr>
        <p:style>
          <a:lnRef idx="3">
            <a:schemeClr val="accent1"/>
          </a:lnRef>
          <a:fillRef idx="0">
            <a:schemeClr val="accent1"/>
          </a:fillRef>
          <a:effectRef idx="2">
            <a:schemeClr val="accent1"/>
          </a:effectRef>
          <a:fontRef idx="minor">
            <a:schemeClr val="tx1"/>
          </a:fontRef>
        </p:style>
      </p:cxnSp>
      <p:pic>
        <p:nvPicPr>
          <p:cNvPr id="14"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2641" y="5771343"/>
            <a:ext cx="2302916" cy="84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940" y="5472684"/>
            <a:ext cx="5118165" cy="1385316"/>
          </a:xfrm>
          <a:prstGeom prst="rect">
            <a:avLst/>
          </a:prstGeom>
        </p:spPr>
      </p:pic>
      <p:sp>
        <p:nvSpPr>
          <p:cNvPr id="13" name="TextBox 1"/>
          <p:cNvSpPr txBox="1">
            <a:spLocks noChangeArrowheads="1"/>
          </p:cNvSpPr>
          <p:nvPr/>
        </p:nvSpPr>
        <p:spPr bwMode="auto">
          <a:xfrm>
            <a:off x="7956451" y="5750071"/>
            <a:ext cx="4331368" cy="89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dirty="0">
                <a:solidFill>
                  <a:srgbClr val="66CCFF"/>
                </a:solidFill>
              </a:rPr>
              <a:t>REGULATING SHORT-TERM</a:t>
            </a:r>
            <a:br>
              <a:rPr lang="en-US" dirty="0">
                <a:solidFill>
                  <a:srgbClr val="66CCFF"/>
                </a:solidFill>
              </a:rPr>
            </a:br>
            <a:r>
              <a:rPr lang="en-US" dirty="0">
                <a:solidFill>
                  <a:srgbClr val="66CCFF"/>
                </a:solidFill>
              </a:rPr>
              <a:t>RENTAL PROPERTIES</a:t>
            </a:r>
          </a:p>
          <a:p>
            <a:pPr algn="ctr">
              <a:lnSpc>
                <a:spcPct val="90000"/>
              </a:lnSpc>
            </a:pPr>
            <a:r>
              <a:rPr lang="en-US" dirty="0"/>
              <a:t>October, 2022</a:t>
            </a:r>
            <a:endParaRPr lang="en-US" altLang="en-US" b="1" dirty="0">
              <a:solidFill>
                <a:srgbClr val="FFFFFF"/>
              </a:solidFill>
            </a:endParaRPr>
          </a:p>
        </p:txBody>
      </p:sp>
      <p:sp>
        <p:nvSpPr>
          <p:cNvPr id="17" name="Content Placeholder 2">
            <a:extLst>
              <a:ext uri="{FF2B5EF4-FFF2-40B4-BE49-F238E27FC236}">
                <a16:creationId xmlns:a16="http://schemas.microsoft.com/office/drawing/2014/main" id="{74268A47-CE03-5E43-8941-FCF1AAD33D65}"/>
              </a:ext>
            </a:extLst>
          </p:cNvPr>
          <p:cNvSpPr txBox="1">
            <a:spLocks/>
          </p:cNvSpPr>
          <p:nvPr/>
        </p:nvSpPr>
        <p:spPr>
          <a:xfrm>
            <a:off x="3525300" y="1868659"/>
            <a:ext cx="8139832" cy="27270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tabLst>
                <a:tab pos="3840480" algn="r"/>
              </a:tabLst>
            </a:pPr>
            <a:r>
              <a:rPr lang="en-US" sz="1800" dirty="0"/>
              <a:t>Studio/Efficiency – 2 Bedrooms	$200</a:t>
            </a:r>
          </a:p>
          <a:p>
            <a:pPr algn="l">
              <a:tabLst>
                <a:tab pos="3840480" algn="r"/>
              </a:tabLst>
            </a:pPr>
            <a:r>
              <a:rPr lang="en-US" sz="1800" dirty="0"/>
              <a:t>3-5 Bedrooms	$500</a:t>
            </a:r>
          </a:p>
          <a:p>
            <a:pPr algn="l">
              <a:tabLst>
                <a:tab pos="3840480" algn="r"/>
              </a:tabLst>
            </a:pPr>
            <a:r>
              <a:rPr lang="en-US" sz="1800" dirty="0"/>
              <a:t>6-8 Bedrooms	$900</a:t>
            </a:r>
          </a:p>
          <a:p>
            <a:pPr algn="l">
              <a:tabLst>
                <a:tab pos="3840480" algn="r"/>
              </a:tabLst>
            </a:pPr>
            <a:r>
              <a:rPr lang="en-US" sz="1800" dirty="0"/>
              <a:t>9+ Bedrooms	$1,200</a:t>
            </a:r>
          </a:p>
          <a:p>
            <a:pPr algn="l"/>
            <a:r>
              <a:rPr lang="en-US" sz="1800" dirty="0"/>
              <a:t>*14 days or less rentals do not pay a fee.</a:t>
            </a:r>
          </a:p>
        </p:txBody>
      </p:sp>
      <p:sp>
        <p:nvSpPr>
          <p:cNvPr id="9" name="TextBox 1"/>
          <p:cNvSpPr txBox="1">
            <a:spLocks noChangeArrowheads="1"/>
          </p:cNvSpPr>
          <p:nvPr/>
        </p:nvSpPr>
        <p:spPr bwMode="auto">
          <a:xfrm>
            <a:off x="0" y="1181985"/>
            <a:ext cx="1219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800" dirty="0"/>
              <a:t>SHORT-TERM RENTAL PERMIT FEE SCHEDULE</a:t>
            </a:r>
          </a:p>
        </p:txBody>
      </p:sp>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3216" t="63156" r="71026" b="3284"/>
          <a:stretch/>
        </p:blipFill>
        <p:spPr>
          <a:xfrm>
            <a:off x="732136" y="1992362"/>
            <a:ext cx="2590800" cy="1922585"/>
          </a:xfrm>
          <a:prstGeom prst="rect">
            <a:avLst/>
          </a:prstGeom>
        </p:spPr>
      </p:pic>
    </p:spTree>
    <p:extLst>
      <p:ext uri="{BB962C8B-B14F-4D97-AF65-F5344CB8AC3E}">
        <p14:creationId xmlns:p14="http://schemas.microsoft.com/office/powerpoint/2010/main" val="10906428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5537772"/>
            <a:ext cx="12192000" cy="1320228"/>
          </a:xfrm>
          <a:prstGeom prst="rect">
            <a:avLst/>
          </a:prstGeom>
          <a:solidFill>
            <a:srgbClr val="00CC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1" name="TextBox 1"/>
          <p:cNvSpPr txBox="1">
            <a:spLocks noChangeArrowheads="1"/>
          </p:cNvSpPr>
          <p:nvPr/>
        </p:nvSpPr>
        <p:spPr bwMode="auto">
          <a:xfrm>
            <a:off x="0" y="254338"/>
            <a:ext cx="12192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3500" dirty="0">
                <a:solidFill>
                  <a:srgbClr val="00CCFF"/>
                </a:solidFill>
              </a:rPr>
              <a:t>CASE STUDY: NORTH ELBA &amp; LAKE PLACID</a:t>
            </a:r>
          </a:p>
        </p:txBody>
      </p:sp>
      <p:cxnSp>
        <p:nvCxnSpPr>
          <p:cNvPr id="12" name="Straight Connector 11"/>
          <p:cNvCxnSpPr/>
          <p:nvPr/>
        </p:nvCxnSpPr>
        <p:spPr>
          <a:xfrm>
            <a:off x="0" y="1028700"/>
            <a:ext cx="12192000" cy="0"/>
          </a:xfrm>
          <a:prstGeom prst="line">
            <a:avLst/>
          </a:prstGeom>
          <a:ln w="19050">
            <a:solidFill>
              <a:srgbClr val="00B0F0"/>
            </a:solidFill>
          </a:ln>
        </p:spPr>
        <p:style>
          <a:lnRef idx="3">
            <a:schemeClr val="accent1"/>
          </a:lnRef>
          <a:fillRef idx="0">
            <a:schemeClr val="accent1"/>
          </a:fillRef>
          <a:effectRef idx="2">
            <a:schemeClr val="accent1"/>
          </a:effectRef>
          <a:fontRef idx="minor">
            <a:schemeClr val="tx1"/>
          </a:fontRef>
        </p:style>
      </p:cxnSp>
      <p:pic>
        <p:nvPicPr>
          <p:cNvPr id="14"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2641" y="5771343"/>
            <a:ext cx="2302916" cy="84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940" y="5472684"/>
            <a:ext cx="5118165" cy="1385316"/>
          </a:xfrm>
          <a:prstGeom prst="rect">
            <a:avLst/>
          </a:prstGeom>
        </p:spPr>
      </p:pic>
      <p:sp>
        <p:nvSpPr>
          <p:cNvPr id="13" name="TextBox 1"/>
          <p:cNvSpPr txBox="1">
            <a:spLocks noChangeArrowheads="1"/>
          </p:cNvSpPr>
          <p:nvPr/>
        </p:nvSpPr>
        <p:spPr bwMode="auto">
          <a:xfrm>
            <a:off x="7956451" y="5750071"/>
            <a:ext cx="4331368" cy="89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dirty="0">
                <a:solidFill>
                  <a:srgbClr val="66CCFF"/>
                </a:solidFill>
              </a:rPr>
              <a:t>REGULATING SHORT-TERM</a:t>
            </a:r>
            <a:br>
              <a:rPr lang="en-US" dirty="0">
                <a:solidFill>
                  <a:srgbClr val="66CCFF"/>
                </a:solidFill>
              </a:rPr>
            </a:br>
            <a:r>
              <a:rPr lang="en-US" dirty="0">
                <a:solidFill>
                  <a:srgbClr val="66CCFF"/>
                </a:solidFill>
              </a:rPr>
              <a:t>RENTAL PROPERTIES</a:t>
            </a:r>
          </a:p>
          <a:p>
            <a:pPr algn="ctr">
              <a:lnSpc>
                <a:spcPct val="90000"/>
              </a:lnSpc>
            </a:pPr>
            <a:r>
              <a:rPr lang="en-US" dirty="0"/>
              <a:t>October, 2022</a:t>
            </a:r>
            <a:endParaRPr lang="en-US" altLang="en-US" b="1" dirty="0">
              <a:solidFill>
                <a:srgbClr val="FFFFFF"/>
              </a:solidFill>
            </a:endParaRPr>
          </a:p>
        </p:txBody>
      </p:sp>
      <p:sp>
        <p:nvSpPr>
          <p:cNvPr id="17" name="Content Placeholder 2">
            <a:extLst>
              <a:ext uri="{FF2B5EF4-FFF2-40B4-BE49-F238E27FC236}">
                <a16:creationId xmlns:a16="http://schemas.microsoft.com/office/drawing/2014/main" id="{74268A47-CE03-5E43-8941-FCF1AAD33D65}"/>
              </a:ext>
            </a:extLst>
          </p:cNvPr>
          <p:cNvSpPr txBox="1">
            <a:spLocks/>
          </p:cNvSpPr>
          <p:nvPr/>
        </p:nvSpPr>
        <p:spPr>
          <a:xfrm>
            <a:off x="3525300" y="1738029"/>
            <a:ext cx="8139832" cy="27270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t>Due to the strict nature of the municipal ordinance, a lawsuit was filed against the town and village.</a:t>
            </a:r>
          </a:p>
          <a:p>
            <a:pPr marL="342900" indent="-342900" algn="l">
              <a:buFont typeface="Arial" panose="020B0604020202020204" pitchFamily="34" charset="0"/>
              <a:buChar char="•"/>
            </a:pPr>
            <a:r>
              <a:rPr lang="en-US" dirty="0"/>
              <a:t>The suit claimed that the law violated:</a:t>
            </a:r>
          </a:p>
          <a:p>
            <a:pPr marL="800100" lvl="1" indent="-342900" algn="l">
              <a:buFont typeface="Arial" panose="020B0604020202020204" pitchFamily="34" charset="0"/>
              <a:buChar char="•"/>
            </a:pPr>
            <a:r>
              <a:rPr lang="en-US" dirty="0"/>
              <a:t>An owners right to equal protection.</a:t>
            </a:r>
          </a:p>
          <a:p>
            <a:pPr marL="800100" lvl="1" indent="-342900" algn="l">
              <a:buFont typeface="Arial" panose="020B0604020202020204" pitchFamily="34" charset="0"/>
              <a:buChar char="•"/>
            </a:pPr>
            <a:r>
              <a:rPr lang="en-US" dirty="0"/>
              <a:t>An owners right to be free of unreasonable search and seizure by allowing the code enforcement officer to inspect the property without warrant or reason.</a:t>
            </a:r>
          </a:p>
          <a:p>
            <a:pPr marL="800100" lvl="1" indent="-342900" algn="l">
              <a:buFont typeface="Arial" panose="020B0604020202020204" pitchFamily="34" charset="0"/>
              <a:buChar char="•"/>
            </a:pPr>
            <a:r>
              <a:rPr lang="en-US" dirty="0"/>
              <a:t>An owners right to due process by instating a 90-day cap on renting, requiring a permit to operate, and allowing code enforcement to impose conditions.</a:t>
            </a:r>
          </a:p>
          <a:p>
            <a:pPr marL="800100" lvl="1" indent="-342900" algn="l">
              <a:buFont typeface="Arial" panose="020B0604020202020204" pitchFamily="34" charset="0"/>
              <a:buChar char="•"/>
            </a:pPr>
            <a:r>
              <a:rPr lang="en-US" dirty="0"/>
              <a:t>Their first amendments rights under the US Constitution.</a:t>
            </a:r>
          </a:p>
        </p:txBody>
      </p:sp>
      <p:sp>
        <p:nvSpPr>
          <p:cNvPr id="9" name="TextBox 1"/>
          <p:cNvSpPr txBox="1">
            <a:spLocks noChangeArrowheads="1"/>
          </p:cNvSpPr>
          <p:nvPr/>
        </p:nvSpPr>
        <p:spPr bwMode="auto">
          <a:xfrm>
            <a:off x="0" y="1181985"/>
            <a:ext cx="1219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800" dirty="0"/>
              <a:t>SHORT-TERM OUTCOMES</a:t>
            </a:r>
          </a:p>
        </p:txBody>
      </p:sp>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3216" t="63156" r="71026" b="3284"/>
          <a:stretch/>
        </p:blipFill>
        <p:spPr>
          <a:xfrm>
            <a:off x="732136" y="1861732"/>
            <a:ext cx="2590800" cy="1922585"/>
          </a:xfrm>
          <a:prstGeom prst="rect">
            <a:avLst/>
          </a:prstGeom>
        </p:spPr>
      </p:pic>
    </p:spTree>
    <p:extLst>
      <p:ext uri="{BB962C8B-B14F-4D97-AF65-F5344CB8AC3E}">
        <p14:creationId xmlns:p14="http://schemas.microsoft.com/office/powerpoint/2010/main" val="26541222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5537772"/>
            <a:ext cx="12192000" cy="1320228"/>
          </a:xfrm>
          <a:prstGeom prst="rect">
            <a:avLst/>
          </a:prstGeom>
          <a:solidFill>
            <a:srgbClr val="00CC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1" name="TextBox 1"/>
          <p:cNvSpPr txBox="1">
            <a:spLocks noChangeArrowheads="1"/>
          </p:cNvSpPr>
          <p:nvPr/>
        </p:nvSpPr>
        <p:spPr bwMode="auto">
          <a:xfrm>
            <a:off x="0" y="254338"/>
            <a:ext cx="12192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3500" dirty="0">
                <a:solidFill>
                  <a:srgbClr val="00CCFF"/>
                </a:solidFill>
              </a:rPr>
              <a:t>CASE STUDY: NORTH ELBA &amp; LAKE PLACID</a:t>
            </a:r>
          </a:p>
        </p:txBody>
      </p:sp>
      <p:cxnSp>
        <p:nvCxnSpPr>
          <p:cNvPr id="12" name="Straight Connector 11"/>
          <p:cNvCxnSpPr/>
          <p:nvPr/>
        </p:nvCxnSpPr>
        <p:spPr>
          <a:xfrm>
            <a:off x="0" y="1028700"/>
            <a:ext cx="12192000" cy="0"/>
          </a:xfrm>
          <a:prstGeom prst="line">
            <a:avLst/>
          </a:prstGeom>
          <a:ln w="19050">
            <a:solidFill>
              <a:srgbClr val="00B0F0"/>
            </a:solidFill>
          </a:ln>
        </p:spPr>
        <p:style>
          <a:lnRef idx="3">
            <a:schemeClr val="accent1"/>
          </a:lnRef>
          <a:fillRef idx="0">
            <a:schemeClr val="accent1"/>
          </a:fillRef>
          <a:effectRef idx="2">
            <a:schemeClr val="accent1"/>
          </a:effectRef>
          <a:fontRef idx="minor">
            <a:schemeClr val="tx1"/>
          </a:fontRef>
        </p:style>
      </p:cxnSp>
      <p:pic>
        <p:nvPicPr>
          <p:cNvPr id="14"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2641" y="5771343"/>
            <a:ext cx="2302916" cy="84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940" y="5472684"/>
            <a:ext cx="5118165" cy="1385316"/>
          </a:xfrm>
          <a:prstGeom prst="rect">
            <a:avLst/>
          </a:prstGeom>
        </p:spPr>
      </p:pic>
      <p:sp>
        <p:nvSpPr>
          <p:cNvPr id="13" name="TextBox 1"/>
          <p:cNvSpPr txBox="1">
            <a:spLocks noChangeArrowheads="1"/>
          </p:cNvSpPr>
          <p:nvPr/>
        </p:nvSpPr>
        <p:spPr bwMode="auto">
          <a:xfrm>
            <a:off x="7956451" y="5750071"/>
            <a:ext cx="4331368" cy="89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dirty="0">
                <a:solidFill>
                  <a:srgbClr val="66CCFF"/>
                </a:solidFill>
              </a:rPr>
              <a:t>REGULATING SHORT-TERM</a:t>
            </a:r>
            <a:br>
              <a:rPr lang="en-US" dirty="0">
                <a:solidFill>
                  <a:srgbClr val="66CCFF"/>
                </a:solidFill>
              </a:rPr>
            </a:br>
            <a:r>
              <a:rPr lang="en-US" dirty="0">
                <a:solidFill>
                  <a:srgbClr val="66CCFF"/>
                </a:solidFill>
              </a:rPr>
              <a:t>RENTAL PROPERTIES</a:t>
            </a:r>
          </a:p>
          <a:p>
            <a:pPr algn="ctr">
              <a:lnSpc>
                <a:spcPct val="90000"/>
              </a:lnSpc>
            </a:pPr>
            <a:r>
              <a:rPr lang="en-US" dirty="0"/>
              <a:t>October, 2022</a:t>
            </a:r>
            <a:endParaRPr lang="en-US" altLang="en-US" b="1" dirty="0">
              <a:solidFill>
                <a:srgbClr val="FFFFFF"/>
              </a:solidFill>
            </a:endParaRPr>
          </a:p>
        </p:txBody>
      </p:sp>
      <p:sp>
        <p:nvSpPr>
          <p:cNvPr id="17" name="Content Placeholder 2">
            <a:extLst>
              <a:ext uri="{FF2B5EF4-FFF2-40B4-BE49-F238E27FC236}">
                <a16:creationId xmlns:a16="http://schemas.microsoft.com/office/drawing/2014/main" id="{74268A47-CE03-5E43-8941-FCF1AAD33D65}"/>
              </a:ext>
            </a:extLst>
          </p:cNvPr>
          <p:cNvSpPr txBox="1">
            <a:spLocks/>
          </p:cNvSpPr>
          <p:nvPr/>
        </p:nvSpPr>
        <p:spPr>
          <a:xfrm>
            <a:off x="3525300" y="1738029"/>
            <a:ext cx="8139832" cy="27270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t>Out of the 13 legal actions brought before the municipalities, three were not dismissed by the federal court.</a:t>
            </a:r>
          </a:p>
          <a:p>
            <a:pPr marL="342900" indent="-342900" algn="l">
              <a:buFont typeface="Arial" panose="020B0604020202020204" pitchFamily="34" charset="0"/>
              <a:buChar char="•"/>
            </a:pPr>
            <a:r>
              <a:rPr lang="en-US" dirty="0"/>
              <a:t>Only one action required revision in the code; code enforcement will require permission from a property owner prior to inspection.</a:t>
            </a:r>
          </a:p>
          <a:p>
            <a:pPr marL="342900" indent="-342900" algn="l">
              <a:buFont typeface="Arial" panose="020B0604020202020204" pitchFamily="34" charset="0"/>
              <a:buChar char="•"/>
            </a:pPr>
            <a:r>
              <a:rPr lang="en-US" dirty="0"/>
              <a:t>Currently, there is a moratorium in place on new applications for short-term rental permits within both municipalities.</a:t>
            </a:r>
          </a:p>
        </p:txBody>
      </p:sp>
      <p:sp>
        <p:nvSpPr>
          <p:cNvPr id="9" name="TextBox 1"/>
          <p:cNvSpPr txBox="1">
            <a:spLocks noChangeArrowheads="1"/>
          </p:cNvSpPr>
          <p:nvPr/>
        </p:nvSpPr>
        <p:spPr bwMode="auto">
          <a:xfrm>
            <a:off x="0" y="1181985"/>
            <a:ext cx="1219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800" dirty="0"/>
              <a:t>SHORT-TERM OUTCOMES</a:t>
            </a:r>
          </a:p>
        </p:txBody>
      </p:sp>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3216" t="63156" r="71026" b="3284"/>
          <a:stretch/>
        </p:blipFill>
        <p:spPr>
          <a:xfrm>
            <a:off x="732136" y="1861732"/>
            <a:ext cx="2590800" cy="1922585"/>
          </a:xfrm>
          <a:prstGeom prst="rect">
            <a:avLst/>
          </a:prstGeom>
        </p:spPr>
      </p:pic>
    </p:spTree>
    <p:extLst>
      <p:ext uri="{BB962C8B-B14F-4D97-AF65-F5344CB8AC3E}">
        <p14:creationId xmlns:p14="http://schemas.microsoft.com/office/powerpoint/2010/main" val="40259062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5537772"/>
            <a:ext cx="12192000" cy="1320228"/>
          </a:xfrm>
          <a:prstGeom prst="rect">
            <a:avLst/>
          </a:prstGeom>
          <a:solidFill>
            <a:srgbClr val="00CC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1" name="TextBox 1"/>
          <p:cNvSpPr txBox="1">
            <a:spLocks noChangeArrowheads="1"/>
          </p:cNvSpPr>
          <p:nvPr/>
        </p:nvSpPr>
        <p:spPr bwMode="auto">
          <a:xfrm>
            <a:off x="0" y="254338"/>
            <a:ext cx="12192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3500" dirty="0">
                <a:solidFill>
                  <a:srgbClr val="00CCFF"/>
                </a:solidFill>
              </a:rPr>
              <a:t>CASE STUDY: NORTH ELBA &amp; LAKE PLACID</a:t>
            </a:r>
          </a:p>
        </p:txBody>
      </p:sp>
      <p:cxnSp>
        <p:nvCxnSpPr>
          <p:cNvPr id="12" name="Straight Connector 11"/>
          <p:cNvCxnSpPr/>
          <p:nvPr/>
        </p:nvCxnSpPr>
        <p:spPr>
          <a:xfrm>
            <a:off x="0" y="1028700"/>
            <a:ext cx="12192000" cy="0"/>
          </a:xfrm>
          <a:prstGeom prst="line">
            <a:avLst/>
          </a:prstGeom>
          <a:ln w="19050">
            <a:solidFill>
              <a:srgbClr val="00B0F0"/>
            </a:solidFill>
          </a:ln>
        </p:spPr>
        <p:style>
          <a:lnRef idx="3">
            <a:schemeClr val="accent1"/>
          </a:lnRef>
          <a:fillRef idx="0">
            <a:schemeClr val="accent1"/>
          </a:fillRef>
          <a:effectRef idx="2">
            <a:schemeClr val="accent1"/>
          </a:effectRef>
          <a:fontRef idx="minor">
            <a:schemeClr val="tx1"/>
          </a:fontRef>
        </p:style>
      </p:cxnSp>
      <p:pic>
        <p:nvPicPr>
          <p:cNvPr id="14"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2641" y="5771343"/>
            <a:ext cx="2302916" cy="84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940" y="5472684"/>
            <a:ext cx="5118165" cy="1385316"/>
          </a:xfrm>
          <a:prstGeom prst="rect">
            <a:avLst/>
          </a:prstGeom>
        </p:spPr>
      </p:pic>
      <p:sp>
        <p:nvSpPr>
          <p:cNvPr id="13" name="TextBox 1"/>
          <p:cNvSpPr txBox="1">
            <a:spLocks noChangeArrowheads="1"/>
          </p:cNvSpPr>
          <p:nvPr/>
        </p:nvSpPr>
        <p:spPr bwMode="auto">
          <a:xfrm>
            <a:off x="7956451" y="5750071"/>
            <a:ext cx="4331368" cy="89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dirty="0">
                <a:solidFill>
                  <a:srgbClr val="66CCFF"/>
                </a:solidFill>
              </a:rPr>
              <a:t>REGULATING SHORT-TERM</a:t>
            </a:r>
            <a:br>
              <a:rPr lang="en-US" dirty="0">
                <a:solidFill>
                  <a:srgbClr val="66CCFF"/>
                </a:solidFill>
              </a:rPr>
            </a:br>
            <a:r>
              <a:rPr lang="en-US" dirty="0">
                <a:solidFill>
                  <a:srgbClr val="66CCFF"/>
                </a:solidFill>
              </a:rPr>
              <a:t>RENTAL PROPERTIES</a:t>
            </a:r>
          </a:p>
          <a:p>
            <a:pPr algn="ctr">
              <a:lnSpc>
                <a:spcPct val="90000"/>
              </a:lnSpc>
            </a:pPr>
            <a:r>
              <a:rPr lang="en-US" dirty="0"/>
              <a:t>October, 2022</a:t>
            </a:r>
            <a:endParaRPr lang="en-US" altLang="en-US" b="1" dirty="0">
              <a:solidFill>
                <a:srgbClr val="FFFFFF"/>
              </a:solidFill>
            </a:endParaRPr>
          </a:p>
        </p:txBody>
      </p:sp>
      <p:sp>
        <p:nvSpPr>
          <p:cNvPr id="17" name="Content Placeholder 2">
            <a:extLst>
              <a:ext uri="{FF2B5EF4-FFF2-40B4-BE49-F238E27FC236}">
                <a16:creationId xmlns:a16="http://schemas.microsoft.com/office/drawing/2014/main" id="{74268A47-CE03-5E43-8941-FCF1AAD33D65}"/>
              </a:ext>
            </a:extLst>
          </p:cNvPr>
          <p:cNvSpPr txBox="1">
            <a:spLocks/>
          </p:cNvSpPr>
          <p:nvPr/>
        </p:nvSpPr>
        <p:spPr>
          <a:xfrm>
            <a:off x="2989718" y="1738029"/>
            <a:ext cx="9123903" cy="27270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t>The case shows that balancing the needs of all parties is necessary</a:t>
            </a:r>
            <a:br>
              <a:rPr lang="en-US" dirty="0"/>
            </a:br>
            <a:r>
              <a:rPr lang="en-US" dirty="0"/>
              <a:t>to solve the challenges of short-term rental properties.</a:t>
            </a:r>
          </a:p>
          <a:p>
            <a:pPr marL="342900" indent="-342900" algn="l">
              <a:buFont typeface="Arial" panose="020B0604020202020204" pitchFamily="34" charset="0"/>
              <a:buChar char="•"/>
            </a:pPr>
            <a:r>
              <a:rPr lang="en-US" dirty="0"/>
              <a:t>An overly strict or complicated law will most likely be challenged, while an overtly simplistic law may not garner the intended outcome.</a:t>
            </a:r>
          </a:p>
          <a:p>
            <a:pPr marL="342900" indent="-342900" algn="l">
              <a:buFont typeface="Arial" panose="020B0604020202020204" pitchFamily="34" charset="0"/>
              <a:buChar char="•"/>
            </a:pPr>
            <a:r>
              <a:rPr lang="en-US" dirty="0"/>
              <a:t>The target outcome is a law that allows a community to know the location and number of short-term rental units, have contact information for a local property representative, regulate and enforce the properties similar to commercial businesses, and create a mechanism to fund enforcement and permitting.</a:t>
            </a:r>
          </a:p>
        </p:txBody>
      </p:sp>
      <p:sp>
        <p:nvSpPr>
          <p:cNvPr id="9" name="TextBox 1"/>
          <p:cNvSpPr txBox="1">
            <a:spLocks noChangeArrowheads="1"/>
          </p:cNvSpPr>
          <p:nvPr/>
        </p:nvSpPr>
        <p:spPr bwMode="auto">
          <a:xfrm>
            <a:off x="0" y="1181985"/>
            <a:ext cx="1219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800" dirty="0"/>
              <a:t>CONCLUSIONS</a:t>
            </a:r>
          </a:p>
        </p:txBody>
      </p:sp>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3216" t="63156" r="71026" b="3284"/>
          <a:stretch/>
        </p:blipFill>
        <p:spPr>
          <a:xfrm>
            <a:off x="274933" y="1861732"/>
            <a:ext cx="2590800" cy="1922585"/>
          </a:xfrm>
          <a:prstGeom prst="rect">
            <a:avLst/>
          </a:prstGeom>
        </p:spPr>
      </p:pic>
    </p:spTree>
    <p:extLst>
      <p:ext uri="{BB962C8B-B14F-4D97-AF65-F5344CB8AC3E}">
        <p14:creationId xmlns:p14="http://schemas.microsoft.com/office/powerpoint/2010/main" val="1249042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5537772"/>
            <a:ext cx="12192000" cy="1320228"/>
          </a:xfrm>
          <a:prstGeom prst="rect">
            <a:avLst/>
          </a:prstGeom>
          <a:solidFill>
            <a:srgbClr val="00CC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1" name="TextBox 1"/>
          <p:cNvSpPr txBox="1">
            <a:spLocks noChangeArrowheads="1"/>
          </p:cNvSpPr>
          <p:nvPr/>
        </p:nvSpPr>
        <p:spPr bwMode="auto">
          <a:xfrm>
            <a:off x="0" y="254338"/>
            <a:ext cx="12192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3500" dirty="0">
                <a:solidFill>
                  <a:srgbClr val="00CCFF"/>
                </a:solidFill>
              </a:rPr>
              <a:t>DISCUSSION</a:t>
            </a:r>
          </a:p>
        </p:txBody>
      </p:sp>
      <p:cxnSp>
        <p:nvCxnSpPr>
          <p:cNvPr id="12" name="Straight Connector 11"/>
          <p:cNvCxnSpPr/>
          <p:nvPr/>
        </p:nvCxnSpPr>
        <p:spPr>
          <a:xfrm>
            <a:off x="0" y="1028700"/>
            <a:ext cx="12192000" cy="0"/>
          </a:xfrm>
          <a:prstGeom prst="line">
            <a:avLst/>
          </a:prstGeom>
          <a:ln w="19050">
            <a:solidFill>
              <a:srgbClr val="00B0F0"/>
            </a:solidFill>
          </a:ln>
        </p:spPr>
        <p:style>
          <a:lnRef idx="3">
            <a:schemeClr val="accent1"/>
          </a:lnRef>
          <a:fillRef idx="0">
            <a:schemeClr val="accent1"/>
          </a:fillRef>
          <a:effectRef idx="2">
            <a:schemeClr val="accent1"/>
          </a:effectRef>
          <a:fontRef idx="minor">
            <a:schemeClr val="tx1"/>
          </a:fontRef>
        </p:style>
      </p:cxnSp>
      <p:pic>
        <p:nvPicPr>
          <p:cNvPr id="14"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2641" y="5771343"/>
            <a:ext cx="2302916" cy="84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940" y="5472684"/>
            <a:ext cx="5118165" cy="1385316"/>
          </a:xfrm>
          <a:prstGeom prst="rect">
            <a:avLst/>
          </a:prstGeom>
        </p:spPr>
      </p:pic>
      <p:sp>
        <p:nvSpPr>
          <p:cNvPr id="13" name="TextBox 1"/>
          <p:cNvSpPr txBox="1">
            <a:spLocks noChangeArrowheads="1"/>
          </p:cNvSpPr>
          <p:nvPr/>
        </p:nvSpPr>
        <p:spPr bwMode="auto">
          <a:xfrm>
            <a:off x="7956451" y="5750071"/>
            <a:ext cx="4331368" cy="89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dirty="0">
                <a:solidFill>
                  <a:srgbClr val="66CCFF"/>
                </a:solidFill>
              </a:rPr>
              <a:t>REGULATING SHORT-TERM</a:t>
            </a:r>
            <a:br>
              <a:rPr lang="en-US" dirty="0">
                <a:solidFill>
                  <a:srgbClr val="66CCFF"/>
                </a:solidFill>
              </a:rPr>
            </a:br>
            <a:r>
              <a:rPr lang="en-US" dirty="0">
                <a:solidFill>
                  <a:srgbClr val="66CCFF"/>
                </a:solidFill>
              </a:rPr>
              <a:t>RENTAL PROPERTIES</a:t>
            </a:r>
          </a:p>
          <a:p>
            <a:pPr algn="ctr">
              <a:lnSpc>
                <a:spcPct val="90000"/>
              </a:lnSpc>
            </a:pPr>
            <a:r>
              <a:rPr lang="en-US" dirty="0"/>
              <a:t>October, 2022</a:t>
            </a:r>
            <a:endParaRPr lang="en-US" altLang="en-US" b="1" dirty="0">
              <a:solidFill>
                <a:srgbClr val="FFFFFF"/>
              </a:solidFill>
            </a:endParaRPr>
          </a:p>
        </p:txBody>
      </p:sp>
      <p:sp>
        <p:nvSpPr>
          <p:cNvPr id="9" name="TextBox 1"/>
          <p:cNvSpPr txBox="1">
            <a:spLocks noChangeArrowheads="1"/>
          </p:cNvSpPr>
          <p:nvPr/>
        </p:nvSpPr>
        <p:spPr bwMode="auto">
          <a:xfrm>
            <a:off x="95819" y="2435279"/>
            <a:ext cx="12192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800" dirty="0"/>
              <a:t>HOW ARE SHORT-TERM RENTAL PROPERTIES </a:t>
            </a:r>
          </a:p>
          <a:p>
            <a:pPr algn="ctr"/>
            <a:r>
              <a:rPr lang="en-US" sz="2800" dirty="0"/>
              <a:t>AFFECTING YOUR COMMUNITY?</a:t>
            </a:r>
          </a:p>
        </p:txBody>
      </p:sp>
    </p:spTree>
    <p:extLst>
      <p:ext uri="{BB962C8B-B14F-4D97-AF65-F5344CB8AC3E}">
        <p14:creationId xmlns:p14="http://schemas.microsoft.com/office/powerpoint/2010/main" val="27038803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72988" y="1268308"/>
            <a:ext cx="5255741" cy="1107996"/>
          </a:xfrm>
          <a:prstGeom prst="rect">
            <a:avLst/>
          </a:prstGeom>
        </p:spPr>
        <p:txBody>
          <a:bodyPr wrap="square">
            <a:spAutoFit/>
          </a:bodyPr>
          <a:lstStyle/>
          <a:p>
            <a:pPr algn="ctr"/>
            <a:r>
              <a:rPr lang="en-US" altLang="en-US" sz="6600" i="1" dirty="0">
                <a:latin typeface="Arial" panose="020B0604020202020204" pitchFamily="34" charset="0"/>
                <a:cs typeface="Arial" panose="020B0604020202020204" pitchFamily="34" charset="0"/>
              </a:rPr>
              <a:t>Thank you!</a:t>
            </a:r>
            <a:endParaRPr lang="en-US" sz="6600" dirty="0"/>
          </a:p>
        </p:txBody>
      </p:sp>
      <p:pic>
        <p:nvPicPr>
          <p:cNvPr id="6"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18990" y="2703666"/>
            <a:ext cx="3563735" cy="1309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2186782" y="4340562"/>
            <a:ext cx="7828150" cy="1746119"/>
          </a:xfrm>
          <a:prstGeom prst="rect">
            <a:avLst/>
          </a:prstGeom>
        </p:spPr>
        <p:txBody>
          <a:bodyPr wrap="square">
            <a:spAutoFit/>
          </a:bodyPr>
          <a:lstStyle/>
          <a:p>
            <a:pPr algn="ctr">
              <a:lnSpc>
                <a:spcPct val="120000"/>
              </a:lnSpc>
            </a:pPr>
            <a:r>
              <a:rPr lang="en-US" altLang="en-US" sz="1600" i="1" dirty="0">
                <a:latin typeface="Arial" panose="020B0604020202020204" pitchFamily="34" charset="0"/>
                <a:cs typeface="Arial" panose="020B0604020202020204" pitchFamily="34" charset="0"/>
              </a:rPr>
              <a:t>TO REQUEST A COPY OF THESE SLIDES</a:t>
            </a:r>
          </a:p>
          <a:p>
            <a:pPr algn="ctr">
              <a:lnSpc>
                <a:spcPct val="120000"/>
              </a:lnSpc>
            </a:pPr>
            <a:r>
              <a:rPr lang="en-US" altLang="en-US" sz="1600" i="1" dirty="0">
                <a:latin typeface="Arial" panose="020B0604020202020204" pitchFamily="34" charset="0"/>
                <a:cs typeface="Arial" panose="020B0604020202020204" pitchFamily="34" charset="0"/>
              </a:rPr>
              <a:t>OR SET UP A MEETING TO DISCUSS YOUR COMMUNITY’S NEEDS SURROUNDING SHORT-TERM RENTAL PROPERTIES,</a:t>
            </a:r>
          </a:p>
          <a:p>
            <a:pPr algn="ctr">
              <a:lnSpc>
                <a:spcPct val="120000"/>
              </a:lnSpc>
            </a:pPr>
            <a:r>
              <a:rPr lang="en-US" altLang="en-US" sz="1600" i="1" dirty="0">
                <a:latin typeface="Arial" panose="020B0604020202020204" pitchFamily="34" charset="0"/>
                <a:cs typeface="Arial" panose="020B0604020202020204" pitchFamily="34" charset="0"/>
              </a:rPr>
              <a:t>PLEASE VISIT </a:t>
            </a:r>
          </a:p>
          <a:p>
            <a:pPr algn="ctr">
              <a:spcBef>
                <a:spcPts val="800"/>
              </a:spcBef>
            </a:pPr>
            <a:r>
              <a:rPr lang="en-US" sz="2400" i="1" dirty="0">
                <a:solidFill>
                  <a:srgbClr val="00ADEF"/>
                </a:solidFill>
                <a:latin typeface="Arial" panose="020B0604020202020204" pitchFamily="34" charset="0"/>
                <a:cs typeface="Arial" panose="020B0604020202020204" pitchFamily="34" charset="0"/>
              </a:rPr>
              <a:t>labergegroup.com/2022/05/17/</a:t>
            </a:r>
            <a:r>
              <a:rPr lang="en-US" sz="2400" i="1" dirty="0" err="1">
                <a:solidFill>
                  <a:srgbClr val="00ADEF"/>
                </a:solidFill>
                <a:latin typeface="Arial" panose="020B0604020202020204" pitchFamily="34" charset="0"/>
                <a:cs typeface="Arial" panose="020B0604020202020204" pitchFamily="34" charset="0"/>
              </a:rPr>
              <a:t>shorttermrental</a:t>
            </a:r>
            <a:endParaRPr lang="en-US" sz="2400" dirty="0">
              <a:solidFill>
                <a:srgbClr val="00ADEF"/>
              </a:solidFill>
            </a:endParaRPr>
          </a:p>
        </p:txBody>
      </p:sp>
    </p:spTree>
    <p:extLst>
      <p:ext uri="{BB962C8B-B14F-4D97-AF65-F5344CB8AC3E}">
        <p14:creationId xmlns:p14="http://schemas.microsoft.com/office/powerpoint/2010/main" val="3166419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5537772"/>
            <a:ext cx="12192000" cy="1320228"/>
          </a:xfrm>
          <a:prstGeom prst="rect">
            <a:avLst/>
          </a:prstGeom>
          <a:solidFill>
            <a:srgbClr val="00CC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1" name="TextBox 1"/>
          <p:cNvSpPr txBox="1">
            <a:spLocks noChangeArrowheads="1"/>
          </p:cNvSpPr>
          <p:nvPr/>
        </p:nvSpPr>
        <p:spPr bwMode="auto">
          <a:xfrm>
            <a:off x="0" y="254338"/>
            <a:ext cx="12192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3500" b="1" dirty="0">
                <a:solidFill>
                  <a:srgbClr val="00CCFF"/>
                </a:solidFill>
              </a:rPr>
              <a:t>DEFINING THE SHORT-TERM RENTAL UNIT</a:t>
            </a:r>
          </a:p>
        </p:txBody>
      </p:sp>
      <p:cxnSp>
        <p:nvCxnSpPr>
          <p:cNvPr id="12" name="Straight Connector 11"/>
          <p:cNvCxnSpPr/>
          <p:nvPr/>
        </p:nvCxnSpPr>
        <p:spPr>
          <a:xfrm>
            <a:off x="0" y="1028700"/>
            <a:ext cx="12192000" cy="0"/>
          </a:xfrm>
          <a:prstGeom prst="line">
            <a:avLst/>
          </a:prstGeom>
          <a:ln w="19050">
            <a:solidFill>
              <a:srgbClr val="00B0F0"/>
            </a:solidFill>
          </a:ln>
        </p:spPr>
        <p:style>
          <a:lnRef idx="3">
            <a:schemeClr val="accent1"/>
          </a:lnRef>
          <a:fillRef idx="0">
            <a:schemeClr val="accent1"/>
          </a:fillRef>
          <a:effectRef idx="2">
            <a:schemeClr val="accent1"/>
          </a:effectRef>
          <a:fontRef idx="minor">
            <a:schemeClr val="tx1"/>
          </a:fontRef>
        </p:style>
      </p:cxnSp>
      <p:sp>
        <p:nvSpPr>
          <p:cNvPr id="9" name="Content Placeholder 2"/>
          <p:cNvSpPr txBox="1">
            <a:spLocks/>
          </p:cNvSpPr>
          <p:nvPr/>
        </p:nvSpPr>
        <p:spPr>
          <a:xfrm>
            <a:off x="712002" y="1476921"/>
            <a:ext cx="451836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000"/>
              </a:spcAft>
            </a:pPr>
            <a:r>
              <a:rPr lang="en-US" sz="2200" dirty="0"/>
              <a:t>Any rental of an entire or partial dwelling unit.</a:t>
            </a:r>
          </a:p>
          <a:p>
            <a:pPr>
              <a:lnSpc>
                <a:spcPct val="100000"/>
              </a:lnSpc>
              <a:spcBef>
                <a:spcPts val="0"/>
              </a:spcBef>
              <a:spcAft>
                <a:spcPts val="1000"/>
              </a:spcAft>
            </a:pPr>
            <a:r>
              <a:rPr lang="en-US" sz="2200" dirty="0"/>
              <a:t>Including Houses, Apartments, Villas, Condos, Townhouses, Cabins, Guest Houses, Yurts, Mobile Homes, or Boats.</a:t>
            </a:r>
          </a:p>
          <a:p>
            <a:pPr>
              <a:lnSpc>
                <a:spcPct val="100000"/>
              </a:lnSpc>
              <a:spcBef>
                <a:spcPts val="0"/>
              </a:spcBef>
              <a:spcAft>
                <a:spcPts val="1000"/>
              </a:spcAft>
            </a:pPr>
            <a:r>
              <a:rPr lang="en-US" sz="2200" dirty="0"/>
              <a:t>Typically for less than 30 days.</a:t>
            </a:r>
          </a:p>
          <a:p>
            <a:pPr>
              <a:lnSpc>
                <a:spcPct val="100000"/>
              </a:lnSpc>
              <a:spcBef>
                <a:spcPts val="0"/>
              </a:spcBef>
              <a:spcAft>
                <a:spcPts val="1000"/>
              </a:spcAft>
            </a:pPr>
            <a:r>
              <a:rPr lang="en-US" sz="2200" dirty="0"/>
              <a:t>Online facilitation with little to no interaction with the owner or host.</a:t>
            </a:r>
          </a:p>
          <a:p>
            <a:pPr>
              <a:lnSpc>
                <a:spcPct val="100000"/>
              </a:lnSpc>
              <a:spcBef>
                <a:spcPts val="0"/>
              </a:spcBef>
              <a:spcAft>
                <a:spcPts val="1000"/>
              </a:spcAft>
            </a:pPr>
            <a:endParaRPr lang="en-US" sz="2200" dirty="0"/>
          </a:p>
        </p:txBody>
      </p:sp>
      <p:pic>
        <p:nvPicPr>
          <p:cNvPr id="13" name="Content Placeholder 3">
            <a:extLst>
              <a:ext uri="{FF2B5EF4-FFF2-40B4-BE49-F238E27FC236}">
                <a16:creationId xmlns:a16="http://schemas.microsoft.com/office/drawing/2014/main" id="{EA400218-48D1-1843-8C55-A3704D60B931}"/>
              </a:ext>
            </a:extLst>
          </p:cNvPr>
          <p:cNvPicPr>
            <a:picLocks noChangeAspect="1"/>
          </p:cNvPicPr>
          <p:nvPr/>
        </p:nvPicPr>
        <p:blipFill>
          <a:blip r:embed="rId3"/>
          <a:stretch>
            <a:fillRect/>
          </a:stretch>
        </p:blipFill>
        <p:spPr>
          <a:xfrm>
            <a:off x="5830167" y="1258569"/>
            <a:ext cx="5918806" cy="5103870"/>
          </a:xfrm>
          <a:prstGeom prst="rect">
            <a:avLst/>
          </a:prstGeom>
        </p:spPr>
      </p:pic>
      <p:pic>
        <p:nvPicPr>
          <p:cNvPr id="14"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2641" y="5771343"/>
            <a:ext cx="2302916" cy="84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9940" y="5472684"/>
            <a:ext cx="5118165" cy="1385316"/>
          </a:xfrm>
          <a:prstGeom prst="rect">
            <a:avLst/>
          </a:prstGeom>
        </p:spPr>
      </p:pic>
      <p:sp>
        <p:nvSpPr>
          <p:cNvPr id="16" name="TextBox 15">
            <a:extLst>
              <a:ext uri="{FF2B5EF4-FFF2-40B4-BE49-F238E27FC236}">
                <a16:creationId xmlns:a16="http://schemas.microsoft.com/office/drawing/2014/main" id="{34284F1A-A29E-2EF5-7E37-3DAF78CAF4D2}"/>
              </a:ext>
            </a:extLst>
          </p:cNvPr>
          <p:cNvSpPr txBox="1"/>
          <p:nvPr/>
        </p:nvSpPr>
        <p:spPr>
          <a:xfrm>
            <a:off x="6750788" y="6410164"/>
            <a:ext cx="5059426" cy="400110"/>
          </a:xfrm>
          <a:prstGeom prst="rect">
            <a:avLst/>
          </a:prstGeom>
          <a:noFill/>
        </p:spPr>
        <p:txBody>
          <a:bodyPr wrap="square" rtlCol="0">
            <a:spAutoFit/>
          </a:bodyPr>
          <a:lstStyle/>
          <a:p>
            <a:pPr algn="r"/>
            <a:r>
              <a:rPr lang="en-US" sz="1000" dirty="0"/>
              <a:t>Regulating short term rentals: a toolkit for Canadian local governments. Generation Squeeze.</a:t>
            </a:r>
          </a:p>
          <a:p>
            <a:pPr algn="r"/>
            <a:r>
              <a:rPr lang="en-US" sz="1000" dirty="0"/>
              <a:t>https://www/gensqueeze.ca/st_toolkit_2020</a:t>
            </a:r>
          </a:p>
        </p:txBody>
      </p:sp>
    </p:spTree>
    <p:extLst>
      <p:ext uri="{BB962C8B-B14F-4D97-AF65-F5344CB8AC3E}">
        <p14:creationId xmlns:p14="http://schemas.microsoft.com/office/powerpoint/2010/main" val="382206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5537772"/>
            <a:ext cx="12192000" cy="1320228"/>
          </a:xfrm>
          <a:prstGeom prst="rect">
            <a:avLst/>
          </a:prstGeom>
          <a:solidFill>
            <a:srgbClr val="00CC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1" name="TextBox 1"/>
          <p:cNvSpPr txBox="1">
            <a:spLocks noChangeArrowheads="1"/>
          </p:cNvSpPr>
          <p:nvPr/>
        </p:nvSpPr>
        <p:spPr bwMode="auto">
          <a:xfrm>
            <a:off x="0" y="254338"/>
            <a:ext cx="12192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3500" dirty="0">
                <a:solidFill>
                  <a:srgbClr val="00CCFF"/>
                </a:solidFill>
              </a:rPr>
              <a:t>A BRIEF HISTORY OF SHORT-TERM RENTALS</a:t>
            </a:r>
          </a:p>
        </p:txBody>
      </p:sp>
      <p:cxnSp>
        <p:nvCxnSpPr>
          <p:cNvPr id="12" name="Straight Connector 11"/>
          <p:cNvCxnSpPr/>
          <p:nvPr/>
        </p:nvCxnSpPr>
        <p:spPr>
          <a:xfrm>
            <a:off x="0" y="1028700"/>
            <a:ext cx="12192000" cy="0"/>
          </a:xfrm>
          <a:prstGeom prst="line">
            <a:avLst/>
          </a:prstGeom>
          <a:ln w="19050">
            <a:solidFill>
              <a:srgbClr val="00B0F0"/>
            </a:solidFill>
          </a:ln>
        </p:spPr>
        <p:style>
          <a:lnRef idx="3">
            <a:schemeClr val="accent1"/>
          </a:lnRef>
          <a:fillRef idx="0">
            <a:schemeClr val="accent1"/>
          </a:fillRef>
          <a:effectRef idx="2">
            <a:schemeClr val="accent1"/>
          </a:effectRef>
          <a:fontRef idx="minor">
            <a:schemeClr val="tx1"/>
          </a:fontRef>
        </p:style>
      </p:cxnSp>
      <p:sp>
        <p:nvSpPr>
          <p:cNvPr id="9" name="Content Placeholder 2"/>
          <p:cNvSpPr txBox="1">
            <a:spLocks/>
          </p:cNvSpPr>
          <p:nvPr/>
        </p:nvSpPr>
        <p:spPr>
          <a:xfrm>
            <a:off x="222255" y="1814004"/>
            <a:ext cx="314273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latin typeface="Calibri" panose="020F0502020204030204" pitchFamily="34" charset="0"/>
                <a:ea typeface="Calibri" panose="020F0502020204030204" pitchFamily="34" charset="0"/>
                <a:cs typeface="Times New Roman" panose="02020603050405020304" pitchFamily="18" charset="0"/>
              </a:rPr>
              <a:t>Not a new phenomenon.</a:t>
            </a:r>
          </a:p>
          <a:p>
            <a:r>
              <a:rPr lang="en-US" sz="2200" dirty="0">
                <a:latin typeface="Calibri" panose="020F0502020204030204" pitchFamily="34" charset="0"/>
                <a:ea typeface="Calibri" panose="020F0502020204030204" pitchFamily="34" charset="0"/>
                <a:cs typeface="Times New Roman" panose="02020603050405020304" pitchFamily="18" charset="0"/>
              </a:rPr>
              <a:t>Traditional process. </a:t>
            </a:r>
          </a:p>
          <a:p>
            <a:r>
              <a:rPr lang="en-US" sz="2200" dirty="0">
                <a:latin typeface="Calibri" panose="020F0502020204030204" pitchFamily="34" charset="0"/>
                <a:ea typeface="Calibri" panose="020F0502020204030204" pitchFamily="34" charset="0"/>
                <a:cs typeface="Times New Roman" panose="02020603050405020304" pitchFamily="18" charset="0"/>
              </a:rPr>
              <a:t>Expansion and ease of booking is what’s new. </a:t>
            </a:r>
          </a:p>
        </p:txBody>
      </p:sp>
      <p:pic>
        <p:nvPicPr>
          <p:cNvPr id="14"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2641" y="5771343"/>
            <a:ext cx="2302916" cy="84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940" y="5472684"/>
            <a:ext cx="5118165" cy="1385316"/>
          </a:xfrm>
          <a:prstGeom prst="rect">
            <a:avLst/>
          </a:prstGeom>
        </p:spPr>
      </p:pic>
      <p:pic>
        <p:nvPicPr>
          <p:cNvPr id="17" name="Picture 16">
            <a:extLst>
              <a:ext uri="{FF2B5EF4-FFF2-40B4-BE49-F238E27FC236}">
                <a16:creationId xmlns:a16="http://schemas.microsoft.com/office/drawing/2014/main" id="{2D636278-3630-F84A-C507-C2224BB4906A}"/>
              </a:ext>
            </a:extLst>
          </p:cNvPr>
          <p:cNvPicPr>
            <a:picLocks noChangeAspect="1"/>
          </p:cNvPicPr>
          <p:nvPr/>
        </p:nvPicPr>
        <p:blipFill>
          <a:blip r:embed="rId5"/>
          <a:stretch>
            <a:fillRect/>
          </a:stretch>
        </p:blipFill>
        <p:spPr>
          <a:xfrm>
            <a:off x="3832411" y="1476921"/>
            <a:ext cx="7977803" cy="3702262"/>
          </a:xfrm>
          <a:prstGeom prst="rect">
            <a:avLst/>
          </a:prstGeom>
        </p:spPr>
      </p:pic>
      <p:sp>
        <p:nvSpPr>
          <p:cNvPr id="18" name="TextBox 17">
            <a:extLst>
              <a:ext uri="{FF2B5EF4-FFF2-40B4-BE49-F238E27FC236}">
                <a16:creationId xmlns:a16="http://schemas.microsoft.com/office/drawing/2014/main" id="{F89C5517-CD8D-6D2A-BCE7-DE95F246C0C4}"/>
              </a:ext>
            </a:extLst>
          </p:cNvPr>
          <p:cNvSpPr txBox="1"/>
          <p:nvPr/>
        </p:nvSpPr>
        <p:spPr>
          <a:xfrm>
            <a:off x="10361329" y="5202823"/>
            <a:ext cx="1534229" cy="246221"/>
          </a:xfrm>
          <a:prstGeom prst="rect">
            <a:avLst/>
          </a:prstGeom>
          <a:noFill/>
        </p:spPr>
        <p:txBody>
          <a:bodyPr wrap="square" rtlCol="0">
            <a:spAutoFit/>
          </a:bodyPr>
          <a:lstStyle/>
          <a:p>
            <a:pPr algn="r"/>
            <a:r>
              <a:rPr lang="en-US" sz="1000" dirty="0"/>
              <a:t>Google Maps Street View</a:t>
            </a:r>
          </a:p>
        </p:txBody>
      </p:sp>
      <p:sp>
        <p:nvSpPr>
          <p:cNvPr id="19" name="TextBox 1"/>
          <p:cNvSpPr txBox="1">
            <a:spLocks noChangeArrowheads="1"/>
          </p:cNvSpPr>
          <p:nvPr/>
        </p:nvSpPr>
        <p:spPr bwMode="auto">
          <a:xfrm>
            <a:off x="7956451" y="5750071"/>
            <a:ext cx="4331368" cy="89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dirty="0">
                <a:solidFill>
                  <a:srgbClr val="66CCFF"/>
                </a:solidFill>
              </a:rPr>
              <a:t>REGULATING SHORT-TERM</a:t>
            </a:r>
            <a:br>
              <a:rPr lang="en-US" dirty="0">
                <a:solidFill>
                  <a:srgbClr val="66CCFF"/>
                </a:solidFill>
              </a:rPr>
            </a:br>
            <a:r>
              <a:rPr lang="en-US" dirty="0">
                <a:solidFill>
                  <a:srgbClr val="66CCFF"/>
                </a:solidFill>
              </a:rPr>
              <a:t>RENTAL PROPERTIES</a:t>
            </a:r>
          </a:p>
          <a:p>
            <a:pPr algn="ctr">
              <a:lnSpc>
                <a:spcPct val="90000"/>
              </a:lnSpc>
            </a:pPr>
            <a:r>
              <a:rPr lang="en-US" dirty="0"/>
              <a:t>October, 2022</a:t>
            </a:r>
            <a:endParaRPr lang="en-US" altLang="en-US" b="1" dirty="0">
              <a:solidFill>
                <a:srgbClr val="FFFFFF"/>
              </a:solidFill>
            </a:endParaRPr>
          </a:p>
        </p:txBody>
      </p:sp>
    </p:spTree>
    <p:extLst>
      <p:ext uri="{BB962C8B-B14F-4D97-AF65-F5344CB8AC3E}">
        <p14:creationId xmlns:p14="http://schemas.microsoft.com/office/powerpoint/2010/main" val="23141931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0" y="2000373"/>
            <a:ext cx="12192000" cy="2843114"/>
          </a:xfrm>
          <a:prstGeom prst="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0" name="Rectangle 9"/>
          <p:cNvSpPr/>
          <p:nvPr/>
        </p:nvSpPr>
        <p:spPr bwMode="auto">
          <a:xfrm>
            <a:off x="0" y="5537772"/>
            <a:ext cx="12192000" cy="1320228"/>
          </a:xfrm>
          <a:prstGeom prst="rect">
            <a:avLst/>
          </a:prstGeom>
          <a:solidFill>
            <a:srgbClr val="00CC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1" name="TextBox 1"/>
          <p:cNvSpPr txBox="1">
            <a:spLocks noChangeArrowheads="1"/>
          </p:cNvSpPr>
          <p:nvPr/>
        </p:nvSpPr>
        <p:spPr bwMode="auto">
          <a:xfrm>
            <a:off x="0" y="254338"/>
            <a:ext cx="12192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3500" dirty="0">
                <a:solidFill>
                  <a:srgbClr val="00CCFF"/>
                </a:solidFill>
              </a:rPr>
              <a:t>A BRIEF HISTORY OF SHORT-TERM RENTALS</a:t>
            </a:r>
          </a:p>
        </p:txBody>
      </p:sp>
      <p:cxnSp>
        <p:nvCxnSpPr>
          <p:cNvPr id="12" name="Straight Connector 11"/>
          <p:cNvCxnSpPr/>
          <p:nvPr/>
        </p:nvCxnSpPr>
        <p:spPr>
          <a:xfrm>
            <a:off x="0" y="1028700"/>
            <a:ext cx="12192000" cy="0"/>
          </a:xfrm>
          <a:prstGeom prst="line">
            <a:avLst/>
          </a:prstGeom>
          <a:ln w="19050">
            <a:solidFill>
              <a:srgbClr val="00B0F0"/>
            </a:solidFill>
          </a:ln>
        </p:spPr>
        <p:style>
          <a:lnRef idx="3">
            <a:schemeClr val="accent1"/>
          </a:lnRef>
          <a:fillRef idx="0">
            <a:schemeClr val="accent1"/>
          </a:fillRef>
          <a:effectRef idx="2">
            <a:schemeClr val="accent1"/>
          </a:effectRef>
          <a:fontRef idx="minor">
            <a:schemeClr val="tx1"/>
          </a:fontRef>
        </p:style>
      </p:cxnSp>
      <p:pic>
        <p:nvPicPr>
          <p:cNvPr id="14"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2641" y="5771343"/>
            <a:ext cx="2302916" cy="84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940" y="5472684"/>
            <a:ext cx="5118165" cy="1385316"/>
          </a:xfrm>
          <a:prstGeom prst="rect">
            <a:avLst/>
          </a:prstGeom>
        </p:spPr>
      </p:pic>
      <p:sp>
        <p:nvSpPr>
          <p:cNvPr id="13" name="TextBox 1"/>
          <p:cNvSpPr txBox="1">
            <a:spLocks noChangeArrowheads="1"/>
          </p:cNvSpPr>
          <p:nvPr/>
        </p:nvSpPr>
        <p:spPr bwMode="auto">
          <a:xfrm>
            <a:off x="7956451" y="5750071"/>
            <a:ext cx="4331368" cy="89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dirty="0">
                <a:solidFill>
                  <a:srgbClr val="66CCFF"/>
                </a:solidFill>
              </a:rPr>
              <a:t>REGULATING SHORT-TERM</a:t>
            </a:r>
            <a:br>
              <a:rPr lang="en-US" dirty="0">
                <a:solidFill>
                  <a:srgbClr val="66CCFF"/>
                </a:solidFill>
              </a:rPr>
            </a:br>
            <a:r>
              <a:rPr lang="en-US" dirty="0">
                <a:solidFill>
                  <a:srgbClr val="66CCFF"/>
                </a:solidFill>
              </a:rPr>
              <a:t>RENTAL PROPERTIES</a:t>
            </a:r>
          </a:p>
          <a:p>
            <a:pPr algn="ctr">
              <a:lnSpc>
                <a:spcPct val="90000"/>
              </a:lnSpc>
            </a:pPr>
            <a:r>
              <a:rPr lang="en-US" dirty="0"/>
              <a:t>October, 2022</a:t>
            </a:r>
            <a:endParaRPr lang="en-US" altLang="en-US" b="1" dirty="0">
              <a:solidFill>
                <a:srgbClr val="FFFFFF"/>
              </a:solidFill>
            </a:endParaRPr>
          </a:p>
        </p:txBody>
      </p:sp>
      <p:sp>
        <p:nvSpPr>
          <p:cNvPr id="19" name="Content Placeholder 2"/>
          <p:cNvSpPr txBox="1">
            <a:spLocks/>
          </p:cNvSpPr>
          <p:nvPr/>
        </p:nvSpPr>
        <p:spPr>
          <a:xfrm>
            <a:off x="0" y="1231705"/>
            <a:ext cx="12192000" cy="7035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Font typeface="Arial" panose="020B0604020202020204" pitchFamily="34" charset="0"/>
              <a:buNone/>
            </a:pPr>
            <a:r>
              <a:rPr lang="en-US" dirty="0"/>
              <a:t>TOP PLATFORMS</a:t>
            </a: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67718" t="14036" r="1241" b="66178"/>
          <a:stretch/>
        </p:blipFill>
        <p:spPr>
          <a:xfrm>
            <a:off x="2446141" y="2327439"/>
            <a:ext cx="2649416" cy="1125415"/>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6179" y="3689444"/>
            <a:ext cx="4582134" cy="769654"/>
          </a:xfrm>
          <a:prstGeom prst="rect">
            <a:avLst/>
          </a:prstGeom>
        </p:spPr>
      </p:pic>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b="36765"/>
          <a:stretch/>
        </p:blipFill>
        <p:spPr>
          <a:xfrm>
            <a:off x="4674650" y="0"/>
            <a:ext cx="7938258" cy="3764813"/>
          </a:xfrm>
          <a:prstGeom prst="rect">
            <a:avLst/>
          </a:prstGeom>
        </p:spPr>
      </p:pic>
      <p:pic>
        <p:nvPicPr>
          <p:cNvPr id="6" name="Picture 5"/>
          <p:cNvPicPr>
            <a:picLocks noChangeAspect="1"/>
          </p:cNvPicPr>
          <p:nvPr/>
        </p:nvPicPr>
        <p:blipFill rotWithShape="1">
          <a:blip r:embed="rId8">
            <a:extLst>
              <a:ext uri="{28A0092B-C50C-407E-A947-70E740481C1C}">
                <a14:useLocalDpi xmlns:a14="http://schemas.microsoft.com/office/drawing/2010/main" val="0"/>
              </a:ext>
            </a:extLst>
          </a:blip>
          <a:srcRect t="34606"/>
          <a:stretch/>
        </p:blipFill>
        <p:spPr>
          <a:xfrm>
            <a:off x="1277863" y="3483459"/>
            <a:ext cx="3603162" cy="2356244"/>
          </a:xfrm>
          <a:prstGeom prst="rect">
            <a:avLst/>
          </a:prstGeom>
        </p:spPr>
      </p:pic>
    </p:spTree>
    <p:extLst>
      <p:ext uri="{BB962C8B-B14F-4D97-AF65-F5344CB8AC3E}">
        <p14:creationId xmlns:p14="http://schemas.microsoft.com/office/powerpoint/2010/main" val="350765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5537772"/>
            <a:ext cx="12192000" cy="1320228"/>
          </a:xfrm>
          <a:prstGeom prst="rect">
            <a:avLst/>
          </a:prstGeom>
          <a:solidFill>
            <a:srgbClr val="00CC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1" name="TextBox 1"/>
          <p:cNvSpPr txBox="1">
            <a:spLocks noChangeArrowheads="1"/>
          </p:cNvSpPr>
          <p:nvPr/>
        </p:nvSpPr>
        <p:spPr bwMode="auto">
          <a:xfrm>
            <a:off x="0" y="254338"/>
            <a:ext cx="12192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3500" dirty="0">
                <a:solidFill>
                  <a:srgbClr val="00CCFF"/>
                </a:solidFill>
              </a:rPr>
              <a:t>A BRIEF HISTORY OF SHORT-TERM RENTALS</a:t>
            </a:r>
          </a:p>
        </p:txBody>
      </p:sp>
      <p:cxnSp>
        <p:nvCxnSpPr>
          <p:cNvPr id="12" name="Straight Connector 11"/>
          <p:cNvCxnSpPr/>
          <p:nvPr/>
        </p:nvCxnSpPr>
        <p:spPr>
          <a:xfrm>
            <a:off x="0" y="1028700"/>
            <a:ext cx="12192000" cy="0"/>
          </a:xfrm>
          <a:prstGeom prst="line">
            <a:avLst/>
          </a:prstGeom>
          <a:ln w="19050">
            <a:solidFill>
              <a:srgbClr val="00B0F0"/>
            </a:solidFill>
          </a:ln>
        </p:spPr>
        <p:style>
          <a:lnRef idx="3">
            <a:schemeClr val="accent1"/>
          </a:lnRef>
          <a:fillRef idx="0">
            <a:schemeClr val="accent1"/>
          </a:fillRef>
          <a:effectRef idx="2">
            <a:schemeClr val="accent1"/>
          </a:effectRef>
          <a:fontRef idx="minor">
            <a:schemeClr val="tx1"/>
          </a:fontRef>
        </p:style>
      </p:cxnSp>
      <p:sp>
        <p:nvSpPr>
          <p:cNvPr id="9" name="Content Placeholder 2"/>
          <p:cNvSpPr txBox="1">
            <a:spLocks/>
          </p:cNvSpPr>
          <p:nvPr/>
        </p:nvSpPr>
        <p:spPr>
          <a:xfrm>
            <a:off x="685551" y="2024757"/>
            <a:ext cx="5495793" cy="16328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Calibri" panose="020F0502020204030204" pitchFamily="34" charset="0"/>
                <a:ea typeface="Calibri" panose="020F0502020204030204" pitchFamily="34" charset="0"/>
                <a:cs typeface="Times New Roman" panose="02020603050405020304" pitchFamily="18" charset="0"/>
              </a:rPr>
              <a:t>Municipalities have the authority to regulate short-term rentals under the police powers of Town Law.</a:t>
            </a:r>
          </a:p>
          <a:p>
            <a:r>
              <a:rPr lang="en-US" sz="2000" dirty="0">
                <a:latin typeface="Calibri" panose="020F0502020204030204" pitchFamily="34" charset="0"/>
                <a:ea typeface="Calibri" panose="020F0502020204030204" pitchFamily="34" charset="0"/>
                <a:cs typeface="Times New Roman" panose="02020603050405020304" pitchFamily="18" charset="0"/>
              </a:rPr>
              <a:t>A Town Board may permit and otherwise regulate hotels, inns, boarding houses, rooming houses, lodging houses, associations, clubs or any building or part of a building used in the business of renting rooms.</a:t>
            </a:r>
          </a:p>
          <a:p>
            <a:endParaRPr lang="en-US" sz="2000" dirty="0">
              <a:latin typeface="Calibri" panose="020F0502020204030204" pitchFamily="34" charset="0"/>
              <a:ea typeface="Calibri" panose="020F0502020204030204" pitchFamily="34" charset="0"/>
              <a:cs typeface="Times New Roman" panose="02020603050405020304" pitchFamily="18" charset="0"/>
            </a:endParaRPr>
          </a:p>
          <a:p>
            <a:endParaRPr lang="en-US" sz="2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2641" y="5771343"/>
            <a:ext cx="2302916" cy="84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940" y="5472684"/>
            <a:ext cx="5118165" cy="1385316"/>
          </a:xfrm>
          <a:prstGeom prst="rect">
            <a:avLst/>
          </a:prstGeom>
        </p:spPr>
      </p:pic>
      <p:sp>
        <p:nvSpPr>
          <p:cNvPr id="13" name="TextBox 1"/>
          <p:cNvSpPr txBox="1">
            <a:spLocks noChangeArrowheads="1"/>
          </p:cNvSpPr>
          <p:nvPr/>
        </p:nvSpPr>
        <p:spPr bwMode="auto">
          <a:xfrm>
            <a:off x="7956451" y="5750071"/>
            <a:ext cx="4331368" cy="89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dirty="0">
                <a:solidFill>
                  <a:srgbClr val="66CCFF"/>
                </a:solidFill>
              </a:rPr>
              <a:t>REGULATING SHORT-TERM</a:t>
            </a:r>
            <a:br>
              <a:rPr lang="en-US" dirty="0">
                <a:solidFill>
                  <a:srgbClr val="66CCFF"/>
                </a:solidFill>
              </a:rPr>
            </a:br>
            <a:r>
              <a:rPr lang="en-US" dirty="0">
                <a:solidFill>
                  <a:srgbClr val="66CCFF"/>
                </a:solidFill>
              </a:rPr>
              <a:t>RENTAL PROPERTIES</a:t>
            </a:r>
          </a:p>
          <a:p>
            <a:pPr algn="ctr">
              <a:lnSpc>
                <a:spcPct val="90000"/>
              </a:lnSpc>
            </a:pPr>
            <a:r>
              <a:rPr lang="en-US" dirty="0"/>
              <a:t>October, 2022</a:t>
            </a:r>
            <a:endParaRPr lang="en-US" altLang="en-US" b="1" dirty="0">
              <a:solidFill>
                <a:srgbClr val="FFFFFF"/>
              </a:solidFill>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2206" y="1369431"/>
            <a:ext cx="5678969" cy="4067562"/>
          </a:xfrm>
          <a:prstGeom prst="rect">
            <a:avLst/>
          </a:prstGeom>
        </p:spPr>
      </p:pic>
    </p:spTree>
    <p:extLst>
      <p:ext uri="{BB962C8B-B14F-4D97-AF65-F5344CB8AC3E}">
        <p14:creationId xmlns:p14="http://schemas.microsoft.com/office/powerpoint/2010/main" val="114807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5537772"/>
            <a:ext cx="12192000" cy="1320228"/>
          </a:xfrm>
          <a:prstGeom prst="rect">
            <a:avLst/>
          </a:prstGeom>
          <a:solidFill>
            <a:srgbClr val="00CC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1" name="TextBox 1"/>
          <p:cNvSpPr txBox="1">
            <a:spLocks noChangeArrowheads="1"/>
          </p:cNvSpPr>
          <p:nvPr/>
        </p:nvSpPr>
        <p:spPr bwMode="auto">
          <a:xfrm>
            <a:off x="0" y="254338"/>
            <a:ext cx="12192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3500" dirty="0">
                <a:solidFill>
                  <a:srgbClr val="00CCFF"/>
                </a:solidFill>
              </a:rPr>
              <a:t>CURRENT TRENDS</a:t>
            </a:r>
          </a:p>
        </p:txBody>
      </p:sp>
      <p:cxnSp>
        <p:nvCxnSpPr>
          <p:cNvPr id="12" name="Straight Connector 11"/>
          <p:cNvCxnSpPr/>
          <p:nvPr/>
        </p:nvCxnSpPr>
        <p:spPr>
          <a:xfrm>
            <a:off x="0" y="1028700"/>
            <a:ext cx="12192000" cy="0"/>
          </a:xfrm>
          <a:prstGeom prst="line">
            <a:avLst/>
          </a:prstGeom>
          <a:ln w="19050">
            <a:solidFill>
              <a:srgbClr val="00B0F0"/>
            </a:solidFill>
          </a:ln>
        </p:spPr>
        <p:style>
          <a:lnRef idx="3">
            <a:schemeClr val="accent1"/>
          </a:lnRef>
          <a:fillRef idx="0">
            <a:schemeClr val="accent1"/>
          </a:fillRef>
          <a:effectRef idx="2">
            <a:schemeClr val="accent1"/>
          </a:effectRef>
          <a:fontRef idx="minor">
            <a:schemeClr val="tx1"/>
          </a:fontRef>
        </p:style>
      </p:cxnSp>
      <p:sp>
        <p:nvSpPr>
          <p:cNvPr id="9" name="Content Placeholder 2"/>
          <p:cNvSpPr txBox="1">
            <a:spLocks/>
          </p:cNvSpPr>
          <p:nvPr/>
        </p:nvSpPr>
        <p:spPr>
          <a:xfrm>
            <a:off x="1196202" y="2110101"/>
            <a:ext cx="5495793" cy="16328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Calibri" panose="020F0502020204030204" pitchFamily="34" charset="0"/>
                <a:ea typeface="Calibri" panose="020F0502020204030204" pitchFamily="34" charset="0"/>
                <a:cs typeface="Times New Roman" panose="02020603050405020304" pitchFamily="18" charset="0"/>
              </a:rPr>
              <a:t>Scaled up.</a:t>
            </a:r>
          </a:p>
          <a:p>
            <a:r>
              <a:rPr lang="en-US" sz="2000" dirty="0">
                <a:latin typeface="Calibri" panose="020F0502020204030204" pitchFamily="34" charset="0"/>
                <a:ea typeface="Calibri" panose="020F0502020204030204" pitchFamily="34" charset="0"/>
                <a:cs typeface="Times New Roman" panose="02020603050405020304" pitchFamily="18" charset="0"/>
              </a:rPr>
              <a:t>Increased independence </a:t>
            </a:r>
          </a:p>
          <a:p>
            <a:r>
              <a:rPr lang="en-US" sz="2000" dirty="0">
                <a:latin typeface="Calibri" panose="020F0502020204030204" pitchFamily="34" charset="0"/>
                <a:ea typeface="Calibri" panose="020F0502020204030204" pitchFamily="34" charset="0"/>
                <a:cs typeface="Times New Roman" panose="02020603050405020304" pitchFamily="18" charset="0"/>
              </a:rPr>
              <a:t>Increased customization. </a:t>
            </a:r>
          </a:p>
          <a:p>
            <a:r>
              <a:rPr lang="en-US" sz="2000" dirty="0">
                <a:latin typeface="Calibri" panose="020F0502020204030204" pitchFamily="34" charset="0"/>
                <a:ea typeface="Calibri" panose="020F0502020204030204" pitchFamily="34" charset="0"/>
                <a:cs typeface="Times New Roman" panose="02020603050405020304" pitchFamily="18" charset="0"/>
              </a:rPr>
              <a:t>Decreased regulation.</a:t>
            </a:r>
          </a:p>
          <a:p>
            <a:r>
              <a:rPr lang="en-US" sz="2000" dirty="0">
                <a:latin typeface="Calibri" panose="020F0502020204030204" pitchFamily="34" charset="0"/>
                <a:ea typeface="Calibri" panose="020F0502020204030204" pitchFamily="34" charset="0"/>
                <a:cs typeface="Times New Roman" panose="02020603050405020304" pitchFamily="18" charset="0"/>
              </a:rPr>
              <a:t>Rapid Change  &gt;  Challenges.</a:t>
            </a:r>
          </a:p>
          <a:p>
            <a:endParaRPr lang="en-US" sz="2000" dirty="0">
              <a:latin typeface="Calibri" panose="020F0502020204030204" pitchFamily="34" charset="0"/>
              <a:ea typeface="Calibri" panose="020F0502020204030204" pitchFamily="34" charset="0"/>
              <a:cs typeface="Times New Roman" panose="02020603050405020304" pitchFamily="18" charset="0"/>
            </a:endParaRPr>
          </a:p>
          <a:p>
            <a:endParaRPr lang="en-US" sz="2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2641" y="5771343"/>
            <a:ext cx="2302916" cy="84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940" y="5472684"/>
            <a:ext cx="5118165" cy="1385316"/>
          </a:xfrm>
          <a:prstGeom prst="rect">
            <a:avLst/>
          </a:prstGeom>
        </p:spPr>
      </p:pic>
      <p:sp>
        <p:nvSpPr>
          <p:cNvPr id="13" name="TextBox 1"/>
          <p:cNvSpPr txBox="1">
            <a:spLocks noChangeArrowheads="1"/>
          </p:cNvSpPr>
          <p:nvPr/>
        </p:nvSpPr>
        <p:spPr bwMode="auto">
          <a:xfrm>
            <a:off x="7956451" y="5750071"/>
            <a:ext cx="4331368" cy="89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dirty="0">
                <a:solidFill>
                  <a:srgbClr val="66CCFF"/>
                </a:solidFill>
              </a:rPr>
              <a:t>REGULATING SHORT-TERM</a:t>
            </a:r>
            <a:br>
              <a:rPr lang="en-US" dirty="0">
                <a:solidFill>
                  <a:srgbClr val="66CCFF"/>
                </a:solidFill>
              </a:rPr>
            </a:br>
            <a:r>
              <a:rPr lang="en-US" dirty="0">
                <a:solidFill>
                  <a:srgbClr val="66CCFF"/>
                </a:solidFill>
              </a:rPr>
              <a:t>RENTAL PROPERTIES</a:t>
            </a:r>
          </a:p>
          <a:p>
            <a:pPr algn="ctr">
              <a:lnSpc>
                <a:spcPct val="90000"/>
              </a:lnSpc>
            </a:pPr>
            <a:r>
              <a:rPr lang="en-US" dirty="0"/>
              <a:t>October, 2022</a:t>
            </a:r>
            <a:endParaRPr lang="en-US" altLang="en-US" b="1" dirty="0">
              <a:solidFill>
                <a:srgbClr val="FFFFFF"/>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3990" y="900979"/>
            <a:ext cx="6244922" cy="4764516"/>
          </a:xfrm>
          <a:prstGeom prst="rect">
            <a:avLst/>
          </a:prstGeom>
        </p:spPr>
      </p:pic>
    </p:spTree>
    <p:extLst>
      <p:ext uri="{BB962C8B-B14F-4D97-AF65-F5344CB8AC3E}">
        <p14:creationId xmlns:p14="http://schemas.microsoft.com/office/powerpoint/2010/main" val="24615481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5537772"/>
            <a:ext cx="12192000" cy="1320228"/>
          </a:xfrm>
          <a:prstGeom prst="rect">
            <a:avLst/>
          </a:prstGeom>
          <a:solidFill>
            <a:srgbClr val="00CC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1" name="TextBox 1"/>
          <p:cNvSpPr txBox="1">
            <a:spLocks noChangeArrowheads="1"/>
          </p:cNvSpPr>
          <p:nvPr/>
        </p:nvSpPr>
        <p:spPr bwMode="auto">
          <a:xfrm>
            <a:off x="0" y="254338"/>
            <a:ext cx="12192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3500" dirty="0">
                <a:solidFill>
                  <a:srgbClr val="00CCFF"/>
                </a:solidFill>
              </a:rPr>
              <a:t>CURRENT TRENDS</a:t>
            </a:r>
          </a:p>
        </p:txBody>
      </p:sp>
      <p:cxnSp>
        <p:nvCxnSpPr>
          <p:cNvPr id="12" name="Straight Connector 11"/>
          <p:cNvCxnSpPr/>
          <p:nvPr/>
        </p:nvCxnSpPr>
        <p:spPr>
          <a:xfrm>
            <a:off x="0" y="1028700"/>
            <a:ext cx="12192000" cy="0"/>
          </a:xfrm>
          <a:prstGeom prst="line">
            <a:avLst/>
          </a:prstGeom>
          <a:ln w="19050">
            <a:solidFill>
              <a:srgbClr val="00B0F0"/>
            </a:solidFill>
          </a:ln>
        </p:spPr>
        <p:style>
          <a:lnRef idx="3">
            <a:schemeClr val="accent1"/>
          </a:lnRef>
          <a:fillRef idx="0">
            <a:schemeClr val="accent1"/>
          </a:fillRef>
          <a:effectRef idx="2">
            <a:schemeClr val="accent1"/>
          </a:effectRef>
          <a:fontRef idx="minor">
            <a:schemeClr val="tx1"/>
          </a:fontRef>
        </p:style>
      </p:cxnSp>
      <p:sp>
        <p:nvSpPr>
          <p:cNvPr id="9" name="Content Placeholder 2"/>
          <p:cNvSpPr txBox="1">
            <a:spLocks/>
          </p:cNvSpPr>
          <p:nvPr/>
        </p:nvSpPr>
        <p:spPr>
          <a:xfrm>
            <a:off x="512211" y="2110101"/>
            <a:ext cx="3387990" cy="16328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Hotel companies and professional property managers capitalizing on the home rental space market.</a:t>
            </a:r>
          </a:p>
        </p:txBody>
      </p:sp>
      <p:pic>
        <p:nvPicPr>
          <p:cNvPr id="14"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2641" y="5771343"/>
            <a:ext cx="2302916" cy="84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940" y="5472684"/>
            <a:ext cx="5118165" cy="1385316"/>
          </a:xfrm>
          <a:prstGeom prst="rect">
            <a:avLst/>
          </a:prstGeom>
        </p:spPr>
      </p:pic>
      <p:sp>
        <p:nvSpPr>
          <p:cNvPr id="13" name="TextBox 1"/>
          <p:cNvSpPr txBox="1">
            <a:spLocks noChangeArrowheads="1"/>
          </p:cNvSpPr>
          <p:nvPr/>
        </p:nvSpPr>
        <p:spPr bwMode="auto">
          <a:xfrm>
            <a:off x="7956451" y="5750071"/>
            <a:ext cx="4331368" cy="89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dirty="0">
                <a:solidFill>
                  <a:srgbClr val="66CCFF"/>
                </a:solidFill>
              </a:rPr>
              <a:t>REGULATING SHORT-TERM</a:t>
            </a:r>
            <a:br>
              <a:rPr lang="en-US" dirty="0">
                <a:solidFill>
                  <a:srgbClr val="66CCFF"/>
                </a:solidFill>
              </a:rPr>
            </a:br>
            <a:r>
              <a:rPr lang="en-US" dirty="0">
                <a:solidFill>
                  <a:srgbClr val="66CCFF"/>
                </a:solidFill>
              </a:rPr>
              <a:t>RENTAL PROPERTIES</a:t>
            </a:r>
          </a:p>
          <a:p>
            <a:pPr algn="ctr">
              <a:lnSpc>
                <a:spcPct val="90000"/>
              </a:lnSpc>
            </a:pPr>
            <a:r>
              <a:rPr lang="en-US" dirty="0"/>
              <a:t>October, 2022</a:t>
            </a:r>
            <a:endParaRPr lang="en-US" altLang="en-US" b="1" dirty="0">
              <a:solidFill>
                <a:srgbClr val="FFFFFF"/>
              </a:solidFil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8792" y="1431304"/>
            <a:ext cx="7402474" cy="3689335"/>
          </a:xfrm>
          <a:prstGeom prst="rect">
            <a:avLst/>
          </a:prstGeom>
        </p:spPr>
      </p:pic>
    </p:spTree>
    <p:extLst>
      <p:ext uri="{BB962C8B-B14F-4D97-AF65-F5344CB8AC3E}">
        <p14:creationId xmlns:p14="http://schemas.microsoft.com/office/powerpoint/2010/main" val="325011935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3121</TotalTime>
  <Words>3661</Words>
  <Application>Microsoft Office PowerPoint</Application>
  <PresentationFormat>Widescreen</PresentationFormat>
  <Paragraphs>371</Paragraphs>
  <Slides>39</Slides>
  <Notes>38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Arial</vt:lpstr>
      <vt:lpstr>Arial Black</vt:lpstr>
      <vt:lpstr>Calibri</vt:lpstr>
      <vt:lpstr>Calibri Light</vt:lpstr>
      <vt:lpstr>inherit</vt:lpstr>
      <vt:lpstr>Open Sans Regular</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Laberge, Ronald J.</dc:creator>
  <cp:lastModifiedBy>Schwenzfeier, Kevin J.</cp:lastModifiedBy>
  <cp:revision>186</cp:revision>
  <dcterms:created xsi:type="dcterms:W3CDTF">2019-03-04T19:21:53Z</dcterms:created>
  <dcterms:modified xsi:type="dcterms:W3CDTF">2022-10-27T13:17:23Z</dcterms:modified>
</cp:coreProperties>
</file>