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notesSlides/notesSlide19.xml" ContentType="application/vnd.openxmlformats-officedocument.presentationml.notesSlide+xml"/>
  <Override PartName="/ppt/tags/tag48.xml" ContentType="application/vnd.openxmlformats-officedocument.presentationml.tags+xml"/>
  <Override PartName="/ppt/notesSlides/notesSlide2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1.xml" ContentType="application/vnd.openxmlformats-officedocument.presentationml.notesSlide+xml"/>
  <Override PartName="/ppt/tags/tag51.xml" ContentType="application/vnd.openxmlformats-officedocument.presentationml.tags+xml"/>
  <Override PartName="/ppt/notesSlides/notesSlide22.xml" ContentType="application/vnd.openxmlformats-officedocument.presentationml.notesSlide+xml"/>
  <Override PartName="/ppt/tags/tag52.xml" ContentType="application/vnd.openxmlformats-officedocument.presentationml.tags+xml"/>
  <Override PartName="/ppt/notesSlides/notesSlide2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8.xml" ContentType="application/vnd.openxmlformats-officedocument.presentationml.notesSlide+xml"/>
  <Override PartName="/ppt/tags/tag60.xml" ContentType="application/vnd.openxmlformats-officedocument.presentationml.tags+xml"/>
  <Override PartName="/ppt/notesSlides/notesSlide29.xml" ContentType="application/vnd.openxmlformats-officedocument.presentationml.notesSlide+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notesSlides/notesSlide31.xml" ContentType="application/vnd.openxmlformats-officedocument.presentationml.notesSlide+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notesSlides/notesSlide33.xml" ContentType="application/vnd.openxmlformats-officedocument.presentationml.notesSlide+xml"/>
  <Override PartName="/ppt/tags/tag65.xml" ContentType="application/vnd.openxmlformats-officedocument.presentationml.tags+xml"/>
  <Override PartName="/ppt/notesSlides/notesSlide34.xml" ContentType="application/vnd.openxmlformats-officedocument.presentationml.notesSlide+xml"/>
  <Override PartName="/ppt/tags/tag66.xml" ContentType="application/vnd.openxmlformats-officedocument.presentationml.tags+xml"/>
  <Override PartName="/ppt/notesSlides/notesSlide3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notesSlides/notesSlide3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notesSlides/notesSlide42.xml" ContentType="application/vnd.openxmlformats-officedocument.presentationml.notesSlide+xml"/>
  <Override PartName="/ppt/tags/tag83.xml" ContentType="application/vnd.openxmlformats-officedocument.presentationml.tags+xml"/>
  <Override PartName="/ppt/notesSlides/notesSlide43.xml" ContentType="application/vnd.openxmlformats-officedocument.presentationml.notesSlide+xml"/>
  <Override PartName="/ppt/tags/tag84.xml" ContentType="application/vnd.openxmlformats-officedocument.presentationml.tags+xml"/>
  <Override PartName="/ppt/notesSlides/notesSlide44.xml" ContentType="application/vnd.openxmlformats-officedocument.presentationml.notesSlide+xml"/>
  <Override PartName="/ppt/tags/tag85.xml" ContentType="application/vnd.openxmlformats-officedocument.presentationml.tags+xml"/>
  <Override PartName="/ppt/notesSlides/notesSlide45.xml" ContentType="application/vnd.openxmlformats-officedocument.presentationml.notesSlide+xml"/>
  <Override PartName="/ppt/tags/tag86.xml" ContentType="application/vnd.openxmlformats-officedocument.presentationml.tags+xml"/>
  <Override PartName="/ppt/notesSlides/notesSlide46.xml" ContentType="application/vnd.openxmlformats-officedocument.presentationml.notesSlide+xml"/>
  <Override PartName="/ppt/tags/tag87.xml" ContentType="application/vnd.openxmlformats-officedocument.presentationml.tags+xml"/>
  <Override PartName="/ppt/notesSlides/notesSlide47.xml" ContentType="application/vnd.openxmlformats-officedocument.presentationml.notesSlide+xml"/>
  <Override PartName="/ppt/tags/tag88.xml" ContentType="application/vnd.openxmlformats-officedocument.presentationml.tags+xml"/>
  <Override PartName="/ppt/notesSlides/notesSlide48.xml" ContentType="application/vnd.openxmlformats-officedocument.presentationml.notesSlide+xml"/>
  <Override PartName="/ppt/tags/tag89.xml" ContentType="application/vnd.openxmlformats-officedocument.presentationml.tags+xml"/>
  <Override PartName="/ppt/notesSlides/notesSlide49.xml" ContentType="application/vnd.openxmlformats-officedocument.presentationml.notesSlide+xml"/>
  <Override PartName="/ppt/tags/tag90.xml" ContentType="application/vnd.openxmlformats-officedocument.presentationml.tags+xml"/>
  <Override PartName="/ppt/notesSlides/notesSlide50.xml" ContentType="application/vnd.openxmlformats-officedocument.presentationml.notesSlide+xml"/>
  <Override PartName="/ppt/tags/tag91.xml" ContentType="application/vnd.openxmlformats-officedocument.presentationml.tags+xml"/>
  <Override PartName="/ppt/notesSlides/notesSlide51.xml" ContentType="application/vnd.openxmlformats-officedocument.presentationml.notesSlide+xml"/>
  <Override PartName="/ppt/tags/tag92.xml" ContentType="application/vnd.openxmlformats-officedocument.presentationml.tags+xml"/>
  <Override PartName="/ppt/notesSlides/notesSlide52.xml" ContentType="application/vnd.openxmlformats-officedocument.presentationml.notesSlide+xml"/>
  <Override PartName="/ppt/tags/tag93.xml" ContentType="application/vnd.openxmlformats-officedocument.presentationml.tags+xml"/>
  <Override PartName="/ppt/notesSlides/notesSlide5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54.xml" ContentType="application/vnd.openxmlformats-officedocument.presentationml.notesSlide+xml"/>
  <Override PartName="/ppt/tags/tag98.xml" ContentType="application/vnd.openxmlformats-officedocument.presentationml.tags+xml"/>
  <Override PartName="/ppt/notesSlides/notesSlide55.xml" ContentType="application/vnd.openxmlformats-officedocument.presentationml.notesSlide+xml"/>
  <Override PartName="/ppt/tags/tag99.xml" ContentType="application/vnd.openxmlformats-officedocument.presentationml.tags+xml"/>
  <Override PartName="/ppt/notesSlides/notesSlide56.xml" ContentType="application/vnd.openxmlformats-officedocument.presentationml.notesSlide+xml"/>
  <Override PartName="/ppt/tags/tag100.xml" ContentType="application/vnd.openxmlformats-officedocument.presentationml.tags+xml"/>
  <Override PartName="/ppt/notesSlides/notesSlide57.xml" ContentType="application/vnd.openxmlformats-officedocument.presentationml.notesSlide+xml"/>
  <Override PartName="/ppt/tags/tag101.xml" ContentType="application/vnd.openxmlformats-officedocument.presentationml.tags+xml"/>
  <Override PartName="/ppt/notesSlides/notesSlide58.xml" ContentType="application/vnd.openxmlformats-officedocument.presentationml.notesSlide+xml"/>
  <Override PartName="/ppt/tags/tag102.xml" ContentType="application/vnd.openxmlformats-officedocument.presentationml.tags+xml"/>
  <Override PartName="/ppt/notesSlides/notesSlide59.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68"/>
  </p:notesMasterIdLst>
  <p:handoutMasterIdLst>
    <p:handoutMasterId r:id="rId69"/>
  </p:handoutMasterIdLst>
  <p:sldIdLst>
    <p:sldId id="256" r:id="rId8"/>
    <p:sldId id="258" r:id="rId9"/>
    <p:sldId id="307" r:id="rId10"/>
    <p:sldId id="365" r:id="rId11"/>
    <p:sldId id="368" r:id="rId12"/>
    <p:sldId id="356" r:id="rId13"/>
    <p:sldId id="363" r:id="rId14"/>
    <p:sldId id="374" r:id="rId15"/>
    <p:sldId id="435" r:id="rId16"/>
    <p:sldId id="436" r:id="rId17"/>
    <p:sldId id="437" r:id="rId18"/>
    <p:sldId id="361" r:id="rId19"/>
    <p:sldId id="370" r:id="rId20"/>
    <p:sldId id="377" r:id="rId21"/>
    <p:sldId id="382" r:id="rId22"/>
    <p:sldId id="384" r:id="rId23"/>
    <p:sldId id="378" r:id="rId24"/>
    <p:sldId id="375" r:id="rId25"/>
    <p:sldId id="380" r:id="rId26"/>
    <p:sldId id="359" r:id="rId27"/>
    <p:sldId id="389" r:id="rId28"/>
    <p:sldId id="388" r:id="rId29"/>
    <p:sldId id="385" r:id="rId30"/>
    <p:sldId id="366" r:id="rId31"/>
    <p:sldId id="390" r:id="rId32"/>
    <p:sldId id="395" r:id="rId33"/>
    <p:sldId id="372" r:id="rId34"/>
    <p:sldId id="400" r:id="rId35"/>
    <p:sldId id="397" r:id="rId36"/>
    <p:sldId id="386" r:id="rId37"/>
    <p:sldId id="402" r:id="rId38"/>
    <p:sldId id="406" r:id="rId39"/>
    <p:sldId id="409" r:id="rId40"/>
    <p:sldId id="408" r:id="rId41"/>
    <p:sldId id="391" r:id="rId42"/>
    <p:sldId id="411" r:id="rId43"/>
    <p:sldId id="405" r:id="rId44"/>
    <p:sldId id="404" r:id="rId45"/>
    <p:sldId id="414" r:id="rId46"/>
    <p:sldId id="416" r:id="rId47"/>
    <p:sldId id="418" r:id="rId48"/>
    <p:sldId id="407" r:id="rId49"/>
    <p:sldId id="421" r:id="rId50"/>
    <p:sldId id="420" r:id="rId51"/>
    <p:sldId id="410" r:id="rId52"/>
    <p:sldId id="419" r:id="rId53"/>
    <p:sldId id="423" r:id="rId54"/>
    <p:sldId id="424" r:id="rId55"/>
    <p:sldId id="425" r:id="rId56"/>
    <p:sldId id="426" r:id="rId57"/>
    <p:sldId id="427" r:id="rId58"/>
    <p:sldId id="428" r:id="rId59"/>
    <p:sldId id="429" r:id="rId60"/>
    <p:sldId id="392" r:id="rId61"/>
    <p:sldId id="432" r:id="rId62"/>
    <p:sldId id="422" r:id="rId63"/>
    <p:sldId id="413" r:id="rId64"/>
    <p:sldId id="430" r:id="rId65"/>
    <p:sldId id="305" r:id="rId66"/>
    <p:sldId id="434" r:id="rId67"/>
  </p:sldIdLst>
  <p:sldSz cx="9144000" cy="5143500" type="screen16x9"/>
  <p:notesSz cx="6881813"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569"/>
    <a:srgbClr val="007681"/>
    <a:srgbClr val="458993"/>
    <a:srgbClr val="002D73"/>
    <a:srgbClr val="1F3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1408" autoAdjust="0"/>
  </p:normalViewPr>
  <p:slideViewPr>
    <p:cSldViewPr>
      <p:cViewPr varScale="1">
        <p:scale>
          <a:sx n="82" d="100"/>
          <a:sy n="82" d="100"/>
        </p:scale>
        <p:origin x="1578"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228"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3.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D1B10EB5-CD00-4E86-8E4E-7261FE7FA4E9}" type="datetimeFigureOut">
              <a:rPr lang="en-US" smtClean="0"/>
              <a:t>10/14/2015</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AD52560B-ABD3-4A82-BD92-591C3665D17D}" type="slidenum">
              <a:rPr lang="en-US" smtClean="0"/>
              <a:t>‹#›</a:t>
            </a:fld>
            <a:endParaRPr lang="en-US"/>
          </a:p>
        </p:txBody>
      </p:sp>
    </p:spTree>
    <p:custDataLst>
      <p:tags r:id="rId2"/>
    </p:custDataLst>
    <p:extLst>
      <p:ext uri="{BB962C8B-B14F-4D97-AF65-F5344CB8AC3E}">
        <p14:creationId xmlns:p14="http://schemas.microsoft.com/office/powerpoint/2010/main" val="51173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F2C164A-7038-42D0-953C-2EB4816D4C81}" type="datetimeFigureOut">
              <a:rPr lang="en-US" smtClean="0"/>
              <a:t>10/14/2015</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lnSpc>
                <a:spcPct val="80000"/>
              </a:lnSpc>
              <a:defRPr/>
            </a:pPr>
            <a:r>
              <a:rPr lang="en-US" dirty="0" smtClean="0">
                <a:latin typeface="Tw Cen MT" panose="020B0602020104020603" pitchFamily="34" charset="0"/>
              </a:rPr>
              <a:t>Goal:  To provide a broad overview of the purpose of the review, the process itself, and hopefully to demystify the local officials role</a:t>
            </a:r>
          </a:p>
          <a:p>
            <a:r>
              <a:rPr lang="en-US" dirty="0" smtClean="0">
                <a:latin typeface="Tw Cen MT" panose="020B0602020104020603" pitchFamily="34" charset="0"/>
              </a:rPr>
              <a:t>SEQRA vs. SEQR-many times used interchangeably (doesn’t matter how pronounced)</a:t>
            </a:r>
          </a:p>
          <a:p>
            <a:r>
              <a:rPr lang="en-US" dirty="0" smtClean="0">
                <a:latin typeface="Tw Cen MT" panose="020B0602020104020603" pitchFamily="34" charset="0"/>
              </a:rPr>
              <a:t>SEQR=Review Process; SEQRA=Legislation/Regulations</a:t>
            </a:r>
          </a:p>
          <a:p>
            <a:pPr eaLnBrk="1" hangingPunct="1">
              <a:lnSpc>
                <a:spcPct val="80000"/>
              </a:lnSpc>
              <a:defRPr/>
            </a:pPr>
            <a:endParaRPr lang="en-US" dirty="0" smtClean="0">
              <a:latin typeface="Tw Cen MT" panose="020B0602020104020603" pitchFamily="34" charset="0"/>
            </a:endParaRPr>
          </a:p>
          <a:p>
            <a:pPr eaLnBrk="1" hangingPunct="1">
              <a:lnSpc>
                <a:spcPct val="80000"/>
              </a:lnSpc>
              <a:defRPr/>
            </a:pPr>
            <a:r>
              <a:rPr lang="en-US" dirty="0" smtClean="0">
                <a:latin typeface="Tw Cen MT" panose="020B0602020104020603" pitchFamily="34" charset="0"/>
              </a:rPr>
              <a:t>Little NEPA-National Environmental Policy Act-Approx. 22 other states have their own State Environmental Review</a:t>
            </a:r>
          </a:p>
          <a:p>
            <a:pPr eaLnBrk="1" hangingPunct="1">
              <a:lnSpc>
                <a:spcPct val="80000"/>
              </a:lnSpc>
              <a:defRPr/>
            </a:pPr>
            <a:r>
              <a:rPr lang="en-US" dirty="0" smtClean="0">
                <a:latin typeface="Tw Cen MT" panose="020B0602020104020603" pitchFamily="34" charset="0"/>
              </a:rPr>
              <a:t>The reviewing power for smaller decisions made at the </a:t>
            </a:r>
            <a:r>
              <a:rPr lang="en-US" b="1" dirty="0" smtClean="0">
                <a:latin typeface="Tw Cen MT" panose="020B0602020104020603" pitchFamily="34" charset="0"/>
              </a:rPr>
              <a:t>local level are kept at the local level (power, as well as, responsibility)</a:t>
            </a:r>
          </a:p>
          <a:p>
            <a:pPr eaLnBrk="1" hangingPunct="1">
              <a:lnSpc>
                <a:spcPct val="80000"/>
              </a:lnSpc>
              <a:defRPr/>
            </a:pPr>
            <a:r>
              <a:rPr lang="en-US" dirty="0" smtClean="0">
                <a:latin typeface="Tw Cen MT" panose="020B0602020104020603" pitchFamily="34" charset="0"/>
              </a:rPr>
              <a:t>Was implemented in the mid 70’s (1975) and was designed to insure that localities were taking the environment into consideration at a time when many municipalities had not yet adopted land use controls-Degradation of the environment was going unchecked</a:t>
            </a:r>
          </a:p>
          <a:p>
            <a:endParaRPr lang="en-US" dirty="0" smtClean="0">
              <a:latin typeface="Tw Cen MT" panose="020B0602020104020603" pitchFamily="34" charset="0"/>
            </a:endParaRPr>
          </a:p>
          <a:p>
            <a:pPr eaLnBrk="1" hangingPunct="1">
              <a:lnSpc>
                <a:spcPct val="80000"/>
              </a:lnSpc>
              <a:buFontTx/>
              <a:buChar char="•"/>
            </a:pPr>
            <a:r>
              <a:rPr lang="en-US" dirty="0" smtClean="0">
                <a:latin typeface="Tw Cen MT" panose="020B0602020104020603" pitchFamily="34" charset="0"/>
              </a:rPr>
              <a:t>Statute is Article 8 of NYS Environmental Conservations Law (Chapter 43, Consolidated Laws of NYS)</a:t>
            </a:r>
          </a:p>
          <a:p>
            <a:pPr eaLnBrk="1" hangingPunct="1">
              <a:lnSpc>
                <a:spcPct val="80000"/>
              </a:lnSpc>
              <a:buFontTx/>
              <a:buChar char="•"/>
            </a:pPr>
            <a:r>
              <a:rPr lang="en-US" b="1" dirty="0" smtClean="0">
                <a:latin typeface="Tw Cen MT" panose="020B0602020104020603" pitchFamily="34" charset="0"/>
              </a:rPr>
              <a:t>Regulations are Part 617 of Title 6 of the NYCRR (Codes, Rules, &amp; Regulations of New York)</a:t>
            </a:r>
          </a:p>
          <a:p>
            <a:pPr eaLnBrk="1" hangingPunct="1">
              <a:lnSpc>
                <a:spcPct val="80000"/>
              </a:lnSpc>
              <a:buFontTx/>
              <a:buChar char="•"/>
            </a:pPr>
            <a:r>
              <a:rPr lang="en-US" dirty="0" smtClean="0">
                <a:latin typeface="Tw Cen MT" panose="020B0602020104020603" pitchFamily="34" charset="0"/>
              </a:rPr>
              <a:t>Passed by Legislature &amp; signed by governor - </a:t>
            </a:r>
            <a:r>
              <a:rPr lang="en-US" b="1" dirty="0" smtClean="0">
                <a:latin typeface="Tw Cen MT" panose="020B0602020104020603" pitchFamily="34" charset="0"/>
              </a:rPr>
              <a:t>regulations written at the agency (DEC) level for implementation of law</a:t>
            </a:r>
          </a:p>
          <a:p>
            <a:pPr eaLnBrk="1" hangingPunct="1">
              <a:lnSpc>
                <a:spcPct val="80000"/>
              </a:lnSpc>
              <a:buFontTx/>
              <a:buChar char="•"/>
            </a:pPr>
            <a:r>
              <a:rPr lang="en-US" dirty="0" smtClean="0">
                <a:latin typeface="Tw Cen MT" panose="020B0602020104020603" pitchFamily="34" charset="0"/>
              </a:rPr>
              <a:t>Pursuant to…Title 6 NYCRR Part 617 of the implementing regulations pertaining to Article 8 (SEQRA) of the Environmental Conservation Law</a:t>
            </a:r>
          </a:p>
          <a:p>
            <a:pPr eaLnBrk="1" hangingPunct="1">
              <a:lnSpc>
                <a:spcPct val="80000"/>
              </a:lnSpc>
              <a:buFontTx/>
              <a:buChar char="•"/>
            </a:pPr>
            <a:r>
              <a:rPr lang="en-US" dirty="0" smtClean="0">
                <a:latin typeface="Tw Cen MT" panose="020B0602020104020603" pitchFamily="34" charset="0"/>
              </a:rPr>
              <a:t>The NYCRR primarily contains state agency rules and regulations adopted under the State Administrative Procedure Act (SAPA). The 22 Titles include one for each state department, one for miscellaneous agencies and one for the Judiciary. Title 6 (of 22) Environmental Conservation</a:t>
            </a:r>
          </a:p>
          <a:p>
            <a:pPr eaLnBrk="1" hangingPunct="1">
              <a:lnSpc>
                <a:spcPct val="80000"/>
              </a:lnSpc>
              <a:buFontTx/>
              <a:buChar char="•"/>
            </a:pPr>
            <a:r>
              <a:rPr lang="en-US" dirty="0" smtClean="0">
                <a:latin typeface="Tw Cen MT" panose="020B0602020104020603" pitchFamily="34" charset="0"/>
              </a:rPr>
              <a:t>Chapter VI (6) –General Regulations</a:t>
            </a:r>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293561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9592">
              <a:defRPr/>
            </a:pPr>
            <a:r>
              <a:rPr lang="en-US" sz="1300" dirty="0">
                <a:latin typeface="Tw Cen MT" pitchFamily="34" charset="0"/>
              </a:rPr>
              <a:t>The NYS Department of Conservation has constructed a road map explaining the steps from start to finish. An agency proposing an action or receiving an application triggers the SEQRA process.</a:t>
            </a:r>
          </a:p>
          <a:p>
            <a:pPr>
              <a:buFont typeface="Arial" pitchFamily="34" charset="0"/>
              <a:buNone/>
            </a:pPr>
            <a:r>
              <a:rPr lang="en-US" sz="1300" dirty="0">
                <a:latin typeface="Tw Cen MT" pitchFamily="34" charset="0"/>
              </a:rPr>
              <a:t>Type II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marL="464796" lvl="1" defTabSz="929592">
              <a:buFont typeface="Arial" pitchFamily="34" charset="0"/>
              <a:buChar char="•"/>
              <a:defRPr/>
            </a:pPr>
            <a:r>
              <a:rPr lang="en-US" sz="1300" dirty="0">
                <a:latin typeface="Tw Cen MT" pitchFamily="34" charset="0"/>
              </a:rPr>
              <a:t>SEQRA process concluded</a:t>
            </a:r>
          </a:p>
          <a:p>
            <a:pPr>
              <a:buFont typeface="Arial" pitchFamily="34" charset="0"/>
              <a:buNone/>
            </a:pPr>
            <a:r>
              <a:rPr lang="en-US" sz="1300" dirty="0">
                <a:latin typeface="Tw Cen MT" pitchFamily="34" charset="0"/>
              </a:rPr>
              <a:t>Unlisted &amp; Type 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lvl="1">
              <a:buFont typeface="Arial" pitchFamily="34" charset="0"/>
              <a:buChar char="•"/>
            </a:pPr>
            <a:r>
              <a:rPr lang="en-US" sz="1300" dirty="0">
                <a:latin typeface="Tw Cen MT" pitchFamily="34" charset="0"/>
              </a:rPr>
              <a:t>Preparation of EAF</a:t>
            </a:r>
          </a:p>
          <a:p>
            <a:pPr lvl="1">
              <a:buFont typeface="Arial" pitchFamily="34" charset="0"/>
              <a:buChar char="•"/>
            </a:pPr>
            <a:r>
              <a:rPr lang="en-US" sz="1300" dirty="0">
                <a:latin typeface="Tw Cen MT" pitchFamily="34" charset="0"/>
              </a:rPr>
              <a:t>Lead agency established</a:t>
            </a:r>
          </a:p>
          <a:p>
            <a:pPr lvl="1">
              <a:buFont typeface="Arial" pitchFamily="34" charset="0"/>
              <a:buChar char="•"/>
            </a:pPr>
            <a:r>
              <a:rPr lang="en-US" sz="1300" dirty="0">
                <a:latin typeface="Tw Cen MT" pitchFamily="34" charset="0"/>
              </a:rPr>
              <a:t>Significance of action determined:  Negative Declaration</a:t>
            </a:r>
          </a:p>
          <a:p>
            <a:pPr marL="464796" lvl="1" defTabSz="929592">
              <a:buFont typeface="Arial" pitchFamily="34" charset="0"/>
              <a:buChar char="•"/>
              <a:defRPr/>
            </a:pPr>
            <a:r>
              <a:rPr lang="en-US" sz="1300" dirty="0">
                <a:latin typeface="Tw Cen MT" pitchFamily="34" charset="0"/>
              </a:rPr>
              <a:t>SEQRA process concluded</a:t>
            </a:r>
          </a:p>
          <a:p>
            <a:pPr defTabSz="929592">
              <a:defRPr/>
            </a:pPr>
            <a:r>
              <a:rPr lang="en-US" sz="1300" dirty="0">
                <a:latin typeface="Tw Cen MT" pitchFamily="34" charset="0"/>
              </a:rPr>
              <a:t>Unlisted &amp; Type 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lvl="1">
              <a:buFont typeface="Arial" pitchFamily="34" charset="0"/>
              <a:buChar char="•"/>
            </a:pPr>
            <a:r>
              <a:rPr lang="en-US" sz="1300" dirty="0">
                <a:latin typeface="Tw Cen MT" pitchFamily="34" charset="0"/>
              </a:rPr>
              <a:t>Preparation of EAF</a:t>
            </a:r>
          </a:p>
          <a:p>
            <a:pPr lvl="1">
              <a:buFont typeface="Arial" pitchFamily="34" charset="0"/>
              <a:buChar char="•"/>
            </a:pPr>
            <a:r>
              <a:rPr lang="en-US" sz="1300" dirty="0">
                <a:latin typeface="Tw Cen MT" pitchFamily="34" charset="0"/>
              </a:rPr>
              <a:t>Lead agency established</a:t>
            </a:r>
          </a:p>
          <a:p>
            <a:pPr lvl="1">
              <a:buFont typeface="Arial" pitchFamily="34" charset="0"/>
              <a:buChar char="•"/>
            </a:pPr>
            <a:r>
              <a:rPr lang="en-US" sz="1300" dirty="0">
                <a:latin typeface="Tw Cen MT" pitchFamily="34" charset="0"/>
              </a:rPr>
              <a:t>Significance of action determined:  Positive Declaration</a:t>
            </a:r>
          </a:p>
          <a:p>
            <a:pPr lvl="1">
              <a:buFont typeface="Arial" pitchFamily="34" charset="0"/>
              <a:buChar char="•"/>
            </a:pPr>
            <a:r>
              <a:rPr lang="en-US" sz="1300" dirty="0">
                <a:latin typeface="Tw Cen MT" pitchFamily="34" charset="0"/>
              </a:rPr>
              <a:t>Environmental Impact Statement (EIS) prepared</a:t>
            </a:r>
          </a:p>
          <a:p>
            <a:pPr lvl="1">
              <a:buFont typeface="Arial" pitchFamily="34" charset="0"/>
              <a:buChar char="•"/>
            </a:pPr>
            <a:r>
              <a:rPr lang="en-US" sz="1300" dirty="0">
                <a:latin typeface="Tw Cen MT" pitchFamily="34" charset="0"/>
              </a:rPr>
              <a:t>Findings and agency decision</a:t>
            </a:r>
          </a:p>
          <a:p>
            <a:pPr lvl="1">
              <a:buFont typeface="Arial" pitchFamily="34" charset="0"/>
              <a:buChar char="•"/>
            </a:pPr>
            <a:r>
              <a:rPr lang="en-US" sz="1300" dirty="0">
                <a:latin typeface="Tw Cen MT" pitchFamily="34" charset="0"/>
              </a:rPr>
              <a:t>SEQRA process concluded</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a:p>
        </p:txBody>
      </p:sp>
    </p:spTree>
    <p:extLst>
      <p:ext uri="{BB962C8B-B14F-4D97-AF65-F5344CB8AC3E}">
        <p14:creationId xmlns:p14="http://schemas.microsoft.com/office/powerpoint/2010/main" val="235589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9592">
              <a:defRPr/>
            </a:pPr>
            <a:r>
              <a:rPr lang="en-US" sz="1300" dirty="0">
                <a:latin typeface="Tw Cen MT" pitchFamily="34" charset="0"/>
              </a:rPr>
              <a:t>The NYS Department of Conservation has constructed a road map explaining the steps from start to finish. An agency proposing an action or receiving an application triggers the SEQRA process.</a:t>
            </a:r>
          </a:p>
          <a:p>
            <a:pPr>
              <a:buFont typeface="Arial" pitchFamily="34" charset="0"/>
              <a:buNone/>
            </a:pPr>
            <a:r>
              <a:rPr lang="en-US" sz="1300" dirty="0">
                <a:latin typeface="Tw Cen MT" pitchFamily="34" charset="0"/>
              </a:rPr>
              <a:t>Type II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marL="464796" lvl="1" defTabSz="929592">
              <a:buFont typeface="Arial" pitchFamily="34" charset="0"/>
              <a:buChar char="•"/>
              <a:defRPr/>
            </a:pPr>
            <a:r>
              <a:rPr lang="en-US" sz="1300" dirty="0">
                <a:latin typeface="Tw Cen MT" pitchFamily="34" charset="0"/>
              </a:rPr>
              <a:t>SEQRA process concluded</a:t>
            </a:r>
          </a:p>
          <a:p>
            <a:pPr>
              <a:buFont typeface="Arial" pitchFamily="34" charset="0"/>
              <a:buNone/>
            </a:pPr>
            <a:r>
              <a:rPr lang="en-US" sz="1300" dirty="0">
                <a:latin typeface="Tw Cen MT" pitchFamily="34" charset="0"/>
              </a:rPr>
              <a:t>Unlisted &amp; Type 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lvl="1">
              <a:buFont typeface="Arial" pitchFamily="34" charset="0"/>
              <a:buChar char="•"/>
            </a:pPr>
            <a:r>
              <a:rPr lang="en-US" sz="1300" dirty="0">
                <a:latin typeface="Tw Cen MT" pitchFamily="34" charset="0"/>
              </a:rPr>
              <a:t>Preparation of EAF</a:t>
            </a:r>
          </a:p>
          <a:p>
            <a:pPr lvl="1">
              <a:buFont typeface="Arial" pitchFamily="34" charset="0"/>
              <a:buChar char="•"/>
            </a:pPr>
            <a:r>
              <a:rPr lang="en-US" sz="1300" dirty="0">
                <a:latin typeface="Tw Cen MT" pitchFamily="34" charset="0"/>
              </a:rPr>
              <a:t>Lead agency established</a:t>
            </a:r>
          </a:p>
          <a:p>
            <a:pPr lvl="1">
              <a:buFont typeface="Arial" pitchFamily="34" charset="0"/>
              <a:buChar char="•"/>
            </a:pPr>
            <a:r>
              <a:rPr lang="en-US" sz="1300" dirty="0">
                <a:latin typeface="Tw Cen MT" pitchFamily="34" charset="0"/>
              </a:rPr>
              <a:t>Significance of action determined:  Negative Declaration</a:t>
            </a:r>
          </a:p>
          <a:p>
            <a:pPr marL="464796" lvl="1" defTabSz="929592">
              <a:buFont typeface="Arial" pitchFamily="34" charset="0"/>
              <a:buChar char="•"/>
              <a:defRPr/>
            </a:pPr>
            <a:r>
              <a:rPr lang="en-US" sz="1300" dirty="0">
                <a:latin typeface="Tw Cen MT" pitchFamily="34" charset="0"/>
              </a:rPr>
              <a:t>SEQRA process concluded</a:t>
            </a:r>
          </a:p>
          <a:p>
            <a:pPr defTabSz="929592">
              <a:defRPr/>
            </a:pPr>
            <a:r>
              <a:rPr lang="en-US" sz="1300" dirty="0">
                <a:latin typeface="Tw Cen MT" pitchFamily="34" charset="0"/>
              </a:rPr>
              <a:t>Unlisted &amp; Type 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lvl="1">
              <a:buFont typeface="Arial" pitchFamily="34" charset="0"/>
              <a:buChar char="•"/>
            </a:pPr>
            <a:r>
              <a:rPr lang="en-US" sz="1300" dirty="0">
                <a:latin typeface="Tw Cen MT" pitchFamily="34" charset="0"/>
              </a:rPr>
              <a:t>Preparation of EAF</a:t>
            </a:r>
          </a:p>
          <a:p>
            <a:pPr lvl="1">
              <a:buFont typeface="Arial" pitchFamily="34" charset="0"/>
              <a:buChar char="•"/>
            </a:pPr>
            <a:r>
              <a:rPr lang="en-US" sz="1300" dirty="0">
                <a:latin typeface="Tw Cen MT" pitchFamily="34" charset="0"/>
              </a:rPr>
              <a:t>Lead agency established</a:t>
            </a:r>
          </a:p>
          <a:p>
            <a:pPr lvl="1">
              <a:buFont typeface="Arial" pitchFamily="34" charset="0"/>
              <a:buChar char="•"/>
            </a:pPr>
            <a:r>
              <a:rPr lang="en-US" sz="1300" dirty="0">
                <a:latin typeface="Tw Cen MT" pitchFamily="34" charset="0"/>
              </a:rPr>
              <a:t>Significance of action determined:  Positive Declaration</a:t>
            </a:r>
          </a:p>
          <a:p>
            <a:pPr lvl="1">
              <a:buFont typeface="Arial" pitchFamily="34" charset="0"/>
              <a:buChar char="•"/>
            </a:pPr>
            <a:r>
              <a:rPr lang="en-US" sz="1300" dirty="0">
                <a:latin typeface="Tw Cen MT" pitchFamily="34" charset="0"/>
              </a:rPr>
              <a:t>Environmental Impact Statement (EIS) prepared</a:t>
            </a:r>
          </a:p>
          <a:p>
            <a:pPr lvl="1">
              <a:buFont typeface="Arial" pitchFamily="34" charset="0"/>
              <a:buChar char="•"/>
            </a:pPr>
            <a:r>
              <a:rPr lang="en-US" sz="1300" dirty="0">
                <a:latin typeface="Tw Cen MT" pitchFamily="34" charset="0"/>
              </a:rPr>
              <a:t>Findings and agency decision</a:t>
            </a:r>
          </a:p>
          <a:p>
            <a:pPr lvl="1">
              <a:buFont typeface="Arial" pitchFamily="34" charset="0"/>
              <a:buChar char="•"/>
            </a:pPr>
            <a:r>
              <a:rPr lang="en-US" sz="1300" dirty="0">
                <a:latin typeface="Tw Cen MT" pitchFamily="34" charset="0"/>
              </a:rPr>
              <a:t>SEQRA process concluded</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a:p>
        </p:txBody>
      </p:sp>
    </p:spTree>
    <p:extLst>
      <p:ext uri="{BB962C8B-B14F-4D97-AF65-F5344CB8AC3E}">
        <p14:creationId xmlns:p14="http://schemas.microsoft.com/office/powerpoint/2010/main" val="123449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smtClean="0"/>
              <a:t>All discretionary decisions to:</a:t>
            </a:r>
          </a:p>
          <a:p>
            <a:r>
              <a:rPr lang="en-US" dirty="0" smtClean="0"/>
              <a:t>Fund, approve, or directly undertake projects or physical activities that may affect the environment.  Also includes adoption of LLs, ordinances and possibly resolutions.</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a:p>
        </p:txBody>
      </p:sp>
    </p:spTree>
    <p:extLst>
      <p:ext uri="{BB962C8B-B14F-4D97-AF65-F5344CB8AC3E}">
        <p14:creationId xmlns:p14="http://schemas.microsoft.com/office/powerpoint/2010/main" val="295660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altLang="en-US" dirty="0" smtClean="0">
                <a:latin typeface="Tw Cen MT" pitchFamily="34" charset="0"/>
              </a:rPr>
              <a:t>Actions may include direct actions where a government agency is the sponsor, such as physical construction, planning, policy making, or adopting rules, regulations and procedures.  Actions may also include granting approval or funding.  Actions are discretionary decisions which may have one or more impact on the environment.  Discretionary essentially implies the ability of an agency to say “yes”, “no”, or “only if.” </a:t>
            </a:r>
          </a:p>
          <a:p>
            <a:pPr eaLnBrk="1" hangingPunct="1"/>
            <a:endParaRPr lang="en-US" altLang="en-US" dirty="0" smtClean="0">
              <a:latin typeface="Tw Cen MT" pitchFamily="34" charset="0"/>
            </a:endParaRPr>
          </a:p>
          <a:p>
            <a:pPr eaLnBrk="1" hangingPunct="1"/>
            <a:r>
              <a:rPr lang="en-US" altLang="en-US" dirty="0" smtClean="0">
                <a:latin typeface="Tw Cen MT" pitchFamily="34" charset="0"/>
              </a:rPr>
              <a:t>This is different from a ministerial act, which is the act of a governmental employee, which is performed according to statutes, legal authority, established procedures or instructions from a superior, without exercising any individual judgment.  An example of a ministerial act would be issuing a building permit.</a:t>
            </a:r>
          </a:p>
        </p:txBody>
      </p:sp>
      <p:sp>
        <p:nvSpPr>
          <p:cNvPr id="4" name="Slide Number Placeholder 3"/>
          <p:cNvSpPr>
            <a:spLocks noGrp="1"/>
          </p:cNvSpPr>
          <p:nvPr>
            <p:ph type="sldNum" sz="quarter" idx="10"/>
          </p:nvPr>
        </p:nvSpPr>
        <p:spPr/>
        <p:txBody>
          <a:bodyPr/>
          <a:lstStyle/>
          <a:p>
            <a:fld id="{F6DA9C80-B631-4EC4-8253-F63CFD0157DF}" type="slidenum">
              <a:rPr lang="en-US" smtClean="0"/>
              <a:t>13</a:t>
            </a:fld>
            <a:endParaRPr lang="en-US"/>
          </a:p>
        </p:txBody>
      </p:sp>
    </p:spTree>
    <p:extLst>
      <p:ext uri="{BB962C8B-B14F-4D97-AF65-F5344CB8AC3E}">
        <p14:creationId xmlns:p14="http://schemas.microsoft.com/office/powerpoint/2010/main" val="221017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a:defRPr/>
            </a:pPr>
            <a:r>
              <a:rPr lang="en-US" dirty="0" smtClean="0">
                <a:latin typeface="Tw Cen MT" panose="020B0602020104020603" pitchFamily="34" charset="0"/>
              </a:rPr>
              <a:t>Actions must be given one of three classifications in order to determine the level of review required to consider the environmental impacts that could result from said action</a:t>
            </a:r>
          </a:p>
          <a:p>
            <a:pPr>
              <a:defRPr/>
            </a:pPr>
            <a:endParaRPr lang="en-US" dirty="0" smtClean="0">
              <a:latin typeface="Tw Cen MT" panose="020B0602020104020603" pitchFamily="34" charset="0"/>
            </a:endParaRPr>
          </a:p>
          <a:p>
            <a:pPr>
              <a:lnSpc>
                <a:spcPct val="90000"/>
              </a:lnSpc>
              <a:defRPr/>
            </a:pPr>
            <a:r>
              <a:rPr lang="en-US" dirty="0" smtClean="0">
                <a:effectLst>
                  <a:outerShdw blurRad="38100" dist="38100" dir="2700000" algn="tl">
                    <a:srgbClr val="C0C0C0"/>
                  </a:outerShdw>
                </a:effectLst>
                <a:latin typeface="Tw Cen MT" panose="020B0602020104020603" pitchFamily="34" charset="0"/>
              </a:rPr>
              <a:t>Why Type II actions first???  </a:t>
            </a:r>
            <a:r>
              <a:rPr lang="en-US" dirty="0" smtClean="0">
                <a:latin typeface="Tw Cen MT" panose="020B0602020104020603" pitchFamily="34" charset="0"/>
              </a:rPr>
              <a:t>Easiest to understand the difference between Type I and Type 2 actions by “backing” in, from smallest to largest.  </a:t>
            </a:r>
          </a:p>
          <a:p>
            <a:pPr>
              <a:lnSpc>
                <a:spcPct val="90000"/>
              </a:lnSpc>
              <a:defRPr/>
            </a:pPr>
            <a:r>
              <a:rPr lang="en-US" dirty="0" smtClean="0">
                <a:latin typeface="Tw Cen MT" panose="020B0602020104020603" pitchFamily="34" charset="0"/>
              </a:rPr>
              <a:t>Type 2 list is found in 617.5 .5(c).  Some of the actions are excluded by act of law, such as certain activities by APA, PSC, or MTA.  Others are just so “small” that no real gain from wider review under SEQR</a:t>
            </a:r>
          </a:p>
          <a:p>
            <a:pPr>
              <a:lnSpc>
                <a:spcPct val="90000"/>
              </a:lnSpc>
              <a:defRPr/>
            </a:pPr>
            <a:endParaRPr lang="en-US" dirty="0" smtClean="0">
              <a:latin typeface="Tw Cen MT" panose="020B0602020104020603" pitchFamily="34" charset="0"/>
            </a:endParaRPr>
          </a:p>
          <a:p>
            <a:pPr>
              <a:lnSpc>
                <a:spcPct val="90000"/>
              </a:lnSpc>
              <a:defRPr/>
            </a:pPr>
            <a:r>
              <a:rPr lang="en-US" b="1" dirty="0" smtClean="0">
                <a:latin typeface="Tw Cen MT" panose="020B0602020104020603" pitchFamily="34" charset="0"/>
              </a:rPr>
              <a:t>DEC recommends making a note to file that documents determination/classification</a:t>
            </a:r>
          </a:p>
          <a:p>
            <a:pPr>
              <a:lnSpc>
                <a:spcPct val="90000"/>
              </a:lnSpc>
              <a:defRPr/>
            </a:pPr>
            <a:endParaRPr lang="en-US" dirty="0" smtClean="0">
              <a:effectLst>
                <a:outerShdw blurRad="38100" dist="38100" dir="2700000" algn="tl">
                  <a:srgbClr val="C0C0C0"/>
                </a:outerShdw>
              </a:effectLst>
              <a:latin typeface="Tw Cen MT" panose="020B0602020104020603" pitchFamily="34" charset="0"/>
            </a:endParaRPr>
          </a:p>
          <a:p>
            <a:pPr>
              <a:lnSpc>
                <a:spcPct val="90000"/>
              </a:lnSpc>
              <a:defRPr/>
            </a:pPr>
            <a:r>
              <a:rPr lang="en-US" dirty="0" smtClean="0">
                <a:latin typeface="Tw Cen MT" panose="020B0602020104020603" pitchFamily="34" charset="0"/>
              </a:rPr>
              <a:t>Why Classification Matters:  We need to know if we are coordinating with other agencies and which forms are used. ( I’ll touch more on coordination later) and we need to determine level of review an action will receive:</a:t>
            </a:r>
            <a:endParaRPr lang="en-US" dirty="0" smtClean="0">
              <a:effectLst>
                <a:outerShdw blurRad="38100" dist="38100" dir="2700000" algn="tl">
                  <a:srgbClr val="C0C0C0"/>
                </a:outerShdw>
              </a:effectLst>
              <a:latin typeface="Tw Cen MT" panose="020B0602020104020603" pitchFamily="34" charset="0"/>
            </a:endParaRPr>
          </a:p>
          <a:p>
            <a:pPr>
              <a:lnSpc>
                <a:spcPct val="90000"/>
              </a:lnSpc>
              <a:defRPr/>
            </a:pPr>
            <a:r>
              <a:rPr lang="en-US" dirty="0" smtClean="0">
                <a:effectLst>
                  <a:outerShdw blurRad="38100" dist="38100" dir="2700000" algn="tl">
                    <a:srgbClr val="C0C0C0"/>
                  </a:outerShdw>
                </a:effectLst>
                <a:latin typeface="Tw Cen MT" panose="020B0602020104020603" pitchFamily="34" charset="0"/>
              </a:rPr>
              <a:t>Sets Basic Review Requirements</a:t>
            </a:r>
          </a:p>
          <a:p>
            <a:pPr>
              <a:lnSpc>
                <a:spcPct val="90000"/>
              </a:lnSpc>
              <a:buFont typeface="Wingdings" pitchFamily="2" charset="2"/>
              <a:buChar char="§"/>
              <a:defRPr/>
            </a:pPr>
            <a:r>
              <a:rPr lang="en-US" dirty="0" smtClean="0">
                <a:effectLst>
                  <a:outerShdw blurRad="38100" dist="38100" dir="2700000" algn="tl">
                    <a:srgbClr val="C0C0C0"/>
                  </a:outerShdw>
                </a:effectLst>
                <a:latin typeface="Tw Cen MT" panose="020B0602020104020603" pitchFamily="34" charset="0"/>
              </a:rPr>
              <a:t>Type II-No further review required</a:t>
            </a:r>
          </a:p>
          <a:p>
            <a:pPr>
              <a:lnSpc>
                <a:spcPct val="90000"/>
              </a:lnSpc>
              <a:buFont typeface="Wingdings" pitchFamily="2" charset="2"/>
              <a:buChar char="§"/>
              <a:defRPr/>
            </a:pPr>
            <a:r>
              <a:rPr lang="en-US" dirty="0" smtClean="0">
                <a:effectLst>
                  <a:outerShdw blurRad="38100" dist="38100" dir="2700000" algn="tl">
                    <a:srgbClr val="C0C0C0"/>
                  </a:outerShdw>
                </a:effectLst>
                <a:latin typeface="Tw Cen MT" panose="020B0602020104020603" pitchFamily="34" charset="0"/>
              </a:rPr>
              <a:t>Type I-Must coordinate with other involved agencies; Must use Full EAF</a:t>
            </a:r>
          </a:p>
          <a:p>
            <a:pPr>
              <a:lnSpc>
                <a:spcPct val="90000"/>
              </a:lnSpc>
              <a:buFont typeface="Wingdings" pitchFamily="2" charset="2"/>
              <a:buChar char="§"/>
              <a:defRPr/>
            </a:pPr>
            <a:r>
              <a:rPr lang="en-US" dirty="0" smtClean="0">
                <a:effectLst>
                  <a:outerShdw blurRad="38100" dist="38100" dir="2700000" algn="tl">
                    <a:srgbClr val="C0C0C0"/>
                  </a:outerShdw>
                </a:effectLst>
                <a:latin typeface="Tw Cen MT" panose="020B0602020104020603" pitchFamily="34" charset="0"/>
              </a:rPr>
              <a:t>Unlisted-Initiating agency chooses whether to coordinate; Agency may allow Short or Long EAF</a:t>
            </a:r>
          </a:p>
          <a:p>
            <a:pPr>
              <a:lnSpc>
                <a:spcPct val="90000"/>
              </a:lnSpc>
              <a:defRPr/>
            </a:pPr>
            <a:endParaRPr lang="en-US" dirty="0" smtClean="0">
              <a:effectLst>
                <a:outerShdw blurRad="38100" dist="38100" dir="2700000" algn="tl">
                  <a:srgbClr val="C0C0C0"/>
                </a:outerShdw>
              </a:effectLst>
              <a:latin typeface="Tw Cen MT" panose="020B0602020104020603" pitchFamily="34" charset="0"/>
            </a:endParaRPr>
          </a:p>
          <a:p>
            <a:pPr>
              <a:lnSpc>
                <a:spcPct val="90000"/>
              </a:lnSpc>
              <a:defRPr/>
            </a:pPr>
            <a:r>
              <a:rPr lang="en-US" dirty="0" smtClean="0">
                <a:latin typeface="Tw Cen MT" panose="020B0602020104020603" pitchFamily="34" charset="0"/>
              </a:rPr>
              <a:t>The initial review depending on classification as Type1, Type 2, or Unlisted may result in: </a:t>
            </a:r>
          </a:p>
          <a:p>
            <a:pPr>
              <a:lnSpc>
                <a:spcPct val="90000"/>
              </a:lnSpc>
              <a:buFontTx/>
              <a:buChar char="-"/>
              <a:defRPr/>
            </a:pPr>
            <a:r>
              <a:rPr lang="en-US" dirty="0" smtClean="0">
                <a:latin typeface="Tw Cen MT" panose="020B0602020104020603" pitchFamily="34" charset="0"/>
              </a:rPr>
              <a:t>No further review</a:t>
            </a:r>
          </a:p>
          <a:p>
            <a:pPr>
              <a:lnSpc>
                <a:spcPct val="90000"/>
              </a:lnSpc>
              <a:buFontTx/>
              <a:buChar char="-"/>
              <a:defRPr/>
            </a:pPr>
            <a:r>
              <a:rPr lang="en-US" dirty="0" smtClean="0">
                <a:latin typeface="Tw Cen MT" panose="020B0602020104020603" pitchFamily="34" charset="0"/>
              </a:rPr>
              <a:t>Requiring completion of a long or Short Environmental Assessment Form</a:t>
            </a:r>
          </a:p>
          <a:p>
            <a:pPr>
              <a:lnSpc>
                <a:spcPct val="90000"/>
              </a:lnSpc>
              <a:buFontTx/>
              <a:buChar char="-"/>
              <a:defRPr/>
            </a:pPr>
            <a:endParaRPr lang="en-US" dirty="0" smtClean="0">
              <a:latin typeface="Tw Cen MT" panose="020B0602020104020603" pitchFamily="34" charset="0"/>
            </a:endParaRPr>
          </a:p>
          <a:p>
            <a:pPr>
              <a:lnSpc>
                <a:spcPct val="90000"/>
              </a:lnSpc>
              <a:defRPr/>
            </a:pPr>
            <a:r>
              <a:rPr lang="en-US" dirty="0" smtClean="0">
                <a:latin typeface="Tw Cen MT" panose="020B0602020104020603" pitchFamily="34" charset="0"/>
              </a:rPr>
              <a:t>When an agency is classifying an action the agency must assess the </a:t>
            </a:r>
            <a:r>
              <a:rPr lang="en-US" b="1" dirty="0" smtClean="0">
                <a:latin typeface="Tw Cen MT" panose="020B0602020104020603" pitchFamily="34" charset="0"/>
              </a:rPr>
              <a:t>Whole Action.</a:t>
            </a:r>
          </a:p>
          <a:p>
            <a:pPr>
              <a:lnSpc>
                <a:spcPct val="90000"/>
              </a:lnSpc>
              <a:defRPr/>
            </a:pPr>
            <a:r>
              <a:rPr lang="en-US" b="1" dirty="0" smtClean="0">
                <a:latin typeface="Tw Cen MT" panose="020B0602020104020603" pitchFamily="34" charset="0"/>
              </a:rPr>
              <a:t>		</a:t>
            </a:r>
            <a:r>
              <a:rPr lang="en-US" dirty="0" smtClean="0">
                <a:latin typeface="Tw Cen MT" panose="020B0602020104020603" pitchFamily="34" charset="0"/>
              </a:rPr>
              <a:t>-Example of subdivision in several phases</a:t>
            </a:r>
          </a:p>
        </p:txBody>
      </p:sp>
      <p:sp>
        <p:nvSpPr>
          <p:cNvPr id="4" name="Slide Number Placeholder 3"/>
          <p:cNvSpPr>
            <a:spLocks noGrp="1"/>
          </p:cNvSpPr>
          <p:nvPr>
            <p:ph type="sldNum" sz="quarter" idx="10"/>
          </p:nvPr>
        </p:nvSpPr>
        <p:spPr/>
        <p:txBody>
          <a:bodyPr/>
          <a:lstStyle/>
          <a:p>
            <a:fld id="{F6DA9C80-B631-4EC4-8253-F63CFD0157DF}" type="slidenum">
              <a:rPr lang="en-US" smtClean="0"/>
              <a:t>14</a:t>
            </a:fld>
            <a:endParaRPr lang="en-US"/>
          </a:p>
        </p:txBody>
      </p:sp>
    </p:spTree>
    <p:extLst>
      <p:ext uri="{BB962C8B-B14F-4D97-AF65-F5344CB8AC3E}">
        <p14:creationId xmlns:p14="http://schemas.microsoft.com/office/powerpoint/2010/main" val="264950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defRPr/>
            </a:pPr>
            <a:r>
              <a:rPr lang="en-US" dirty="0" smtClean="0">
                <a:latin typeface="Tw Cen MT" panose="020B0602020104020603" pitchFamily="34" charset="0"/>
              </a:rPr>
              <a:t>617.5 (a) reads “These actions have been determined not to have a significant impact on the environment or are otherwise precluded from environmental review”</a:t>
            </a:r>
          </a:p>
          <a:p>
            <a:pPr eaLnBrk="1" hangingPunct="1">
              <a:defRPr/>
            </a:pPr>
            <a:endParaRPr lang="en-US" dirty="0" smtClean="0">
              <a:latin typeface="Tw Cen MT" panose="020B0602020104020603" pitchFamily="34" charset="0"/>
            </a:endParaRPr>
          </a:p>
          <a:p>
            <a:pPr eaLnBrk="1" hangingPunct="1">
              <a:defRPr/>
            </a:pPr>
            <a:r>
              <a:rPr lang="en-US" b="1" dirty="0" smtClean="0">
                <a:latin typeface="Tw Cen MT" panose="020B0602020104020603" pitchFamily="34" charset="0"/>
              </a:rPr>
              <a:t>No “SIG” impact…not NO impact</a:t>
            </a:r>
          </a:p>
          <a:p>
            <a:pPr>
              <a:defRPr/>
            </a:pPr>
            <a:endParaRPr lang="en-US" dirty="0" smtClean="0">
              <a:effectLst>
                <a:outerShdw blurRad="38100" dist="38100" dir="2700000" algn="tl">
                  <a:srgbClr val="C0C0C0"/>
                </a:outerShdw>
              </a:effectLst>
              <a:latin typeface="Tw Cen MT" panose="020B0602020104020603" pitchFamily="34" charset="0"/>
            </a:endParaRPr>
          </a:p>
          <a:p>
            <a:pPr>
              <a:defRPr/>
            </a:pPr>
            <a:r>
              <a:rPr lang="en-US" dirty="0" smtClean="0">
                <a:latin typeface="Tw Cen MT" panose="020B0602020104020603" pitchFamily="34" charset="0"/>
              </a:rPr>
              <a:t>Examples you can relate to:</a:t>
            </a:r>
          </a:p>
          <a:p>
            <a:pPr eaLnBrk="1" hangingPunct="1">
              <a:defRPr/>
            </a:pPr>
            <a:r>
              <a:rPr lang="en-US" b="1" dirty="0" smtClean="0">
                <a:latin typeface="Tw Cen MT" panose="020B0602020104020603" pitchFamily="34" charset="0"/>
              </a:rPr>
              <a:t>ZBA-Setback or lot line variances; Area variances for 1-2-3 family homes</a:t>
            </a:r>
          </a:p>
          <a:p>
            <a:pPr eaLnBrk="1" hangingPunct="1">
              <a:defRPr/>
            </a:pPr>
            <a:r>
              <a:rPr lang="en-US" b="1" dirty="0" smtClean="0">
                <a:latin typeface="Tw Cen MT" panose="020B0602020104020603" pitchFamily="34" charset="0"/>
              </a:rPr>
              <a:t>PB-Construction of a non-residential structure having less than 4.000 SF in gross floor area &amp; not require use variance</a:t>
            </a:r>
          </a:p>
          <a:p>
            <a:pPr eaLnBrk="1" hangingPunct="1">
              <a:defRPr/>
            </a:pPr>
            <a:endParaRPr lang="en-US" b="1" dirty="0" smtClean="0">
              <a:latin typeface="Tw Cen MT" panose="020B0602020104020603" pitchFamily="34" charset="0"/>
            </a:endParaRPr>
          </a:p>
          <a:p>
            <a:pPr eaLnBrk="1" hangingPunct="1">
              <a:defRPr/>
            </a:pPr>
            <a:r>
              <a:rPr lang="en-US" u="sng" dirty="0" smtClean="0">
                <a:latin typeface="Tw Cen MT" panose="020B0602020104020603" pitchFamily="34" charset="0"/>
              </a:rPr>
              <a:t>If an proposed action is classified as a type 2, no further review is required and SEQR is finished</a:t>
            </a:r>
          </a:p>
          <a:p>
            <a:pPr defTabSz="929592">
              <a:lnSpc>
                <a:spcPct val="90000"/>
              </a:lnSpc>
              <a:defRPr/>
            </a:pPr>
            <a:r>
              <a:rPr lang="en-US" sz="1300" dirty="0">
                <a:latin typeface="Tw Cen MT" panose="020B0602020104020603" pitchFamily="34" charset="0"/>
              </a:rPr>
              <a:t>Note helps to prove that you “did” SEQR.  We able to demonstrate that we considered SEQR and decided it did not apply.  Worst case is courts over rule classification, but not likely to get zinged for not “doing” SEQR</a:t>
            </a:r>
            <a:endParaRPr lang="en-US" sz="1300" dirty="0">
              <a:effectLst>
                <a:outerShdw blurRad="38100" dist="38100" dir="2700000" algn="tl">
                  <a:srgbClr val="C0C0C0"/>
                </a:outerShdw>
              </a:effectLst>
              <a:latin typeface="Tw Cen MT" panose="020B0602020104020603" pitchFamily="34" charset="0"/>
            </a:endParaRPr>
          </a:p>
          <a:p>
            <a:pPr defTabSz="929592">
              <a:defRPr/>
            </a:pPr>
            <a:endParaRPr lang="en-US" dirty="0" smtClean="0">
              <a:latin typeface="Tw Cen MT" panose="020B0602020104020603" pitchFamily="34" charset="0"/>
            </a:endParaRPr>
          </a:p>
          <a:p>
            <a:pPr defTabSz="929592">
              <a:defRPr/>
            </a:pPr>
            <a:r>
              <a:rPr lang="en-US" dirty="0" smtClean="0">
                <a:latin typeface="Tw Cen MT" panose="020B0602020104020603" pitchFamily="34" charset="0"/>
              </a:rPr>
              <a:t>617.5 (c) is a </a:t>
            </a:r>
            <a:r>
              <a:rPr lang="en-US" b="1" dirty="0" smtClean="0">
                <a:latin typeface="Tw Cen MT" panose="020B0602020104020603" pitchFamily="34" charset="0"/>
              </a:rPr>
              <a:t>list of 37 items</a:t>
            </a:r>
            <a:r>
              <a:rPr lang="en-US" dirty="0" smtClean="0">
                <a:latin typeface="Tw Cen MT" panose="020B0602020104020603" pitchFamily="34" charset="0"/>
              </a:rPr>
              <a:t> that have been determined to not have a significant impact on the environment</a:t>
            </a:r>
          </a:p>
          <a:p>
            <a:pPr eaLnBrk="1" hangingPunct="1">
              <a:defRPr/>
            </a:pPr>
            <a:r>
              <a:rPr lang="en-US" dirty="0" smtClean="0">
                <a:latin typeface="Tw Cen MT" panose="020B0602020104020603" pitchFamily="34" charset="0"/>
              </a:rPr>
              <a:t>(4) repaving of existing highways not involving the addition of new travel lanes;</a:t>
            </a:r>
          </a:p>
          <a:p>
            <a:pPr eaLnBrk="1" hangingPunct="1">
              <a:defRPr/>
            </a:pPr>
            <a:r>
              <a:rPr lang="en-US" dirty="0" smtClean="0">
                <a:latin typeface="Tw Cen MT" panose="020B0602020104020603" pitchFamily="34" charset="0"/>
              </a:rPr>
              <a:t>(7) construction or expansion of a primary or accessory/appurtenant, non-residential structure or facility involving less than 4,000 square feet of gross floor area and not involving a change in zoning or a use variance and consistent with local land use (9) construction or expansion of a single-family, a two-family or a three-family residence on an approved lot including provision of necessary utility connections as provided in paragraph (11) and the installation, maintenance and/or upgrade of a drinking water well and a septic system;</a:t>
            </a:r>
          </a:p>
          <a:p>
            <a:pPr eaLnBrk="1" hangingPunct="1">
              <a:defRPr/>
            </a:pPr>
            <a:r>
              <a:rPr lang="en-US" dirty="0" smtClean="0">
                <a:latin typeface="Tw Cen MT" panose="020B0602020104020603" pitchFamily="34" charset="0"/>
              </a:rPr>
              <a:t>(12) granting of individual setback and lot line variances;</a:t>
            </a:r>
          </a:p>
          <a:p>
            <a:pPr eaLnBrk="1" hangingPunct="1">
              <a:defRPr/>
            </a:pPr>
            <a:r>
              <a:rPr lang="en-US" dirty="0" smtClean="0">
                <a:latin typeface="Tw Cen MT" panose="020B0602020104020603" pitchFamily="34" charset="0"/>
              </a:rPr>
              <a:t>(13) granting of an area variance(s) for a single-family, two-family or three-family residence</a:t>
            </a:r>
          </a:p>
        </p:txBody>
      </p:sp>
      <p:sp>
        <p:nvSpPr>
          <p:cNvPr id="4" name="Slide Number Placeholder 3"/>
          <p:cNvSpPr>
            <a:spLocks noGrp="1"/>
          </p:cNvSpPr>
          <p:nvPr>
            <p:ph type="sldNum" sz="quarter" idx="10"/>
          </p:nvPr>
        </p:nvSpPr>
        <p:spPr/>
        <p:txBody>
          <a:bodyPr/>
          <a:lstStyle/>
          <a:p>
            <a:fld id="{F6DA9C80-B631-4EC4-8253-F63CFD0157DF}" type="slidenum">
              <a:rPr lang="en-US" smtClean="0"/>
              <a:t>15</a:t>
            </a:fld>
            <a:endParaRPr lang="en-US"/>
          </a:p>
        </p:txBody>
      </p:sp>
    </p:spTree>
    <p:extLst>
      <p:ext uri="{BB962C8B-B14F-4D97-AF65-F5344CB8AC3E}">
        <p14:creationId xmlns:p14="http://schemas.microsoft.com/office/powerpoint/2010/main" val="1022247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marL="222353" indent="-222353">
              <a:defRPr/>
            </a:pPr>
            <a:r>
              <a:rPr lang="en-US" dirty="0" smtClean="0">
                <a:latin typeface="Tw Cen MT" panose="020B0602020104020603" pitchFamily="34" charset="0"/>
              </a:rPr>
              <a:t>One example:</a:t>
            </a:r>
          </a:p>
          <a:p>
            <a:pPr marL="222353" indent="-222353">
              <a:buFontTx/>
              <a:buAutoNum type="arabicParenBoth"/>
              <a:defRPr/>
            </a:pPr>
            <a:r>
              <a:rPr lang="en-US" u="sng" dirty="0" smtClean="0">
                <a:latin typeface="Tw Cen MT" panose="020B0602020104020603" pitchFamily="34" charset="0"/>
              </a:rPr>
              <a:t>the adoption of a municipality's land use plan, the adoption by any agency of a comprehensive</a:t>
            </a:r>
            <a:r>
              <a:rPr lang="en-US" dirty="0" smtClean="0">
                <a:latin typeface="Tw Cen MT" panose="020B0602020104020603" pitchFamily="34" charset="0"/>
              </a:rPr>
              <a:t> resource management plan or </a:t>
            </a:r>
            <a:r>
              <a:rPr lang="en-US" u="sng" dirty="0" smtClean="0">
                <a:latin typeface="Tw Cen MT" panose="020B0602020104020603" pitchFamily="34" charset="0"/>
              </a:rPr>
              <a:t>the initial adoption of a municipality's comprehensive zoning regulations</a:t>
            </a:r>
            <a:r>
              <a:rPr lang="en-US" dirty="0" smtClean="0">
                <a:latin typeface="Tw Cen MT" panose="020B0602020104020603" pitchFamily="34" charset="0"/>
              </a:rPr>
              <a:t>;</a:t>
            </a:r>
          </a:p>
          <a:p>
            <a:pPr marL="222353" indent="-222353">
              <a:buFontTx/>
              <a:buAutoNum type="arabicParenBoth"/>
              <a:defRPr/>
            </a:pPr>
            <a:endParaRPr lang="en-US" dirty="0" smtClean="0">
              <a:latin typeface="Tw Cen MT" panose="020B0602020104020603" pitchFamily="34" charset="0"/>
            </a:endParaRPr>
          </a:p>
          <a:p>
            <a:pPr marL="222353" indent="-222353">
              <a:defRPr/>
            </a:pPr>
            <a:r>
              <a:rPr lang="en-US" dirty="0" smtClean="0">
                <a:latin typeface="Tw Cen MT" panose="020B0602020104020603" pitchFamily="34" charset="0"/>
              </a:rPr>
              <a:t>In term of construction projects, thresholds differ depending on the type of project and several factors, some examples being whether or not a community has adopted zoning or subdivision regulations, and whether or not the project will require connection to existing public water and sewer systems</a:t>
            </a:r>
          </a:p>
          <a:p>
            <a:pPr>
              <a:defRPr/>
            </a:pPr>
            <a:endParaRPr lang="en-US" dirty="0" smtClean="0">
              <a:latin typeface="Tw Cen MT" panose="020B0602020104020603" pitchFamily="34" charset="0"/>
            </a:endParaRPr>
          </a:p>
          <a:p>
            <a:pPr marL="222353" indent="-222353">
              <a:defRPr/>
            </a:pPr>
            <a:r>
              <a:rPr lang="en-US" b="1" dirty="0" smtClean="0">
                <a:latin typeface="Tw Cen MT" panose="020B0602020104020603" pitchFamily="34" charset="0"/>
              </a:rPr>
              <a:t>Require that SEQRA continue to its conclusion</a:t>
            </a:r>
          </a:p>
          <a:p>
            <a:pPr marL="222353" indent="-222353">
              <a:defRPr/>
            </a:pPr>
            <a:endParaRPr lang="en-US" dirty="0" smtClean="0">
              <a:latin typeface="Tw Cen MT" panose="020B0602020104020603" pitchFamily="34" charset="0"/>
            </a:endParaRPr>
          </a:p>
          <a:p>
            <a:pPr marL="222353" indent="-222353">
              <a:defRPr/>
            </a:pPr>
            <a:r>
              <a:rPr lang="en-US" dirty="0" smtClean="0">
                <a:latin typeface="Tw Cen MT" panose="020B0602020104020603" pitchFamily="34" charset="0"/>
              </a:rPr>
              <a:t>(11) any Unlisted action that exceeds a Type I threshold established by an involved agency pursuant to section 617.14 of this Part.</a:t>
            </a:r>
          </a:p>
        </p:txBody>
      </p:sp>
      <p:sp>
        <p:nvSpPr>
          <p:cNvPr id="4" name="Slide Number Placeholder 3"/>
          <p:cNvSpPr>
            <a:spLocks noGrp="1"/>
          </p:cNvSpPr>
          <p:nvPr>
            <p:ph type="sldNum" sz="quarter" idx="10"/>
          </p:nvPr>
        </p:nvSpPr>
        <p:spPr/>
        <p:txBody>
          <a:bodyPr/>
          <a:lstStyle/>
          <a:p>
            <a:fld id="{F6DA9C80-B631-4EC4-8253-F63CFD0157DF}" type="slidenum">
              <a:rPr lang="en-US" smtClean="0"/>
              <a:t>16</a:t>
            </a:fld>
            <a:endParaRPr lang="en-US"/>
          </a:p>
        </p:txBody>
      </p:sp>
    </p:spTree>
    <p:extLst>
      <p:ext uri="{BB962C8B-B14F-4D97-AF65-F5344CB8AC3E}">
        <p14:creationId xmlns:p14="http://schemas.microsoft.com/office/powerpoint/2010/main" val="393726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defRPr/>
            </a:pPr>
            <a:r>
              <a:rPr lang="en-US" dirty="0" err="1" smtClean="0"/>
              <a:t>ak</a:t>
            </a:r>
            <a:r>
              <a:rPr lang="en-US" dirty="0" smtClean="0"/>
              <a:t>) …all actions not identified as a Type I or Type II action in this Part, or, in the case of a particular agency action, not identified as a Type I or Type II action in the agency's own SEQR procedures.</a:t>
            </a:r>
          </a:p>
          <a:p>
            <a:pPr eaLnBrk="1" hangingPunct="1">
              <a:defRPr/>
            </a:pPr>
            <a:endParaRPr lang="en-US" b="1" u="sng" dirty="0" smtClean="0"/>
          </a:p>
          <a:p>
            <a:pPr eaLnBrk="1" hangingPunct="1">
              <a:defRPr/>
            </a:pPr>
            <a:r>
              <a:rPr lang="en-US" b="1" u="sng" dirty="0" smtClean="0"/>
              <a:t>In other words they are actions that fall between the two “listed” categories</a:t>
            </a:r>
          </a:p>
          <a:p>
            <a:pPr eaLnBrk="1" hangingPunct="1">
              <a:defRPr/>
            </a:pPr>
            <a:endParaRPr lang="en-US" b="1" dirty="0" smtClean="0"/>
          </a:p>
          <a:p>
            <a:pPr eaLnBrk="1" hangingPunct="1">
              <a:defRPr/>
            </a:pPr>
            <a:r>
              <a:rPr lang="en-US" b="1" dirty="0" smtClean="0"/>
              <a:t>Regulations make provisions for generation of </a:t>
            </a:r>
            <a:r>
              <a:rPr lang="en-US" b="1" dirty="0" err="1" smtClean="0"/>
              <a:t>mun’s</a:t>
            </a:r>
            <a:r>
              <a:rPr lang="en-US" b="1" dirty="0" smtClean="0"/>
              <a:t> own list-Adopt separate to complement those contained in </a:t>
            </a:r>
            <a:r>
              <a:rPr lang="en-US" b="1" dirty="0" err="1" smtClean="0"/>
              <a:t>regs</a:t>
            </a:r>
            <a:endParaRPr lang="en-US" b="1" dirty="0" smtClean="0"/>
          </a:p>
          <a:p>
            <a:pPr eaLnBrk="1" hangingPunct="1">
              <a:defRPr/>
            </a:pPr>
            <a:r>
              <a:rPr lang="en-US" dirty="0" smtClean="0"/>
              <a:t>Ex. In Cohoes considering sign unlisted to Type I because extensive site plan review for sign permits-adequate review</a:t>
            </a:r>
          </a:p>
          <a:p>
            <a:pPr eaLnBrk="1" hangingPunct="1">
              <a:defRPr/>
            </a:pPr>
            <a:r>
              <a:rPr lang="en-US" dirty="0" smtClean="0"/>
              <a:t>617.5 (b)-Expansion of Type II list-</a:t>
            </a:r>
            <a:r>
              <a:rPr lang="en-US" dirty="0" err="1" smtClean="0"/>
              <a:t>Mun</a:t>
            </a:r>
            <a:r>
              <a:rPr lang="en-US" dirty="0" smtClean="0"/>
              <a:t> can add unlisted actions</a:t>
            </a:r>
          </a:p>
          <a:p>
            <a:pPr eaLnBrk="1" hangingPunct="1">
              <a:defRPr/>
            </a:pPr>
            <a:r>
              <a:rPr lang="en-US" dirty="0" smtClean="0"/>
              <a:t>617.4 (a) (2)-Expansion of Type I list-</a:t>
            </a:r>
            <a:r>
              <a:rPr lang="en-US" dirty="0" err="1" smtClean="0"/>
              <a:t>Mun</a:t>
            </a:r>
            <a:r>
              <a:rPr lang="en-US" dirty="0" smtClean="0"/>
              <a:t> can add unlisted actions</a:t>
            </a:r>
          </a:p>
          <a:p>
            <a:pPr eaLnBrk="1" hangingPunct="1">
              <a:defRPr/>
            </a:pPr>
            <a:r>
              <a:rPr lang="en-US" b="1" dirty="0" smtClean="0"/>
              <a:t>Governing Body can officially adopt new list (resolution probably ok, local law recommended) if they would like an unlisted action to be classified as a Type I or II</a:t>
            </a:r>
            <a:r>
              <a:rPr lang="en-US" dirty="0" smtClean="0"/>
              <a:t>; No agency is bound by an action on another agency’s Type II but yes for Type I</a:t>
            </a:r>
          </a:p>
          <a:p>
            <a:pPr eaLnBrk="1" hangingPunct="1">
              <a:defRPr/>
            </a:pPr>
            <a:endParaRPr lang="en-US" dirty="0" smtClean="0"/>
          </a:p>
          <a:p>
            <a:pPr eaLnBrk="1" hangingPunct="1">
              <a:defRPr/>
            </a:pPr>
            <a:r>
              <a:rPr lang="en-US" b="1" dirty="0" smtClean="0"/>
              <a:t>Requires SEQRA continue to conclusion…Like Type I</a:t>
            </a:r>
          </a:p>
        </p:txBody>
      </p:sp>
      <p:sp>
        <p:nvSpPr>
          <p:cNvPr id="4" name="Slide Number Placeholder 3"/>
          <p:cNvSpPr>
            <a:spLocks noGrp="1"/>
          </p:cNvSpPr>
          <p:nvPr>
            <p:ph type="sldNum" sz="quarter" idx="10"/>
          </p:nvPr>
        </p:nvSpPr>
        <p:spPr/>
        <p:txBody>
          <a:bodyPr/>
          <a:lstStyle/>
          <a:p>
            <a:fld id="{F6DA9C80-B631-4EC4-8253-F63CFD0157DF}" type="slidenum">
              <a:rPr lang="en-US" smtClean="0"/>
              <a:t>17</a:t>
            </a:fld>
            <a:endParaRPr lang="en-US"/>
          </a:p>
        </p:txBody>
      </p:sp>
    </p:spTree>
    <p:extLst>
      <p:ext uri="{BB962C8B-B14F-4D97-AF65-F5344CB8AC3E}">
        <p14:creationId xmlns:p14="http://schemas.microsoft.com/office/powerpoint/2010/main" val="2757966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9592">
              <a:defRPr/>
            </a:pPr>
            <a:r>
              <a:rPr lang="en-US" b="0" dirty="0" smtClean="0">
                <a:latin typeface="Tw Cen MT" panose="020B0602020104020603" pitchFamily="34" charset="0"/>
              </a:rPr>
              <a:t>OK now that we have talked about </a:t>
            </a:r>
            <a:r>
              <a:rPr lang="en-US" b="0" u="sng" dirty="0" smtClean="0">
                <a:latin typeface="Tw Cen MT" panose="020B0602020104020603" pitchFamily="34" charset="0"/>
              </a:rPr>
              <a:t>what</a:t>
            </a:r>
            <a:r>
              <a:rPr lang="en-US" b="0" dirty="0" smtClean="0">
                <a:latin typeface="Tw Cen MT" panose="020B0602020104020603" pitchFamily="34" charset="0"/>
              </a:rPr>
              <a:t> needs to be reviewed, “Attorney” is going to discuss </a:t>
            </a:r>
            <a:r>
              <a:rPr lang="en-US" b="0" u="sng" dirty="0" smtClean="0">
                <a:latin typeface="Tw Cen MT" panose="020B0602020104020603" pitchFamily="34" charset="0"/>
              </a:rPr>
              <a:t>who</a:t>
            </a:r>
            <a:r>
              <a:rPr lang="en-US" b="0" dirty="0" smtClean="0">
                <a:latin typeface="Tw Cen MT" panose="020B0602020104020603" pitchFamily="34" charset="0"/>
              </a:rPr>
              <a:t> has a role in the review…</a:t>
            </a:r>
          </a:p>
          <a:p>
            <a:endParaRPr lang="en-US" dirty="0" smtClean="0">
              <a:latin typeface="Tw Cen MT" panose="020B0602020104020603" pitchFamily="34" charset="0"/>
            </a:endParaRPr>
          </a:p>
          <a:p>
            <a:pPr defTabSz="929592">
              <a:defRPr/>
            </a:pPr>
            <a:r>
              <a:rPr lang="en-US" altLang="en-US" dirty="0" smtClean="0">
                <a:latin typeface="Tw Cen MT" pitchFamily="34" charset="0"/>
              </a:rPr>
              <a:t>Now that we have explained which activities need to be reviewed, we will now go on to discuss who has a role in the review.  Those public bodies having a stake in a action would be considered “agencies.”</a:t>
            </a:r>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a:p>
        </p:txBody>
      </p:sp>
    </p:spTree>
    <p:extLst>
      <p:ext uri="{BB962C8B-B14F-4D97-AF65-F5344CB8AC3E}">
        <p14:creationId xmlns:p14="http://schemas.microsoft.com/office/powerpoint/2010/main" val="3763512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smtClean="0"/>
              <a:t>Lead Agency see SEQR review through from start to finish, to its completion</a:t>
            </a:r>
          </a:p>
          <a:p>
            <a:endParaRPr lang="en-US" dirty="0" smtClean="0"/>
          </a:p>
          <a:p>
            <a:r>
              <a:rPr lang="en-US" dirty="0" smtClean="0"/>
              <a:t>Other involved agencies basically abide by LA decisions and actions, but need to make sure they stay tuned in if they care at all about the project</a:t>
            </a:r>
          </a:p>
          <a:p>
            <a:endParaRPr lang="en-US" dirty="0" smtClean="0"/>
          </a:p>
          <a:p>
            <a:pPr eaLnBrk="1" hangingPunct="1"/>
            <a:r>
              <a:rPr lang="en-US" dirty="0" smtClean="0"/>
              <a:t>Opportunity/obligation to look more broadly</a:t>
            </a:r>
          </a:p>
          <a:p>
            <a:pPr eaLnBrk="1" hangingPunct="1"/>
            <a:endParaRPr lang="en-US" dirty="0" smtClean="0"/>
          </a:p>
          <a:p>
            <a:pPr eaLnBrk="1" hangingPunct="1"/>
            <a:r>
              <a:rPr lang="en-US" b="1" dirty="0" smtClean="0"/>
              <a:t>Interested</a:t>
            </a:r>
            <a:r>
              <a:rPr lang="en-US" dirty="0" smtClean="0"/>
              <a:t> may participate as members of the public would</a:t>
            </a:r>
          </a:p>
          <a:p>
            <a:pPr eaLnBrk="1" hangingPunct="1"/>
            <a:endParaRPr lang="en-US" dirty="0" smtClean="0"/>
          </a:p>
          <a:p>
            <a:pPr eaLnBrk="1" hangingPunct="1"/>
            <a:r>
              <a:rPr lang="en-US" dirty="0" smtClean="0"/>
              <a:t>We’ve talked about classifying the action and agency decisions that get us involved in SEQR.</a:t>
            </a:r>
          </a:p>
          <a:p>
            <a:pPr eaLnBrk="1" hangingPunct="1"/>
            <a:r>
              <a:rPr lang="en-US" dirty="0" smtClean="0"/>
              <a:t>Now we want to talk for a moment about the different roles an agency might play in the SEQR process.</a:t>
            </a:r>
          </a:p>
          <a:p>
            <a:pPr eaLnBrk="1" hangingPunct="1"/>
            <a:endParaRPr lang="en-US" dirty="0" smtClean="0"/>
          </a:p>
          <a:p>
            <a:pPr eaLnBrk="1" hangingPunct="1"/>
            <a:r>
              <a:rPr lang="en-US" dirty="0" smtClean="0"/>
              <a:t>Under SEQR, an agency can be considered basically one of three roles: lead agency, involved and interested.  Lead agency is more like a subset of the group of involved agencies, as you must be involved to take a lead agency role.</a:t>
            </a:r>
          </a:p>
        </p:txBody>
      </p:sp>
      <p:sp>
        <p:nvSpPr>
          <p:cNvPr id="4" name="Slide Number Placeholder 3"/>
          <p:cNvSpPr>
            <a:spLocks noGrp="1"/>
          </p:cNvSpPr>
          <p:nvPr>
            <p:ph type="sldNum" sz="quarter" idx="10"/>
          </p:nvPr>
        </p:nvSpPr>
        <p:spPr/>
        <p:txBody>
          <a:bodyPr/>
          <a:lstStyle/>
          <a:p>
            <a:fld id="{F6DA9C80-B631-4EC4-8253-F63CFD0157DF}" type="slidenum">
              <a:rPr lang="en-US" smtClean="0"/>
              <a:t>19</a:t>
            </a:fld>
            <a:endParaRPr lang="en-US"/>
          </a:p>
        </p:txBody>
      </p:sp>
    </p:spTree>
    <p:extLst>
      <p:ext uri="{BB962C8B-B14F-4D97-AF65-F5344CB8AC3E}">
        <p14:creationId xmlns:p14="http://schemas.microsoft.com/office/powerpoint/2010/main" val="282821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b="1" dirty="0" smtClean="0">
                <a:latin typeface="Tw Cen MT" panose="020B0602020104020603" pitchFamily="34" charset="0"/>
              </a:rPr>
              <a:t>What agency enforces SEQR?  </a:t>
            </a:r>
            <a:r>
              <a:rPr lang="en-US" dirty="0" smtClean="0">
                <a:latin typeface="Tw Cen MT" panose="020B0602020104020603" pitchFamily="34" charset="0"/>
              </a:rPr>
              <a:t>The Legislature has made SEQR self-enforcing; that is, each agency of government is responsible to see that it meets its own obligations to comply. While the Department of Environmental Conservation is charged with issuing regulations regarding the SEQR process, DEC has no authority to review the implementation of SEQR by other agencies. In other words, </a:t>
            </a:r>
            <a:r>
              <a:rPr lang="en-US" b="1" dirty="0" smtClean="0">
                <a:latin typeface="Tw Cen MT" panose="020B0602020104020603" pitchFamily="34" charset="0"/>
              </a:rPr>
              <a:t>there are no "SEQR Police."</a:t>
            </a:r>
            <a:endParaRPr lang="en-US" dirty="0" smtClean="0">
              <a:latin typeface="Tw Cen MT" panose="020B0602020104020603" pitchFamily="34" charset="0"/>
            </a:endParaRPr>
          </a:p>
          <a:p>
            <a:r>
              <a:rPr lang="en-US" b="1" dirty="0" smtClean="0">
                <a:latin typeface="Tw Cen MT" panose="020B0602020104020603" pitchFamily="34" charset="0"/>
              </a:rPr>
              <a:t>What happens if an agency does not comply with SEQR? </a:t>
            </a:r>
            <a:r>
              <a:rPr lang="en-US" b="0" dirty="0" smtClean="0">
                <a:latin typeface="Tw Cen MT" panose="020B0602020104020603" pitchFamily="34" charset="0"/>
              </a:rPr>
              <a:t> If </a:t>
            </a:r>
            <a:r>
              <a:rPr lang="en-US" dirty="0" smtClean="0">
                <a:latin typeface="Tw Cen MT" panose="020B0602020104020603" pitchFamily="34" charset="0"/>
              </a:rPr>
              <a:t>an agency makes an improper decision or allows a project that is subject to SEQR to start, and fails to undertake a proper review, citizens or groups who can demonstrate that they may be harmed by this failure may take legal action against the agency under Article 78 of the New York State Civil Practice Law and Rules. Project approvals may be rescinded by a court and a new review required under SEQR. New York State's court system has consistently ruled in favor of strong compliance with the provisions of SEQR. (See also case law to be posted later.)</a:t>
            </a:r>
          </a:p>
          <a:p>
            <a:r>
              <a:rPr lang="en-US" b="1" dirty="0" smtClean="0">
                <a:latin typeface="Tw Cen MT" panose="020B0602020104020603" pitchFamily="34" charset="0"/>
              </a:rPr>
              <a:t>How can DEC assist agencies in implementing the SEQR process?  </a:t>
            </a:r>
            <a:r>
              <a:rPr lang="en-US" dirty="0" smtClean="0">
                <a:latin typeface="Tw Cen MT" panose="020B0602020104020603" pitchFamily="34" charset="0"/>
              </a:rPr>
              <a:t>DEC provides informal interpretations and guidance about the conduct of SEQR. These informal interpretations are based on the experience of DEC staff. DEC, however, cannot provide formal legal opinions about the conduct of SEQR by other agencies. State and local agencies and other interested parties should consult with their own legal counsel for formal interpretations of SEQR law and regulations.</a:t>
            </a:r>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a:p>
        </p:txBody>
      </p:sp>
    </p:spTree>
    <p:extLst>
      <p:ext uri="{BB962C8B-B14F-4D97-AF65-F5344CB8AC3E}">
        <p14:creationId xmlns:p14="http://schemas.microsoft.com/office/powerpoint/2010/main" val="398060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defRPr/>
            </a:pPr>
            <a:r>
              <a:rPr lang="en-US" dirty="0" smtClean="0"/>
              <a:t>§617.2 (c) Definitions</a:t>
            </a:r>
          </a:p>
          <a:p>
            <a:pPr eaLnBrk="1" hangingPunct="1">
              <a:defRPr/>
            </a:pPr>
            <a:r>
              <a:rPr lang="en-US" dirty="0" smtClean="0"/>
              <a:t>Agency means a state or local agency</a:t>
            </a:r>
          </a:p>
          <a:p>
            <a:pPr eaLnBrk="1" hangingPunct="1">
              <a:defRPr/>
            </a:pPr>
            <a:endParaRPr lang="en-US" dirty="0" smtClean="0"/>
          </a:p>
          <a:p>
            <a:pPr eaLnBrk="1" hangingPunct="1">
              <a:defRPr/>
            </a:pPr>
            <a:r>
              <a:rPr lang="en-US" dirty="0" smtClean="0"/>
              <a:t>The list can go on and on.  These are some of the more usual examples.</a:t>
            </a:r>
          </a:p>
          <a:p>
            <a:pPr eaLnBrk="1" hangingPunct="1">
              <a:defRPr/>
            </a:pPr>
            <a:r>
              <a:rPr lang="en-US" dirty="0" smtClean="0"/>
              <a:t>Local government aspect of this term is significant</a:t>
            </a:r>
          </a:p>
          <a:p>
            <a:pPr eaLnBrk="1" hangingPunct="1">
              <a:defRPr/>
            </a:pPr>
            <a:r>
              <a:rPr lang="en-US" dirty="0" smtClean="0"/>
              <a:t>Since NYS is what’s called a “home rule state”, local governments make most of the fundamental land use decisions in NY</a:t>
            </a:r>
          </a:p>
          <a:p>
            <a:pPr eaLnBrk="1" hangingPunct="1">
              <a:defRPr/>
            </a:pPr>
            <a:endParaRPr lang="en-US" dirty="0" smtClean="0"/>
          </a:p>
          <a:p>
            <a:pPr eaLnBrk="1" hangingPunct="1">
              <a:defRPr/>
            </a:pPr>
            <a:r>
              <a:rPr lang="en-US" dirty="0" err="1" smtClean="0"/>
              <a:t>Interested:State</a:t>
            </a:r>
            <a:r>
              <a:rPr lang="en-US" dirty="0" smtClean="0"/>
              <a:t> or local agencies or entities acting in advisory roles</a:t>
            </a:r>
          </a:p>
          <a:p>
            <a:pPr eaLnBrk="1" hangingPunct="1">
              <a:buFontTx/>
              <a:buChar char="-"/>
              <a:defRPr/>
            </a:pPr>
            <a:r>
              <a:rPr lang="en-US" dirty="0" smtClean="0"/>
              <a:t>County planning offices providing General Municipal Law “239” reviews;</a:t>
            </a:r>
          </a:p>
          <a:p>
            <a:pPr eaLnBrk="1" hangingPunct="1">
              <a:buFontTx/>
              <a:buChar char="-"/>
              <a:defRPr/>
            </a:pPr>
            <a:r>
              <a:rPr lang="en-US" dirty="0" smtClean="0"/>
              <a:t>Environ. </a:t>
            </a:r>
            <a:r>
              <a:rPr lang="en-US" dirty="0" err="1" smtClean="0"/>
              <a:t>Mngmt</a:t>
            </a:r>
            <a:r>
              <a:rPr lang="en-US" dirty="0" smtClean="0"/>
              <a:t>. Councils &amp; </a:t>
            </a:r>
            <a:r>
              <a:rPr lang="en-US" dirty="0" err="1" smtClean="0"/>
              <a:t>Conserv</a:t>
            </a:r>
            <a:r>
              <a:rPr lang="en-US" dirty="0" smtClean="0"/>
              <a:t>. Advisory Councils</a:t>
            </a:r>
          </a:p>
          <a:p>
            <a:pPr eaLnBrk="1" hangingPunct="1">
              <a:defRPr/>
            </a:pPr>
            <a:endParaRPr lang="en-US" dirty="0" smtClean="0"/>
          </a:p>
          <a:p>
            <a:pPr eaLnBrk="1" hangingPunct="1">
              <a:defRPr/>
            </a:pPr>
            <a:r>
              <a:rPr lang="en-US" dirty="0" smtClean="0"/>
              <a:t>Not classified as SEQR agencies</a:t>
            </a:r>
          </a:p>
          <a:p>
            <a:pPr eaLnBrk="1" hangingPunct="1">
              <a:buFontTx/>
              <a:buChar char="-"/>
              <a:defRPr/>
            </a:pPr>
            <a:r>
              <a:rPr lang="en-US" dirty="0" smtClean="0"/>
              <a:t>Federal agencies (like Corps of Engineers or FERC);</a:t>
            </a:r>
          </a:p>
          <a:p>
            <a:pPr eaLnBrk="1" hangingPunct="1">
              <a:buFontTx/>
              <a:buChar char="-"/>
              <a:defRPr/>
            </a:pPr>
            <a:r>
              <a:rPr lang="en-US" dirty="0" smtClean="0"/>
              <a:t>Purely private transactions involving no government review of funding</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a:p>
        </p:txBody>
      </p:sp>
    </p:spTree>
    <p:extLst>
      <p:ext uri="{BB962C8B-B14F-4D97-AF65-F5344CB8AC3E}">
        <p14:creationId xmlns:p14="http://schemas.microsoft.com/office/powerpoint/2010/main" val="2854519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smtClean="0">
                <a:latin typeface="Tw Cen MT" pitchFamily="34" charset="0"/>
              </a:rPr>
              <a:t>Once</a:t>
            </a:r>
            <a:r>
              <a:rPr lang="en-US" baseline="0" dirty="0" smtClean="0">
                <a:latin typeface="Tw Cen MT" pitchFamily="34" charset="0"/>
              </a:rPr>
              <a:t> all of the involved agencies have been identified, a leader, or lead agency must be delegated if the intent is to coordinate the review.  The lead agency is most easily established when only one exists.  However, in most situations there will be at least two involved.  Usually the agency has the greatest jurisdictional power over the underlying regulation that will volunteer to “take the lead,” and self-appoint  If not, this must be resolved between the agencies.</a:t>
            </a:r>
          </a:p>
          <a:p>
            <a:endParaRPr lang="en-US" baseline="0" dirty="0" smtClean="0">
              <a:latin typeface="Tw Cen MT" pitchFamily="34" charset="0"/>
            </a:endParaRPr>
          </a:p>
          <a:p>
            <a:pPr defTabSz="929468">
              <a:defRPr/>
            </a:pPr>
            <a:r>
              <a:rPr lang="en-US" dirty="0" smtClean="0">
                <a:latin typeface="Tw Cen MT" pitchFamily="34" charset="0"/>
              </a:rPr>
              <a:t>In the case of uncoordinated</a:t>
            </a:r>
            <a:r>
              <a:rPr lang="en-US" baseline="0" dirty="0" smtClean="0">
                <a:latin typeface="Tw Cen MT" pitchFamily="34" charset="0"/>
              </a:rPr>
              <a:t> review, delegation of a lead agency it is not necessary as each agency will act independently to review and a declare a determination of significance.</a:t>
            </a:r>
          </a:p>
          <a:p>
            <a:pPr defTabSz="929468">
              <a:defRPr/>
            </a:pPr>
            <a:endParaRPr lang="en-US" baseline="0" dirty="0" smtClean="0">
              <a:latin typeface="Tw Cen MT" pitchFamily="34" charset="0"/>
            </a:endParaRPr>
          </a:p>
          <a:p>
            <a:pPr eaLnBrk="1" hangingPunct="1">
              <a:lnSpc>
                <a:spcPct val="80000"/>
              </a:lnSpc>
            </a:pPr>
            <a:r>
              <a:rPr lang="en-US" dirty="0" smtClean="0"/>
              <a:t>Lead agency must be agency with decision-making responsibility.</a:t>
            </a:r>
          </a:p>
          <a:p>
            <a:pPr eaLnBrk="1" hangingPunct="1">
              <a:lnSpc>
                <a:spcPct val="80000"/>
              </a:lnSpc>
            </a:pPr>
            <a:r>
              <a:rPr lang="en-US" dirty="0" smtClean="0"/>
              <a:t>Coca-Cola Bottling v City of New York  1988</a:t>
            </a:r>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a:p>
        </p:txBody>
      </p:sp>
    </p:spTree>
    <p:extLst>
      <p:ext uri="{BB962C8B-B14F-4D97-AF65-F5344CB8AC3E}">
        <p14:creationId xmlns:p14="http://schemas.microsoft.com/office/powerpoint/2010/main" val="250612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smtClean="0">
                <a:latin typeface="Tw Cen MT" panose="020B0602020104020603" pitchFamily="34" charset="0"/>
              </a:rPr>
              <a:t>Calendar days for timelines</a:t>
            </a:r>
          </a:p>
          <a:p>
            <a:r>
              <a:rPr lang="en-US" dirty="0" smtClean="0">
                <a:latin typeface="Tw Cen MT" panose="020B0602020104020603" pitchFamily="34" charset="0"/>
              </a:rPr>
              <a:t>Notification packet:</a:t>
            </a:r>
          </a:p>
          <a:p>
            <a:pPr>
              <a:buFontTx/>
              <a:buChar char="•"/>
            </a:pPr>
            <a:r>
              <a:rPr lang="en-US" dirty="0" smtClean="0">
                <a:latin typeface="Tw Cen MT" panose="020B0602020104020603" pitchFamily="34" charset="0"/>
              </a:rPr>
              <a:t>You can include a letter with a portion only requiring a signature for consent</a:t>
            </a:r>
          </a:p>
          <a:p>
            <a:pPr>
              <a:buFontTx/>
              <a:buChar char="•"/>
            </a:pPr>
            <a:r>
              <a:rPr lang="en-US" dirty="0" smtClean="0">
                <a:latin typeface="Tw Cen MT" panose="020B0602020104020603" pitchFamily="34" charset="0"/>
              </a:rPr>
              <a:t>Allows other agencies to refuse Lead Agency status before 30 days with minimal effort</a:t>
            </a:r>
          </a:p>
          <a:p>
            <a:pPr>
              <a:buFontTx/>
              <a:buChar char="•"/>
            </a:pPr>
            <a:r>
              <a:rPr lang="en-US" dirty="0" smtClean="0">
                <a:latin typeface="Tw Cen MT" panose="020B0602020104020603" pitchFamily="34" charset="0"/>
              </a:rPr>
              <a:t>Postage paid self-addressed envelope</a:t>
            </a:r>
          </a:p>
          <a:p>
            <a:endParaRPr lang="en-US" dirty="0" smtClean="0">
              <a:latin typeface="Tw Cen MT" panose="020B0602020104020603" pitchFamily="34" charset="0"/>
            </a:endParaRPr>
          </a:p>
          <a:p>
            <a:r>
              <a:rPr lang="en-US" dirty="0" smtClean="0">
                <a:latin typeface="Tw Cen MT" panose="020B0602020104020603" pitchFamily="34" charset="0"/>
              </a:rPr>
              <a:t>20 days unless mutual consent between agency &amp; applicant</a:t>
            </a:r>
          </a:p>
          <a:p>
            <a:pPr defTabSz="929592">
              <a:defRPr/>
            </a:pPr>
            <a:r>
              <a:rPr lang="en-US" dirty="0" smtClean="0">
                <a:latin typeface="Tw Cen MT" panose="020B0602020104020603" pitchFamily="34" charset="0"/>
              </a:rPr>
              <a:t>Local </a:t>
            </a:r>
            <a:r>
              <a:rPr lang="en-US" dirty="0" err="1" smtClean="0">
                <a:latin typeface="Tw Cen MT" panose="020B0602020104020603" pitchFamily="34" charset="0"/>
              </a:rPr>
              <a:t>govt</a:t>
            </a:r>
            <a:r>
              <a:rPr lang="en-US" dirty="0" smtClean="0">
                <a:latin typeface="Tw Cen MT" panose="020B0602020104020603" pitchFamily="34" charset="0"/>
              </a:rPr>
              <a:t> officials seem to have a hard time with the concept of having 20 days to make a SEQRA determination of significance when the county can take 30 days for a 239-m review. The county, not being an involved agency, has nothing to do with the SEQRA review.</a:t>
            </a:r>
          </a:p>
          <a:p>
            <a:endParaRPr lang="en-US" dirty="0" smtClean="0">
              <a:latin typeface="Tw Cen MT" panose="020B0602020104020603" pitchFamily="34" charset="0"/>
            </a:endParaRPr>
          </a:p>
          <a:p>
            <a:r>
              <a:rPr lang="en-US" dirty="0" smtClean="0">
                <a:latin typeface="Tw Cen MT" panose="020B0602020104020603" pitchFamily="34" charset="0"/>
              </a:rPr>
              <a:t>Full statement for county referral only requires Part I of EAF:</a:t>
            </a:r>
          </a:p>
          <a:p>
            <a:r>
              <a:rPr lang="en-US" b="1" dirty="0" smtClean="0">
                <a:latin typeface="Tw Cen MT" panose="020B0602020104020603" pitchFamily="34" charset="0"/>
              </a:rPr>
              <a:t>Matter of Batavia First v Town of Batavia</a:t>
            </a:r>
            <a:r>
              <a:rPr lang="en-US" dirty="0" smtClean="0">
                <a:latin typeface="Tw Cen MT" panose="020B0602020104020603" pitchFamily="34" charset="0"/>
              </a:rPr>
              <a:t> 2006 NY Appellate Division:</a:t>
            </a:r>
            <a:r>
              <a:rPr lang="en-US" baseline="0" dirty="0" smtClean="0">
                <a:latin typeface="Tw Cen MT" panose="020B0602020104020603" pitchFamily="34" charset="0"/>
              </a:rPr>
              <a:t> </a:t>
            </a:r>
            <a:r>
              <a:rPr lang="en-US" dirty="0" smtClean="0">
                <a:latin typeface="Tw Cen MT" panose="020B0602020104020603" pitchFamily="34" charset="0"/>
              </a:rPr>
              <a:t>Overruled supreme court’s ruling that Part II, should have been provided also.</a:t>
            </a:r>
            <a:r>
              <a:rPr lang="en-US" b="1" dirty="0" smtClean="0">
                <a:latin typeface="Tw Cen MT" panose="020B0602020104020603" pitchFamily="34" charset="0"/>
              </a:rPr>
              <a:t> The fact that the Town Planning Board did not submit Parts 2 and 3 of the EAF is of no consequence, because the County Planning Board had in its possession the same material that the Town Planning Board was considering in making its determination of significance.</a:t>
            </a:r>
            <a:endParaRPr lang="en-US"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22</a:t>
            </a:fld>
            <a:endParaRPr lang="en-US"/>
          </a:p>
        </p:txBody>
      </p:sp>
    </p:spTree>
    <p:extLst>
      <p:ext uri="{BB962C8B-B14F-4D97-AF65-F5344CB8AC3E}">
        <p14:creationId xmlns:p14="http://schemas.microsoft.com/office/powerpoint/2010/main" val="634561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23</a:t>
            </a:fld>
            <a:endParaRPr lang="en-US"/>
          </a:p>
        </p:txBody>
      </p:sp>
    </p:spTree>
    <p:extLst>
      <p:ext uri="{BB962C8B-B14F-4D97-AF65-F5344CB8AC3E}">
        <p14:creationId xmlns:p14="http://schemas.microsoft.com/office/powerpoint/2010/main" val="735234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b="1" dirty="0" smtClean="0"/>
              <a:t>Agencies must NOT act before complying with the provisions of SEQRA</a:t>
            </a:r>
          </a:p>
          <a:p>
            <a:pPr eaLnBrk="1" hangingPunct="1"/>
            <a:endParaRPr lang="en-US" dirty="0" smtClean="0"/>
          </a:p>
          <a:p>
            <a:pPr eaLnBrk="1" hangingPunct="1"/>
            <a:r>
              <a:rPr lang="en-US" dirty="0" smtClean="0"/>
              <a:t>Good time to recap</a:t>
            </a:r>
          </a:p>
          <a:p>
            <a:pPr eaLnBrk="1" hangingPunct="1"/>
            <a:r>
              <a:rPr lang="en-US" dirty="0" smtClean="0"/>
              <a:t>Now we know what is subject to SEQR review and who the players are</a:t>
            </a:r>
          </a:p>
          <a:p>
            <a:pPr eaLnBrk="1" hangingPunct="1"/>
            <a:endParaRPr lang="en-US" dirty="0" smtClean="0"/>
          </a:p>
          <a:p>
            <a:pPr eaLnBrk="1" hangingPunct="1"/>
            <a:r>
              <a:rPr lang="en-US" dirty="0" smtClean="0"/>
              <a:t>Important to note that all agencies that have jurisdiction over an action may NOT take action or render a decision on an application, undertake or fund a private or public action until the SEQR assessment is complete!</a:t>
            </a:r>
          </a:p>
          <a:p>
            <a:pPr eaLnBrk="1" hangingPunct="1"/>
            <a:endParaRPr lang="en-US" dirty="0" smtClean="0"/>
          </a:p>
          <a:p>
            <a:pPr eaLnBrk="1" hangingPunct="1"/>
            <a:r>
              <a:rPr lang="en-US" dirty="0" smtClean="0"/>
              <a:t>All local agencies, boards, authorities, districts, commissions and governing bodies must stop/yield…</a:t>
            </a:r>
          </a:p>
        </p:txBody>
      </p:sp>
      <p:sp>
        <p:nvSpPr>
          <p:cNvPr id="4" name="Slide Number Placeholder 3"/>
          <p:cNvSpPr>
            <a:spLocks noGrp="1"/>
          </p:cNvSpPr>
          <p:nvPr>
            <p:ph type="sldNum" sz="quarter" idx="10"/>
          </p:nvPr>
        </p:nvSpPr>
        <p:spPr/>
        <p:txBody>
          <a:bodyPr/>
          <a:lstStyle/>
          <a:p>
            <a:fld id="{F6DA9C80-B631-4EC4-8253-F63CFD0157DF}" type="slidenum">
              <a:rPr lang="en-US" smtClean="0"/>
              <a:t>24</a:t>
            </a:fld>
            <a:endParaRPr lang="en-US" dirty="0"/>
          </a:p>
        </p:txBody>
      </p:sp>
    </p:spTree>
    <p:extLst>
      <p:ext uri="{BB962C8B-B14F-4D97-AF65-F5344CB8AC3E}">
        <p14:creationId xmlns:p14="http://schemas.microsoft.com/office/powerpoint/2010/main" val="406906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727">
              <a:defRPr/>
            </a:pPr>
            <a:r>
              <a:rPr lang="en-US" dirty="0" smtClean="0">
                <a:latin typeface="Tw Cen MT" pitchFamily="34" charset="0"/>
              </a:rPr>
              <a:t>All agencies may not</a:t>
            </a:r>
            <a:r>
              <a:rPr lang="en-US" baseline="0" dirty="0" smtClean="0">
                <a:latin typeface="Tw Cen MT" pitchFamily="34" charset="0"/>
              </a:rPr>
              <a:t> </a:t>
            </a:r>
            <a:r>
              <a:rPr lang="en-US" dirty="0" smtClean="0">
                <a:latin typeface="Tw Cen MT" pitchFamily="34" charset="0"/>
              </a:rPr>
              <a:t>take action or render a decision on an application, undertake or fund a private or public action until the </a:t>
            </a:r>
            <a:r>
              <a:rPr lang="en-US" baseline="0" dirty="0" smtClean="0">
                <a:latin typeface="Tw Cen MT" pitchFamily="34" charset="0"/>
              </a:rPr>
              <a:t>application is complete.  The application is not considered complete until the </a:t>
            </a:r>
            <a:r>
              <a:rPr lang="en-US" dirty="0" smtClean="0">
                <a:latin typeface="Tw Cen MT" pitchFamily="34" charset="0"/>
              </a:rPr>
              <a:t>SEQR assessment is complete.</a:t>
            </a:r>
            <a:r>
              <a:rPr lang="en-US" baseline="0" dirty="0" smtClean="0">
                <a:latin typeface="Tw Cen MT" pitchFamily="34" charset="0"/>
              </a:rPr>
              <a:t>  </a:t>
            </a:r>
            <a:r>
              <a:rPr lang="en-US" b="0" dirty="0" smtClean="0">
                <a:latin typeface="Tw Cen MT" pitchFamily="34" charset="0"/>
              </a:rPr>
              <a:t>An application is considered to be complete</a:t>
            </a:r>
            <a:r>
              <a:rPr lang="en-US" b="0" baseline="0" dirty="0" smtClean="0">
                <a:latin typeface="Tw Cen MT" pitchFamily="34" charset="0"/>
              </a:rPr>
              <a:t> and ready to proceed with the underlying review, </a:t>
            </a:r>
            <a:r>
              <a:rPr lang="en-US" b="0" dirty="0" smtClean="0">
                <a:latin typeface="Tw Cen MT" pitchFamily="34" charset="0"/>
              </a:rPr>
              <a:t>once the local application submission requirements have been satisfied, and</a:t>
            </a:r>
            <a:r>
              <a:rPr lang="en-US" b="0" baseline="0" dirty="0" smtClean="0">
                <a:latin typeface="Tw Cen MT" pitchFamily="34" charset="0"/>
              </a:rPr>
              <a:t> one of the following scenarios exists:</a:t>
            </a:r>
          </a:p>
          <a:p>
            <a:pPr eaLnBrk="1" hangingPunct="1">
              <a:buFont typeface="Wingdings" pitchFamily="2" charset="2"/>
              <a:buNone/>
            </a:pPr>
            <a:endParaRPr lang="en-US" b="0" baseline="0" dirty="0" smtClean="0">
              <a:latin typeface="Tw Cen MT" pitchFamily="34" charset="0"/>
            </a:endParaRPr>
          </a:p>
          <a:p>
            <a:pPr lvl="1" eaLnBrk="1" hangingPunct="1">
              <a:buFont typeface="Arial" pitchFamily="34" charset="0"/>
              <a:buChar char="•"/>
            </a:pPr>
            <a:r>
              <a:rPr lang="en-US" b="0" baseline="0" dirty="0" smtClean="0">
                <a:latin typeface="Tw Cen MT" pitchFamily="34" charset="0"/>
              </a:rPr>
              <a:t>A negative declaration has been issued and filed; or</a:t>
            </a:r>
          </a:p>
          <a:p>
            <a:pPr lvl="1" eaLnBrk="1" hangingPunct="1">
              <a:buFont typeface="Arial" pitchFamily="34" charset="0"/>
              <a:buChar char="•"/>
            </a:pPr>
            <a:endParaRPr lang="en-US" b="0" baseline="0" dirty="0" smtClean="0">
              <a:latin typeface="Tw Cen MT" pitchFamily="34" charset="0"/>
            </a:endParaRPr>
          </a:p>
          <a:p>
            <a:pPr lvl="1" eaLnBrk="1" hangingPunct="1">
              <a:buFont typeface="Arial" pitchFamily="34" charset="0"/>
              <a:buChar char="•"/>
            </a:pPr>
            <a:r>
              <a:rPr lang="en-US" b="0" baseline="0" dirty="0" smtClean="0">
                <a:latin typeface="Tw Cen MT" pitchFamily="34" charset="0"/>
              </a:rPr>
              <a:t>A Draft EIS has been accepted for public review and the notice of completion has been filed for a positive declaration.  The </a:t>
            </a:r>
            <a:r>
              <a:rPr lang="en-US" dirty="0" smtClean="0">
                <a:latin typeface="Tw Cen MT" pitchFamily="34" charset="0"/>
              </a:rPr>
              <a:t>lead agency will not accept the Draft EIS until is it satisfactory with respect to scope, content and adequacy. Once accepted, the SEQR process will run concurrently with other procedures relating to the review and approval of the action, if reasonable time is provided for preparation, review and public hearings with respect to the draft EIS.</a:t>
            </a:r>
          </a:p>
          <a:p>
            <a:endParaRPr lang="en-US" b="0" dirty="0" smtClean="0">
              <a:latin typeface="Tw Cen MT" pitchFamily="34" charset="0"/>
            </a:endParaRPr>
          </a:p>
          <a:p>
            <a:pPr defTabSz="928727">
              <a:defRPr/>
            </a:pPr>
            <a:r>
              <a:rPr lang="en-US" dirty="0" smtClean="0">
                <a:latin typeface="Tw Cen MT" pitchFamily="34" charset="0"/>
              </a:rPr>
              <a:t>Once the application</a:t>
            </a:r>
            <a:r>
              <a:rPr lang="en-US" baseline="0" dirty="0" smtClean="0">
                <a:latin typeface="Tw Cen MT" pitchFamily="34" charset="0"/>
              </a:rPr>
              <a:t> is complete, the agency is subject to a</a:t>
            </a:r>
            <a:r>
              <a:rPr lang="en-US" dirty="0" smtClean="0">
                <a:latin typeface="Tw Cen MT" pitchFamily="34" charset="0"/>
              </a:rPr>
              <a:t> 62 calendar</a:t>
            </a:r>
            <a:r>
              <a:rPr lang="en-US" baseline="0" dirty="0" smtClean="0">
                <a:latin typeface="Tw Cen MT" pitchFamily="34" charset="0"/>
              </a:rPr>
              <a:t> day maximum timeframe</a:t>
            </a:r>
            <a:r>
              <a:rPr lang="en-US" dirty="0" smtClean="0">
                <a:latin typeface="Tw Cen MT" pitchFamily="34" charset="0"/>
              </a:rPr>
              <a:t> for holding  statutorily and/or locally required public hearing for subdivision plats,</a:t>
            </a:r>
            <a:r>
              <a:rPr lang="en-US" baseline="0" dirty="0" smtClean="0">
                <a:latin typeface="Tw Cen MT" pitchFamily="34" charset="0"/>
              </a:rPr>
              <a:t> special use permit applications, and site plans.</a:t>
            </a:r>
            <a:endParaRPr lang="en-US" dirty="0" smtClean="0">
              <a:latin typeface="Tw Cen MT" pitchFamily="34" charset="0"/>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25</a:t>
            </a:fld>
            <a:endParaRPr lang="en-US"/>
          </a:p>
        </p:txBody>
      </p:sp>
    </p:spTree>
    <p:extLst>
      <p:ext uri="{BB962C8B-B14F-4D97-AF65-F5344CB8AC3E}">
        <p14:creationId xmlns:p14="http://schemas.microsoft.com/office/powerpoint/2010/main" val="3363003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727">
              <a:defRPr/>
            </a:pPr>
            <a:r>
              <a:rPr lang="en-US" dirty="0" smtClean="0">
                <a:latin typeface="Tw Cen MT" pitchFamily="34" charset="0"/>
              </a:rPr>
              <a:t>In deliberating over cases in the past three or four decades, New York State courts have determined that both literal and substantive compliance are required.  “Substantive” review requires evaluation of all potential impacts of a proposed action by reviewing agencies.  We will discuss this concept further in the next slide.  “Literal” review requires that reviewing agencies must follow SEQRA’s procedural requirements.</a:t>
            </a:r>
          </a:p>
          <a:p>
            <a:pPr defTabSz="928727">
              <a:defRPr/>
            </a:pPr>
            <a:endParaRPr lang="en-US" dirty="0" smtClean="0">
              <a:latin typeface="Tw Cen MT" pitchFamily="34" charset="0"/>
            </a:endParaRPr>
          </a:p>
          <a:p>
            <a:pPr defTabSz="928727">
              <a:defRPr/>
            </a:pPr>
            <a:r>
              <a:rPr lang="en-US" dirty="0" smtClean="0">
                <a:latin typeface="Tw Cen MT" pitchFamily="34" charset="0"/>
              </a:rPr>
              <a:t>Once the application is complete, meaning a negative declaration issued or Draft EIS accepted, involved agencies are charged with integrating underlying reviews with that of SEQRA.  For example, once the draft EIS is accepted, the SEQR process will run concurrently with other procedures relating to the review and approval of the action, if reasonable time is provided for preparation, review and public hearings with respect to the draft EIS.  </a:t>
            </a:r>
          </a:p>
          <a:p>
            <a:pPr defTabSz="928727">
              <a:defRPr/>
            </a:pPr>
            <a:endParaRPr lang="en-US" dirty="0" smtClean="0">
              <a:latin typeface="Tw Cen MT" pitchFamily="34" charset="0"/>
            </a:endParaRPr>
          </a:p>
          <a:p>
            <a:pPr defTabSz="928727">
              <a:defRPr/>
            </a:pPr>
            <a:r>
              <a:rPr lang="en-US" dirty="0" smtClean="0">
                <a:latin typeface="Tw Cen MT" pitchFamily="34" charset="0"/>
              </a:rPr>
              <a:t>Literal requirements include no substitution for or representation of underlying reviews as being equivalent to SEQRA’s requirements. Some elements of SEQR may be similar to review pursuant to local land use regulations (or state regulations in the case of variances); however, they are separate and distinct processes.  Notice that SEQRA compliance is noted clearly in the statutes for subdivision, site plan, special use permit, and variance application review.</a:t>
            </a:r>
          </a:p>
        </p:txBody>
      </p:sp>
      <p:sp>
        <p:nvSpPr>
          <p:cNvPr id="4" name="Slide Number Placeholder 3"/>
          <p:cNvSpPr>
            <a:spLocks noGrp="1"/>
          </p:cNvSpPr>
          <p:nvPr>
            <p:ph type="sldNum" sz="quarter" idx="10"/>
          </p:nvPr>
        </p:nvSpPr>
        <p:spPr/>
        <p:txBody>
          <a:bodyPr/>
          <a:lstStyle/>
          <a:p>
            <a:fld id="{F6DA9C80-B631-4EC4-8253-F63CFD0157DF}" type="slidenum">
              <a:rPr lang="en-US" smtClean="0"/>
              <a:t>26</a:t>
            </a:fld>
            <a:endParaRPr lang="en-US"/>
          </a:p>
        </p:txBody>
      </p:sp>
    </p:spTree>
    <p:extLst>
      <p:ext uri="{BB962C8B-B14F-4D97-AF65-F5344CB8AC3E}">
        <p14:creationId xmlns:p14="http://schemas.microsoft.com/office/powerpoint/2010/main" val="3307656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4458">
              <a:defRPr/>
            </a:pPr>
            <a:r>
              <a:rPr lang="en-US" dirty="0" smtClean="0">
                <a:latin typeface="+mn-lt"/>
              </a:rPr>
              <a:t>Subdivision review in particular is intertwined by statute with SEQRA with respect to time frames and shared public hearings, etc. . . . but they are still separate reviews.</a:t>
            </a:r>
          </a:p>
        </p:txBody>
      </p:sp>
      <p:sp>
        <p:nvSpPr>
          <p:cNvPr id="4" name="Slide Number Placeholder 3"/>
          <p:cNvSpPr>
            <a:spLocks noGrp="1"/>
          </p:cNvSpPr>
          <p:nvPr>
            <p:ph type="sldNum" sz="quarter" idx="10"/>
          </p:nvPr>
        </p:nvSpPr>
        <p:spPr/>
        <p:txBody>
          <a:bodyPr/>
          <a:lstStyle/>
          <a:p>
            <a:fld id="{F6DA9C80-B631-4EC4-8253-F63CFD0157DF}" type="slidenum">
              <a:rPr lang="en-US" smtClean="0"/>
              <a:t>27</a:t>
            </a:fld>
            <a:endParaRPr lang="en-US"/>
          </a:p>
        </p:txBody>
      </p:sp>
    </p:spTree>
    <p:extLst>
      <p:ext uri="{BB962C8B-B14F-4D97-AF65-F5344CB8AC3E}">
        <p14:creationId xmlns:p14="http://schemas.microsoft.com/office/powerpoint/2010/main" val="3197426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727">
              <a:defRPr/>
            </a:pPr>
            <a:r>
              <a:rPr lang="en-US" dirty="0" smtClean="0">
                <a:latin typeface="Tw Cen MT" pitchFamily="34" charset="0"/>
              </a:rPr>
              <a:t>Many local agencies put concerted effort into following the procedural, or “literal,” requirements of the SEQRA, that they neglect to honor the intent of the regulations, which is to consider impacts to the environment.  </a:t>
            </a:r>
            <a:r>
              <a:rPr lang="en-US" baseline="0" dirty="0" smtClean="0">
                <a:latin typeface="Tw Cen MT" pitchFamily="34" charset="0"/>
              </a:rPr>
              <a:t>By taking a “substantive” approach to the review criteria, its expected that agencies identify all relevant impacts and consider them relative to magnitude, duration, and context.  Any impacts identified are to be weighed in making t</a:t>
            </a:r>
            <a:r>
              <a:rPr lang="en-US" dirty="0" smtClean="0">
                <a:latin typeface="Tw Cen MT" pitchFamily="34" charset="0"/>
              </a:rPr>
              <a:t>he determination of significance, and will determine whether</a:t>
            </a:r>
            <a:r>
              <a:rPr lang="en-US" baseline="0" dirty="0" smtClean="0">
                <a:latin typeface="Tw Cen MT" pitchFamily="34" charset="0"/>
              </a:rPr>
              <a:t> or not an EIS will be required.</a:t>
            </a:r>
            <a:endParaRPr lang="en-US" dirty="0" smtClean="0">
              <a:latin typeface="Tw Cen MT" pitchFamily="34" charset="0"/>
            </a:endParaRPr>
          </a:p>
          <a:p>
            <a:pPr eaLnBrk="1" hangingPunct="1"/>
            <a:endParaRPr lang="en-US" baseline="0" dirty="0" smtClean="0">
              <a:latin typeface="Tw Cen MT" pitchFamily="34" charset="0"/>
            </a:endParaRPr>
          </a:p>
          <a:p>
            <a:pPr defTabSz="928727">
              <a:defRPr/>
            </a:pPr>
            <a:r>
              <a:rPr lang="en-US" dirty="0" smtClean="0">
                <a:latin typeface="Tw Cen MT" pitchFamily="34" charset="0"/>
              </a:rPr>
              <a:t>The state courts have also referred to substantive review as taking a “hard look” when analyzing impacts.  One landmark case, H.O.M.E.S. v NYS Urban Development Corp (1979), pertained to a negative declaration issued on the proposed construction of a sports stadium in Syracuse, NY.  The court upheld the petitioners claim that a negative declaration had to be supported by the record showing that the agency considered all relevant areas of environmental concerns.  Failure to consider all concerns, such as traffic, resulted in the action being nullified.  This decision resulted in the expression “hard look.”</a:t>
            </a:r>
          </a:p>
          <a:p>
            <a:pPr eaLnBrk="1" hangingPunct="1"/>
            <a:endParaRPr lang="en-US" dirty="0" smtClean="0">
              <a:latin typeface="Tw Cen MT" pitchFamily="34" charset="0"/>
            </a:endParaRPr>
          </a:p>
          <a:p>
            <a:pPr eaLnBrk="1" hangingPunct="1"/>
            <a:r>
              <a:rPr lang="en-US" dirty="0" smtClean="0">
                <a:latin typeface="Tw Cen MT" pitchFamily="34" charset="0"/>
              </a:rPr>
              <a:t>The determination of significance, negative or</a:t>
            </a:r>
            <a:r>
              <a:rPr lang="en-US" baseline="0" dirty="0" smtClean="0">
                <a:latin typeface="Tw Cen MT" pitchFamily="34" charset="0"/>
              </a:rPr>
              <a:t> positive,</a:t>
            </a:r>
            <a:r>
              <a:rPr lang="en-US" dirty="0" smtClean="0">
                <a:latin typeface="Tw Cen MT" pitchFamily="34" charset="0"/>
              </a:rPr>
              <a:t> must be in writing and remain</a:t>
            </a:r>
            <a:r>
              <a:rPr lang="en-US" baseline="0" dirty="0" smtClean="0">
                <a:latin typeface="Tw Cen MT" pitchFamily="34" charset="0"/>
              </a:rPr>
              <a:t> </a:t>
            </a:r>
            <a:r>
              <a:rPr lang="en-US" dirty="0" smtClean="0">
                <a:latin typeface="Tw Cen MT" pitchFamily="34" charset="0"/>
              </a:rPr>
              <a:t>part of the record.  Reasoned elaborations, which explain how the agency came</a:t>
            </a:r>
            <a:r>
              <a:rPr lang="en-US" baseline="0" dirty="0" smtClean="0">
                <a:latin typeface="Tw Cen MT" pitchFamily="34" charset="0"/>
              </a:rPr>
              <a:t> to their conclusion,</a:t>
            </a:r>
            <a:r>
              <a:rPr lang="en-US" dirty="0" smtClean="0">
                <a:latin typeface="Tw Cen MT" pitchFamily="34" charset="0"/>
              </a:rPr>
              <a:t> should be prepared</a:t>
            </a:r>
            <a:r>
              <a:rPr lang="en-US" baseline="0" dirty="0" smtClean="0">
                <a:latin typeface="Tw Cen MT" pitchFamily="34" charset="0"/>
              </a:rPr>
              <a:t>.  </a:t>
            </a:r>
            <a:r>
              <a:rPr lang="en-US" dirty="0" smtClean="0">
                <a:latin typeface="Tw Cen MT" pitchFamily="34" charset="0"/>
              </a:rPr>
              <a:t>Decisions where no impacts are identified often means explanation with some additional narrative discussion.  The reasoning </a:t>
            </a:r>
            <a:r>
              <a:rPr lang="en-US" baseline="0" dirty="0" smtClean="0">
                <a:latin typeface="Tw Cen MT" pitchFamily="34" charset="0"/>
              </a:rPr>
              <a:t>does not need to be overly technical, and it is acceptable to</a:t>
            </a:r>
            <a:r>
              <a:rPr lang="en-US" dirty="0" smtClean="0">
                <a:latin typeface="Tw Cen MT" pitchFamily="34" charset="0"/>
              </a:rPr>
              <a:t> re-use well-phrased discussions</a:t>
            </a:r>
            <a:r>
              <a:rPr lang="en-US" baseline="0" dirty="0" smtClean="0">
                <a:latin typeface="Tw Cen MT" pitchFamily="34" charset="0"/>
              </a:rPr>
              <a:t> in findings document.</a:t>
            </a:r>
            <a:endParaRPr lang="en-US" dirty="0" smtClean="0">
              <a:latin typeface="Tw Cen MT" pitchFamily="34" charset="0"/>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28</a:t>
            </a:fld>
            <a:endParaRPr lang="en-US"/>
          </a:p>
        </p:txBody>
      </p:sp>
    </p:spTree>
    <p:extLst>
      <p:ext uri="{BB962C8B-B14F-4D97-AF65-F5344CB8AC3E}">
        <p14:creationId xmlns:p14="http://schemas.microsoft.com/office/powerpoint/2010/main" val="1697979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727">
              <a:defRPr/>
            </a:pPr>
            <a:r>
              <a:rPr lang="en-US" dirty="0" smtClean="0">
                <a:latin typeface="Tw Cen MT" pitchFamily="34" charset="0"/>
              </a:rPr>
              <a:t>Segmentation divides a project into pieces with each piece receiving individual determinations of significance.  This practice </a:t>
            </a:r>
            <a:r>
              <a:rPr lang="en-US" b="0" u="none" baseline="0" dirty="0" smtClean="0">
                <a:latin typeface="Tw Cen MT" pitchFamily="34" charset="0"/>
              </a:rPr>
              <a:t>may</a:t>
            </a:r>
            <a:r>
              <a:rPr lang="en-US" b="0" u="none" dirty="0" smtClean="0">
                <a:latin typeface="Tw Cen MT" pitchFamily="34" charset="0"/>
              </a:rPr>
              <a:t> be intentional or unintentional,</a:t>
            </a:r>
            <a:r>
              <a:rPr lang="en-US" b="0" u="none" baseline="0" dirty="0" smtClean="0">
                <a:latin typeface="Tw Cen MT" pitchFamily="34" charset="0"/>
              </a:rPr>
              <a:t> and</a:t>
            </a:r>
            <a:r>
              <a:rPr lang="en-US" b="0" u="none" dirty="0" smtClean="0">
                <a:latin typeface="Tw Cen MT" pitchFamily="34" charset="0"/>
              </a:rPr>
              <a:t> may occur over time,</a:t>
            </a:r>
            <a:r>
              <a:rPr lang="en-US" b="0" u="none" baseline="0" dirty="0" smtClean="0">
                <a:latin typeface="Tw Cen MT" pitchFamily="34" charset="0"/>
              </a:rPr>
              <a:t> as is commonly the case with phased </a:t>
            </a:r>
            <a:r>
              <a:rPr lang="en-US" b="0" u="none" dirty="0" smtClean="0">
                <a:latin typeface="Tw Cen MT" pitchFamily="34" charset="0"/>
              </a:rPr>
              <a:t>development.  Either way, segmentation may result in the cumulative</a:t>
            </a:r>
            <a:r>
              <a:rPr lang="en-US" b="0" u="none" baseline="0" dirty="0" smtClean="0">
                <a:latin typeface="Tw Cen MT" pitchFamily="34" charset="0"/>
              </a:rPr>
              <a:t> </a:t>
            </a:r>
            <a:r>
              <a:rPr lang="en-US" dirty="0" smtClean="0">
                <a:latin typeface="Tw Cen MT" pitchFamily="34" charset="0"/>
              </a:rPr>
              <a:t>environmental impacts of an entire action to be overlooked.</a:t>
            </a:r>
            <a:endParaRPr lang="en-US" baseline="0" dirty="0" smtClean="0">
              <a:latin typeface="Tw Cen MT" pitchFamily="34" charset="0"/>
            </a:endParaRPr>
          </a:p>
          <a:p>
            <a:pPr defTabSz="928727">
              <a:defRPr/>
            </a:pPr>
            <a:endParaRPr lang="en-US" baseline="0" dirty="0" smtClean="0">
              <a:latin typeface="Tw Cen MT" pitchFamily="34" charset="0"/>
            </a:endParaRPr>
          </a:p>
          <a:p>
            <a:pPr defTabSz="928727">
              <a:defRPr/>
            </a:pPr>
            <a:r>
              <a:rPr lang="en-US" dirty="0" smtClean="0">
                <a:latin typeface="Tw Cen MT" pitchFamily="34" charset="0"/>
              </a:rPr>
              <a:t>Segmentation is not permitted, except in rare situations.  For</a:t>
            </a:r>
            <a:r>
              <a:rPr lang="en-US" baseline="0" dirty="0" smtClean="0">
                <a:latin typeface="Tw Cen MT" pitchFamily="34" charset="0"/>
              </a:rPr>
              <a:t> example, if an applicant is proposing a project in phases, and truly does not know what the subsequent development plans will entail, an agency may chose to allow the segmentation.  A safeguard practice could be to impose the condition that any subsequent development take into account the cumulative impacts of all phases.</a:t>
            </a:r>
            <a:r>
              <a:rPr lang="en-US" dirty="0" smtClean="0">
                <a:latin typeface="Tw Cen MT" pitchFamily="34" charset="0"/>
              </a:rPr>
              <a:t> Standards</a:t>
            </a:r>
            <a:r>
              <a:rPr lang="en-US" baseline="0" dirty="0" smtClean="0">
                <a:latin typeface="Tw Cen MT" pitchFamily="34" charset="0"/>
              </a:rPr>
              <a:t> for permissible segmentation may include:  </a:t>
            </a:r>
            <a:r>
              <a:rPr lang="en-US" dirty="0" smtClean="0">
                <a:latin typeface="Tw Cen MT" pitchFamily="34" charset="0"/>
              </a:rPr>
              <a:t>1) no less protective of environment; 2) state reasons for segmentation; 3) identify other segments of action.</a:t>
            </a:r>
          </a:p>
        </p:txBody>
      </p:sp>
      <p:sp>
        <p:nvSpPr>
          <p:cNvPr id="4" name="Slide Number Placeholder 3"/>
          <p:cNvSpPr>
            <a:spLocks noGrp="1"/>
          </p:cNvSpPr>
          <p:nvPr>
            <p:ph type="sldNum" sz="quarter" idx="10"/>
          </p:nvPr>
        </p:nvSpPr>
        <p:spPr/>
        <p:txBody>
          <a:bodyPr/>
          <a:lstStyle/>
          <a:p>
            <a:fld id="{F6DA9C80-B631-4EC4-8253-F63CFD0157DF}" type="slidenum">
              <a:rPr lang="en-US" smtClean="0"/>
              <a:t>29</a:t>
            </a:fld>
            <a:endParaRPr lang="en-US"/>
          </a:p>
        </p:txBody>
      </p:sp>
    </p:spTree>
    <p:extLst>
      <p:ext uri="{BB962C8B-B14F-4D97-AF65-F5344CB8AC3E}">
        <p14:creationId xmlns:p14="http://schemas.microsoft.com/office/powerpoint/2010/main" val="89920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856">
              <a:lnSpc>
                <a:spcPct val="80000"/>
              </a:lnSpc>
              <a:defRPr/>
            </a:pPr>
            <a:r>
              <a:rPr lang="en-US" dirty="0" smtClean="0">
                <a:latin typeface="Tw Cen MT" pitchFamily="34" charset="0"/>
                <a:cs typeface="Arial" pitchFamily="34" charset="0"/>
              </a:rPr>
              <a:t>The SEQRA regulations may be found in Environmental </a:t>
            </a:r>
            <a:r>
              <a:rPr lang="fr-FR" dirty="0" smtClean="0">
                <a:latin typeface="Tw Cen MT" pitchFamily="34" charset="0"/>
                <a:cs typeface="Arial" pitchFamily="34" charset="0"/>
              </a:rPr>
              <a:t>Conservation Law Article 8, </a:t>
            </a:r>
            <a:r>
              <a:rPr lang="en-US" dirty="0" smtClean="0">
                <a:latin typeface="Tw Cen MT" pitchFamily="34" charset="0"/>
                <a:cs typeface="Arial" pitchFamily="34" charset="0"/>
              </a:rPr>
              <a:t>Title 6 of the Codes, Rules, &amp; Regulations of New York (NYCRR) Part 617.  State and local agencies must follow the procedures contained within when charged with making a discretionary decision that has been identified by the regulations as an “action.”</a:t>
            </a:r>
            <a:endParaRPr lang="en-US" strike="sngStrike" dirty="0" smtClean="0">
              <a:latin typeface="Tw Cen MT" pitchFamily="34" charset="0"/>
              <a:cs typeface="Arial" pitchFamily="34" charset="0"/>
            </a:endParaRPr>
          </a:p>
          <a:p>
            <a:pPr defTabSz="928856">
              <a:lnSpc>
                <a:spcPct val="80000"/>
              </a:lnSpc>
              <a:defRPr/>
            </a:pPr>
            <a:endParaRPr lang="en-US" dirty="0" smtClean="0">
              <a:latin typeface="Tw Cen MT" pitchFamily="34" charset="0"/>
              <a:cs typeface="Arial" pitchFamily="34" charset="0"/>
            </a:endParaRPr>
          </a:p>
          <a:p>
            <a:pPr defTabSz="928856">
              <a:lnSpc>
                <a:spcPct val="80000"/>
              </a:lnSpc>
              <a:defRPr/>
            </a:pPr>
            <a:r>
              <a:rPr lang="en-US" dirty="0" smtClean="0">
                <a:latin typeface="Tw Cen MT" pitchFamily="34" charset="0"/>
                <a:cs typeface="Arial" pitchFamily="34" charset="0"/>
              </a:rPr>
              <a:t>SEQRA</a:t>
            </a:r>
            <a:r>
              <a:rPr lang="en-US" baseline="0" dirty="0" smtClean="0">
                <a:latin typeface="Tw Cen MT" pitchFamily="34" charset="0"/>
                <a:cs typeface="Arial" pitchFamily="34" charset="0"/>
              </a:rPr>
              <a:t> p</a:t>
            </a:r>
            <a:r>
              <a:rPr lang="en-US" dirty="0" smtClean="0">
                <a:latin typeface="Tw Cen MT" pitchFamily="34" charset="0"/>
                <a:cs typeface="Arial" pitchFamily="34" charset="0"/>
              </a:rPr>
              <a:t>rovides an opportunity for communication between local and state agencies, citizens, and project sponsors</a:t>
            </a:r>
            <a:r>
              <a:rPr lang="en-US" baseline="0" dirty="0" smtClean="0">
                <a:latin typeface="Tw Cen MT" pitchFamily="34" charset="0"/>
                <a:cs typeface="Arial" pitchFamily="34" charset="0"/>
              </a:rPr>
              <a:t> that may not have otherwise occurred.  </a:t>
            </a:r>
            <a:r>
              <a:rPr lang="en-US" dirty="0" smtClean="0">
                <a:latin typeface="Tw Cen MT" pitchFamily="34" charset="0"/>
                <a:cs typeface="Arial" pitchFamily="34" charset="0"/>
              </a:rPr>
              <a:t>The SEQR process is not a permitting process or one that results in an “approval” per se.  </a:t>
            </a:r>
            <a:r>
              <a:rPr lang="en-US" u="none" dirty="0" smtClean="0">
                <a:latin typeface="Tw Cen MT" pitchFamily="34" charset="0"/>
                <a:cs typeface="Arial" pitchFamily="34" charset="0"/>
              </a:rPr>
              <a:t>Rather it provides a comprehensive assessment of proposed actions </a:t>
            </a:r>
            <a:r>
              <a:rPr lang="en-US" dirty="0" smtClean="0">
                <a:latin typeface="Tw Cen MT" pitchFamily="34" charset="0"/>
                <a:cs typeface="Arial" pitchFamily="34" charset="0"/>
              </a:rPr>
              <a:t>in order to reduce significant adverse environmental impacts while meeting the social and economic needs of a community.</a:t>
            </a:r>
          </a:p>
          <a:p>
            <a:pPr eaLnBrk="1" hangingPunct="1">
              <a:lnSpc>
                <a:spcPct val="80000"/>
              </a:lnSpc>
            </a:pPr>
            <a:endParaRPr lang="en-US" dirty="0" smtClean="0">
              <a:latin typeface="Tw Cen MT" pitchFamily="34" charset="0"/>
              <a:cs typeface="Arial" pitchFamily="34" charset="0"/>
            </a:endParaRPr>
          </a:p>
          <a:p>
            <a:pPr eaLnBrk="1" hangingPunct="1">
              <a:lnSpc>
                <a:spcPct val="80000"/>
              </a:lnSpc>
            </a:pPr>
            <a:r>
              <a:rPr lang="en-US" dirty="0" smtClean="0">
                <a:latin typeface="Tw Cen MT" pitchFamily="34" charset="0"/>
                <a:cs typeface="Arial" pitchFamily="34" charset="0"/>
              </a:rPr>
              <a:t>The SEQRA regulations are not overseen or enforced by the NYS Department of Environmental Conservation (NYS DEC); the exception being a role in resolving disputes over lead agency status in special cases.  </a:t>
            </a:r>
            <a:r>
              <a:rPr lang="en-US" dirty="0" smtClean="0">
                <a:latin typeface="Tw Cen MT" pitchFamily="34" charset="0"/>
              </a:rPr>
              <a:t>As there is no enforcement entity named in statute, SEQR challenges are settled by the state court system, beginning with the Supreme Court.  Significant factors in SEQR legal challenges include, standing of litigants, statute of limitations, and the timing of challenges.</a:t>
            </a:r>
          </a:p>
        </p:txBody>
      </p:sp>
      <p:sp>
        <p:nvSpPr>
          <p:cNvPr id="4" name="Slide Number Placeholder 3"/>
          <p:cNvSpPr>
            <a:spLocks noGrp="1"/>
          </p:cNvSpPr>
          <p:nvPr>
            <p:ph type="sldNum" sz="quarter" idx="10"/>
          </p:nvPr>
        </p:nvSpPr>
        <p:spPr/>
        <p:txBody>
          <a:bodyPr/>
          <a:lstStyle/>
          <a:p>
            <a:fld id="{F6DA9C80-B631-4EC4-8253-F63CFD0157DF}" type="slidenum">
              <a:rPr lang="en-US" smtClean="0"/>
              <a:t>3</a:t>
            </a:fld>
            <a:endParaRPr lang="en-US"/>
          </a:p>
        </p:txBody>
      </p:sp>
    </p:spTree>
    <p:extLst>
      <p:ext uri="{BB962C8B-B14F-4D97-AF65-F5344CB8AC3E}">
        <p14:creationId xmlns:p14="http://schemas.microsoft.com/office/powerpoint/2010/main" val="232715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893989"/>
            <a:r>
              <a:rPr lang="en-US" altLang="en-US" dirty="0" smtClean="0">
                <a:latin typeface="Tw Cen MT" pitchFamily="34" charset="0"/>
              </a:rPr>
              <a:t>Both the short and full environmental assessment forms, or EAFs, are provided to collect data and evaluate potential adverse environmental impacts during the review.  They are not</a:t>
            </a:r>
            <a:r>
              <a:rPr lang="en-US" altLang="en-US" baseline="0" dirty="0" smtClean="0">
                <a:latin typeface="Tw Cen MT" pitchFamily="34" charset="0"/>
              </a:rPr>
              <a:t> applications.</a:t>
            </a:r>
            <a:endParaRPr lang="en-US" altLang="en-US" dirty="0" smtClean="0">
              <a:latin typeface="Tw Cen MT" pitchFamily="34" charset="0"/>
            </a:endParaRPr>
          </a:p>
          <a:p>
            <a:pPr defTabSz="893989"/>
            <a:endParaRPr lang="en-US" altLang="en-US" dirty="0" smtClean="0">
              <a:latin typeface="Tw Cen MT" pitchFamily="34" charset="0"/>
            </a:endParaRPr>
          </a:p>
          <a:p>
            <a:pPr defTabSz="893989"/>
            <a:r>
              <a:rPr lang="en-US" altLang="en-US" dirty="0" smtClean="0">
                <a:latin typeface="Tw Cen MT" pitchFamily="34" charset="0"/>
              </a:rPr>
              <a:t>The information contained in an EAF may prove helpful in classifying an action.  For this reason, requesting completion of an EAF for all, even Type II Actions, may reduce misclassification down the line.  Most commonly the Short EAF, will be used for Unlisted Actions; however, the Full Form may be required at the discretion of the Lead Agency.  All Type I actions require completion of the Full EAF.</a:t>
            </a:r>
          </a:p>
          <a:p>
            <a:pPr eaLnBrk="1" hangingPunct="1"/>
            <a:endParaRPr lang="en-US" altLang="en-US" dirty="0" smtClean="0">
              <a:latin typeface="Tw Cen MT" pitchFamily="34" charset="0"/>
            </a:endParaRPr>
          </a:p>
          <a:p>
            <a:pPr eaLnBrk="1" hangingPunct="1"/>
            <a:r>
              <a:rPr lang="en-US" altLang="en-US" dirty="0" smtClean="0">
                <a:latin typeface="Tw Cen MT" pitchFamily="34" charset="0"/>
              </a:rPr>
              <a:t>The revised forms have been lengthened to accommodate new areas of environmental concern that may not have been recognized at the time of last revision.  For example, questions pertaining to multi-modal forms of transportation, such as pedestrian and cyclist accessibility, have been added.</a:t>
            </a:r>
          </a:p>
          <a:p>
            <a:pPr eaLnBrk="1" hangingPunct="1"/>
            <a:endParaRPr lang="en-US" altLang="en-US" dirty="0" smtClean="0">
              <a:latin typeface="Tw Cen MT" pitchFamily="34" charset="0"/>
            </a:endParaRPr>
          </a:p>
          <a:p>
            <a:pPr eaLnBrk="1" hangingPunct="1"/>
            <a:r>
              <a:rPr lang="en-US" altLang="en-US" dirty="0" smtClean="0">
                <a:latin typeface="Tw Cen MT" pitchFamily="34" charset="0"/>
              </a:rPr>
              <a:t>The Short EAF has been expanded from 2 to 4 pages, with a much improved Part 2 that better allows for the evaluation of potential impacts.  It is expected that the revisions will result in the Short full being favored over the Full form for Unlisted Actions because of the additional questions having greater depth.  The Full form continues to be substantially longer than the Short, and is now 25 pages.</a:t>
            </a:r>
          </a:p>
        </p:txBody>
      </p:sp>
      <p:sp>
        <p:nvSpPr>
          <p:cNvPr id="4" name="Slide Number Placeholder 3"/>
          <p:cNvSpPr>
            <a:spLocks noGrp="1"/>
          </p:cNvSpPr>
          <p:nvPr>
            <p:ph type="sldNum" sz="quarter" idx="10"/>
          </p:nvPr>
        </p:nvSpPr>
        <p:spPr/>
        <p:txBody>
          <a:bodyPr/>
          <a:lstStyle/>
          <a:p>
            <a:fld id="{F6DA9C80-B631-4EC4-8253-F63CFD0157DF}" type="slidenum">
              <a:rPr lang="en-US" smtClean="0"/>
              <a:t>30</a:t>
            </a:fld>
            <a:endParaRPr lang="en-US"/>
          </a:p>
        </p:txBody>
      </p:sp>
    </p:spTree>
    <p:extLst>
      <p:ext uri="{BB962C8B-B14F-4D97-AF65-F5344CB8AC3E}">
        <p14:creationId xmlns:p14="http://schemas.microsoft.com/office/powerpoint/2010/main" val="1999379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dirty="0" smtClean="0">
                <a:latin typeface="Tw Cen MT" panose="020B0602020104020603" pitchFamily="34" charset="0"/>
              </a:rPr>
              <a:t>Both forms are laid out in three parts, with the first being the responsibility of the project sponsor or applicant, and the second and third lead that of lead agency.</a:t>
            </a:r>
          </a:p>
          <a:p>
            <a:pPr eaLnBrk="1" hangingPunct="1"/>
            <a:endParaRPr lang="en-US" dirty="0" smtClean="0">
              <a:latin typeface="Tw Cen MT" panose="020B0602020104020603" pitchFamily="34" charset="0"/>
            </a:endParaRPr>
          </a:p>
          <a:p>
            <a:r>
              <a:rPr lang="en-US" dirty="0" smtClean="0">
                <a:latin typeface="Tw Cen MT" panose="020B0602020104020603" pitchFamily="34" charset="0"/>
              </a:rPr>
              <a:t>Part 1: The applicant or project sponsor is responsible for the completion of Part 1. Responses become part of the application for approval or funding, are subject to public review, and may be subject to further verification. Thorough completion of Part 1 should be based on information currently available.  The applicant may attach supplemental information which will be needed by or useful to the lead agency: project designs, studies, maps, applications or other documents available to date.</a:t>
            </a:r>
          </a:p>
          <a:p>
            <a:r>
              <a:rPr lang="en-US" dirty="0" smtClean="0">
                <a:latin typeface="Tw Cen MT" panose="020B0602020104020603" pitchFamily="34" charset="0"/>
              </a:rPr>
              <a:t>Part 2:  The Lead Agency is responsible for completion of Part 2.  Part 2 is based upon the information from Part 1 to identify potential adverse impacts that need further consideration by the reviewing agency. Part 2 is also used to decide whether those impacts will have a small, or a moderate to large impact.  Interpretation on the size or significance of an impact is at the discretion of the reviewing agency.</a:t>
            </a:r>
          </a:p>
          <a:p>
            <a:r>
              <a:rPr lang="en-US" dirty="0" smtClean="0">
                <a:latin typeface="Tw Cen MT" panose="020B0602020104020603" pitchFamily="34" charset="0"/>
              </a:rPr>
              <a:t>Part 3:  The Lead Agency is responsible for completion of Part 3.  In this part the reviewing agency is meant to evaluate the moderate to large impacts identified in Part 2. Part 3 is where the reviewing agency evaluate whether or not each of the potential impacts for significance.  The context, probability of occurrence, duration of impact, irreversibility of impact, geographic scope, magnitude, and cumulative impacts should all be considered.</a:t>
            </a:r>
          </a:p>
        </p:txBody>
      </p:sp>
      <p:sp>
        <p:nvSpPr>
          <p:cNvPr id="4" name="Slide Number Placeholder 3"/>
          <p:cNvSpPr>
            <a:spLocks noGrp="1"/>
          </p:cNvSpPr>
          <p:nvPr>
            <p:ph type="sldNum" sz="quarter" idx="10"/>
          </p:nvPr>
        </p:nvSpPr>
        <p:spPr/>
        <p:txBody>
          <a:bodyPr/>
          <a:lstStyle/>
          <a:p>
            <a:fld id="{F6DA9C80-B631-4EC4-8253-F63CFD0157DF}" type="slidenum">
              <a:rPr lang="en-US" smtClean="0"/>
              <a:t>31</a:t>
            </a:fld>
            <a:endParaRPr lang="en-US"/>
          </a:p>
        </p:txBody>
      </p:sp>
    </p:spTree>
    <p:extLst>
      <p:ext uri="{BB962C8B-B14F-4D97-AF65-F5344CB8AC3E}">
        <p14:creationId xmlns:p14="http://schemas.microsoft.com/office/powerpoint/2010/main" val="3839846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altLang="en-US" dirty="0" smtClean="0">
                <a:latin typeface="Tw Cen MT" pitchFamily="34" charset="0"/>
              </a:rPr>
              <a:t>The DEC recently revised its environmental assessment forms (EAFs), which became effective on October 7, 2013. The revised forms are a general update to the existing forms, and incorporate consideration of areas of environmental concern that have become more prominent since the previous forms were last amended in 1978 and 1987.  The new forms have replaced the previous forms, in addition to eliminating the supplemental visual assessment form, previously published at 6 NYCRR 617.20, appendices B.  The statement of significance is now located within Part 3, rather than existing as a separate document.</a:t>
            </a:r>
          </a:p>
          <a:p>
            <a:endParaRPr lang="en-US" altLang="en-US" dirty="0" smtClean="0">
              <a:latin typeface="Tw Cen MT" pitchFamily="34" charset="0"/>
            </a:endParaRPr>
          </a:p>
          <a:p>
            <a:r>
              <a:rPr lang="en-US" altLang="en-US" dirty="0" smtClean="0">
                <a:latin typeface="Tw Cen MT" pitchFamily="34" charset="0"/>
              </a:rPr>
              <a:t>New online workbooks contain information to guide project sponsors and agencies in the preparation and review of an EAF.  The new Geographic Information Systems (GIS) “mapper” uses spatial data to populate some answers in Part I; conversely the tool may be used to verify answers given to those same questions if not used by the project sponsor initially.  The online resources will make it easier for the reviewing agencies to determine the size and potential significance of an impact.</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32</a:t>
            </a:fld>
            <a:endParaRPr lang="en-US"/>
          </a:p>
        </p:txBody>
      </p:sp>
    </p:spTree>
    <p:extLst>
      <p:ext uri="{BB962C8B-B14F-4D97-AF65-F5344CB8AC3E}">
        <p14:creationId xmlns:p14="http://schemas.microsoft.com/office/powerpoint/2010/main" val="3518769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4458">
              <a:defRPr/>
            </a:pPr>
            <a:r>
              <a:rPr lang="en-US" dirty="0" smtClean="0">
                <a:latin typeface="Tw Cen MT" pitchFamily="34" charset="0"/>
              </a:rPr>
              <a:t>Uncoordinated</a:t>
            </a:r>
            <a:r>
              <a:rPr lang="en-US" baseline="0" dirty="0" smtClean="0">
                <a:latin typeface="Tw Cen MT" pitchFamily="34" charset="0"/>
              </a:rPr>
              <a:t> reviews are only an option for Unlisted actions.  </a:t>
            </a:r>
            <a:r>
              <a:rPr lang="en-US" dirty="0" smtClean="0">
                <a:latin typeface="Tw Cen MT" pitchFamily="34" charset="0"/>
              </a:rPr>
              <a:t>When uncoordinated, each agency reviews the project independently and the establishment of lead agency</a:t>
            </a:r>
            <a:r>
              <a:rPr lang="en-US" baseline="0" dirty="0" smtClean="0">
                <a:latin typeface="Tw Cen MT" pitchFamily="34" charset="0"/>
              </a:rPr>
              <a:t> is not needed</a:t>
            </a:r>
            <a:r>
              <a:rPr lang="en-US" dirty="0" smtClean="0">
                <a:latin typeface="Tw Cen MT" pitchFamily="34" charset="0"/>
              </a:rPr>
              <a:t>.  Uncoordinated review continues unless any one agency identifies a significant adverse impact.</a:t>
            </a:r>
            <a:r>
              <a:rPr lang="en-US" baseline="0" dirty="0" smtClean="0">
                <a:latin typeface="Tw Cen MT" pitchFamily="34" charset="0"/>
              </a:rPr>
              <a:t>  </a:t>
            </a:r>
            <a:r>
              <a:rPr lang="en-US" dirty="0" smtClean="0">
                <a:latin typeface="Tw Cen MT" pitchFamily="34" charset="0"/>
              </a:rPr>
              <a:t>In other</a:t>
            </a:r>
            <a:r>
              <a:rPr lang="en-US" baseline="0" dirty="0" smtClean="0">
                <a:latin typeface="Tw Cen MT" pitchFamily="34" charset="0"/>
              </a:rPr>
              <a:t> words, </a:t>
            </a:r>
            <a:r>
              <a:rPr lang="en-US" dirty="0" smtClean="0">
                <a:latin typeface="Tw Cen MT" pitchFamily="34" charset="0"/>
              </a:rPr>
              <a:t>if </a:t>
            </a:r>
            <a:r>
              <a:rPr lang="en-US" baseline="0" dirty="0" smtClean="0">
                <a:latin typeface="Tw Cen MT" pitchFamily="34" charset="0"/>
              </a:rPr>
              <a:t>one or more agencies make a positive declaration, </a:t>
            </a:r>
            <a:r>
              <a:rPr lang="en-US" dirty="0" smtClean="0">
                <a:latin typeface="Tw Cen MT" pitchFamily="34" charset="0"/>
              </a:rPr>
              <a:t>the </a:t>
            </a:r>
            <a:r>
              <a:rPr lang="en-US" baseline="0" dirty="0" smtClean="0">
                <a:latin typeface="Tw Cen MT" pitchFamily="34" charset="0"/>
              </a:rPr>
              <a:t>agencies must </a:t>
            </a:r>
            <a:r>
              <a:rPr lang="en-US" dirty="0" smtClean="0">
                <a:latin typeface="Tw Cen MT" pitchFamily="34" charset="0"/>
              </a:rPr>
              <a:t>coordinate.</a:t>
            </a:r>
            <a:r>
              <a:rPr lang="en-US" baseline="0" dirty="0" smtClean="0">
                <a:latin typeface="Tw Cen MT" pitchFamily="34" charset="0"/>
              </a:rPr>
              <a:t>  </a:t>
            </a:r>
            <a:r>
              <a:rPr lang="en-US" dirty="0" smtClean="0">
                <a:latin typeface="Tw Cen MT" pitchFamily="34" charset="0"/>
              </a:rPr>
              <a:t>The reason</a:t>
            </a:r>
            <a:r>
              <a:rPr lang="en-US" baseline="0" dirty="0" smtClean="0">
                <a:latin typeface="Tw Cen MT" pitchFamily="34" charset="0"/>
              </a:rPr>
              <a:t> being, that </a:t>
            </a:r>
            <a:r>
              <a:rPr lang="en-US" dirty="0" smtClean="0">
                <a:latin typeface="Tw Cen MT" pitchFamily="34" charset="0"/>
              </a:rPr>
              <a:t>an</a:t>
            </a:r>
            <a:r>
              <a:rPr lang="en-US" baseline="0" dirty="0" smtClean="0">
                <a:latin typeface="Tw Cen MT" pitchFamily="34" charset="0"/>
              </a:rPr>
              <a:t> Unlisted Action</a:t>
            </a:r>
            <a:r>
              <a:rPr lang="en-US" dirty="0" smtClean="0">
                <a:latin typeface="Tw Cen MT" pitchFamily="34" charset="0"/>
              </a:rPr>
              <a:t> is less likely to be severe and only after a significant adverse</a:t>
            </a:r>
            <a:r>
              <a:rPr lang="en-US" baseline="0" dirty="0" smtClean="0">
                <a:latin typeface="Tw Cen MT" pitchFamily="34" charset="0"/>
              </a:rPr>
              <a:t> </a:t>
            </a:r>
            <a:r>
              <a:rPr lang="en-US" dirty="0" smtClean="0">
                <a:latin typeface="Tw Cen MT" pitchFamily="34" charset="0"/>
              </a:rPr>
              <a:t>impact is identified is coordination necessary.</a:t>
            </a:r>
            <a:r>
              <a:rPr lang="en-US" baseline="0" dirty="0" smtClean="0">
                <a:latin typeface="Tw Cen MT" pitchFamily="34" charset="0"/>
              </a:rPr>
              <a:t>  While reviewing without coordination, if one agency issues a positive declaration, any and all negative declarations are superseded. However, if one agency has already granted local final approval, while at the same time or prior to another agency’s issuance of a positive declaration, that approval is not void.  In that case, the agency’s decision stands and it is not necessary to re-open SEQR.</a:t>
            </a:r>
          </a:p>
        </p:txBody>
      </p:sp>
      <p:sp>
        <p:nvSpPr>
          <p:cNvPr id="4" name="Slide Number Placeholder 3"/>
          <p:cNvSpPr>
            <a:spLocks noGrp="1"/>
          </p:cNvSpPr>
          <p:nvPr>
            <p:ph type="sldNum" sz="quarter" idx="10"/>
          </p:nvPr>
        </p:nvSpPr>
        <p:spPr/>
        <p:txBody>
          <a:bodyPr/>
          <a:lstStyle/>
          <a:p>
            <a:fld id="{F6DA9C80-B631-4EC4-8253-F63CFD0157DF}" type="slidenum">
              <a:rPr lang="en-US" smtClean="0"/>
              <a:t>33</a:t>
            </a:fld>
            <a:endParaRPr lang="en-US"/>
          </a:p>
        </p:txBody>
      </p:sp>
    </p:spTree>
    <p:extLst>
      <p:ext uri="{BB962C8B-B14F-4D97-AF65-F5344CB8AC3E}">
        <p14:creationId xmlns:p14="http://schemas.microsoft.com/office/powerpoint/2010/main" val="2369538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marL="221072" indent="-221072"/>
            <a:r>
              <a:rPr lang="en-US" sz="1000" dirty="0">
                <a:latin typeface="Tw Cen MT" panose="020B0602020104020603" pitchFamily="34" charset="0"/>
              </a:rPr>
              <a:t>This “Provides for a Single integrated Environmental Review of Proposed Actions”</a:t>
            </a:r>
          </a:p>
          <a:p>
            <a:pPr marL="221072" indent="-221072"/>
            <a:r>
              <a:rPr lang="en-US" sz="1000" dirty="0">
                <a:latin typeface="Tw Cen MT" panose="020B0602020104020603" pitchFamily="34" charset="0"/>
              </a:rPr>
              <a:t>Once selected as Lead Agency the responsibility lasts until the SEQR process is complete, it cannot be delegated to other agencies or committees not having jurisdiction</a:t>
            </a:r>
          </a:p>
          <a:p>
            <a:pPr marL="221072" indent="-221072"/>
            <a:r>
              <a:rPr lang="en-US" sz="1000" dirty="0">
                <a:latin typeface="Tw Cen MT" panose="020B0602020104020603" pitchFamily="34" charset="0"/>
              </a:rPr>
              <a:t>One agency serves as the lead agency to conduct the review even though there may be multiple involved agencies.</a:t>
            </a:r>
          </a:p>
          <a:p>
            <a:pPr marL="221072" indent="-221072"/>
            <a:endParaRPr lang="en-US" sz="1000" dirty="0">
              <a:latin typeface="Tw Cen MT" panose="020B0602020104020603" pitchFamily="34" charset="0"/>
            </a:endParaRPr>
          </a:p>
          <a:p>
            <a:pPr marL="221072" indent="-221072"/>
            <a:r>
              <a:rPr lang="en-US" sz="1000" dirty="0">
                <a:solidFill>
                  <a:srgbClr val="000080"/>
                </a:solidFill>
                <a:latin typeface="Tw Cen MT" panose="020B0602020104020603" pitchFamily="34" charset="0"/>
              </a:rPr>
              <a:t>Agency which proposes a project or first receives an application must: </a:t>
            </a:r>
          </a:p>
          <a:p>
            <a:pPr marL="669668" lvl="1" indent="-221072">
              <a:buClr>
                <a:srgbClr val="7F3AAC"/>
              </a:buClr>
            </a:pPr>
            <a:r>
              <a:rPr lang="en-US" sz="1000" dirty="0">
                <a:solidFill>
                  <a:srgbClr val="6000C0"/>
                </a:solidFill>
                <a:latin typeface="Tw Cen MT" panose="020B0602020104020603" pitchFamily="34" charset="0"/>
              </a:rPr>
              <a:t>Identify all “potentially involved” agencies; </a:t>
            </a:r>
          </a:p>
          <a:p>
            <a:pPr marL="669668" lvl="1" indent="-221072">
              <a:buClr>
                <a:srgbClr val="7F3AAC"/>
              </a:buClr>
            </a:pPr>
            <a:r>
              <a:rPr lang="en-US" sz="1000" dirty="0">
                <a:solidFill>
                  <a:srgbClr val="6000C0"/>
                </a:solidFill>
                <a:latin typeface="Tw Cen MT" panose="020B0602020104020603" pitchFamily="34" charset="0"/>
              </a:rPr>
              <a:t>Advise each agency by mail that SEQR Lead Agency must be established;</a:t>
            </a:r>
          </a:p>
          <a:p>
            <a:pPr marL="669668" lvl="1" indent="-221072">
              <a:buClr>
                <a:srgbClr val="7F3AAC"/>
              </a:buClr>
            </a:pPr>
            <a:r>
              <a:rPr lang="en-US" sz="1000" dirty="0">
                <a:solidFill>
                  <a:srgbClr val="6000C0"/>
                </a:solidFill>
                <a:latin typeface="Tw Cen MT" panose="020B0602020104020603" pitchFamily="34" charset="0"/>
              </a:rPr>
              <a:t>Involved agencies have 30 days to respond with their intent</a:t>
            </a:r>
          </a:p>
          <a:p>
            <a:pPr marL="221072" indent="-221072">
              <a:buClr>
                <a:srgbClr val="7F3AAC"/>
              </a:buClr>
            </a:pPr>
            <a:r>
              <a:rPr lang="en-US" sz="1000" dirty="0">
                <a:solidFill>
                  <a:srgbClr val="6000C0"/>
                </a:solidFill>
                <a:latin typeface="Tw Cen MT" panose="020B0602020104020603" pitchFamily="34" charset="0"/>
              </a:rPr>
              <a:t>This is the basic start – but what do we send? </a:t>
            </a:r>
            <a:r>
              <a:rPr lang="en-US" sz="1000" dirty="0">
                <a:latin typeface="Tw Cen MT" panose="020B0602020104020603" pitchFamily="34" charset="0"/>
              </a:rPr>
              <a:t>Practical tip for good coordination packages</a:t>
            </a:r>
          </a:p>
          <a:p>
            <a:pPr marL="221072" indent="-221072">
              <a:buClr>
                <a:srgbClr val="7F3AAC"/>
              </a:buClr>
            </a:pPr>
            <a:r>
              <a:rPr lang="en-US" sz="1000" b="1" dirty="0">
                <a:latin typeface="Tw Cen MT" panose="020B0602020104020603" pitchFamily="34" charset="0"/>
              </a:rPr>
              <a:t>Not only Part I of the EAF-include added description of EAF is terse</a:t>
            </a:r>
          </a:p>
          <a:p>
            <a:pPr marL="221072" indent="-221072"/>
            <a:r>
              <a:rPr lang="en-US" sz="1000" b="1" dirty="0">
                <a:latin typeface="Tw Cen MT" panose="020B0602020104020603" pitchFamily="34" charset="0"/>
              </a:rPr>
              <a:t>Identify potentially involved agencies not everyone just in case:</a:t>
            </a:r>
          </a:p>
          <a:p>
            <a:pPr marL="669668" lvl="1" indent="-221072"/>
            <a:r>
              <a:rPr lang="en-US" sz="1000" dirty="0">
                <a:latin typeface="Tw Cen MT" panose="020B0602020104020603" pitchFamily="34" charset="0"/>
              </a:rPr>
              <a:t>Unsure if interested/involved:</a:t>
            </a:r>
          </a:p>
          <a:p>
            <a:pPr marL="669668" lvl="1" indent="-221072">
              <a:buFontTx/>
              <a:buAutoNum type="arabicParenR"/>
            </a:pPr>
            <a:r>
              <a:rPr lang="en-US" sz="1000" dirty="0">
                <a:latin typeface="Tw Cen MT" panose="020B0602020104020603" pitchFamily="34" charset="0"/>
              </a:rPr>
              <a:t>Check EAF</a:t>
            </a:r>
          </a:p>
          <a:p>
            <a:pPr marL="669668" lvl="1" indent="-221072">
              <a:buFontTx/>
              <a:buAutoNum type="arabicParenR"/>
            </a:pPr>
            <a:r>
              <a:rPr lang="en-US" sz="1000" dirty="0">
                <a:latin typeface="Tw Cen MT" panose="020B0602020104020603" pitchFamily="34" charset="0"/>
              </a:rPr>
              <a:t> Send letter but ask for jurisdiction in return letter</a:t>
            </a:r>
          </a:p>
          <a:p>
            <a:pPr marL="221072" indent="-221072"/>
            <a:r>
              <a:rPr lang="en-US" sz="1000" b="1" dirty="0">
                <a:latin typeface="Tw Cen MT" panose="020B0602020104020603" pitchFamily="34" charset="0"/>
              </a:rPr>
              <a:t>Maps!!!-need to know precise location to determine jurisdiction (DEC wetlands or stream disturbance permits, zoning variances)</a:t>
            </a:r>
          </a:p>
          <a:p>
            <a:pPr marL="221072" indent="-221072"/>
            <a:r>
              <a:rPr lang="en-US" sz="1000" b="1" dirty="0">
                <a:latin typeface="Tw Cen MT" panose="020B0602020104020603" pitchFamily="34" charset="0"/>
              </a:rPr>
              <a:t>Plans or sketches of the proposal-legal size get copies from applicant</a:t>
            </a:r>
          </a:p>
          <a:p>
            <a:pPr marL="221072" indent="-221072"/>
            <a:r>
              <a:rPr lang="en-US" sz="1000" b="1" dirty="0">
                <a:latin typeface="Tw Cen MT" panose="020B0602020104020603" pitchFamily="34" charset="0"/>
              </a:rPr>
              <a:t>Return “form” with return postage</a:t>
            </a:r>
          </a:p>
        </p:txBody>
      </p:sp>
      <p:sp>
        <p:nvSpPr>
          <p:cNvPr id="4" name="Slide Number Placeholder 3"/>
          <p:cNvSpPr>
            <a:spLocks noGrp="1"/>
          </p:cNvSpPr>
          <p:nvPr>
            <p:ph type="sldNum" sz="quarter" idx="10"/>
          </p:nvPr>
        </p:nvSpPr>
        <p:spPr/>
        <p:txBody>
          <a:bodyPr/>
          <a:lstStyle/>
          <a:p>
            <a:fld id="{F6DA9C80-B631-4EC4-8253-F63CFD0157DF}" type="slidenum">
              <a:rPr lang="en-US" smtClean="0"/>
              <a:t>34</a:t>
            </a:fld>
            <a:endParaRPr lang="en-US"/>
          </a:p>
        </p:txBody>
      </p:sp>
    </p:spTree>
    <p:extLst>
      <p:ext uri="{BB962C8B-B14F-4D97-AF65-F5344CB8AC3E}">
        <p14:creationId xmlns:p14="http://schemas.microsoft.com/office/powerpoint/2010/main" val="112497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35</a:t>
            </a:fld>
            <a:endParaRPr lang="en-US"/>
          </a:p>
        </p:txBody>
      </p:sp>
    </p:spTree>
    <p:extLst>
      <p:ext uri="{BB962C8B-B14F-4D97-AF65-F5344CB8AC3E}">
        <p14:creationId xmlns:p14="http://schemas.microsoft.com/office/powerpoint/2010/main" val="4221283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dirty="0" smtClean="0"/>
              <a:t>A critical step</a:t>
            </a:r>
          </a:p>
          <a:p>
            <a:pPr eaLnBrk="1" hangingPunct="1"/>
            <a:r>
              <a:rPr lang="en-US" dirty="0" err="1" smtClean="0"/>
              <a:t>Karner</a:t>
            </a:r>
            <a:r>
              <a:rPr lang="en-US" dirty="0" smtClean="0"/>
              <a:t> butterfly endangered in NY</a:t>
            </a:r>
          </a:p>
          <a:p>
            <a:pPr eaLnBrk="1" hangingPunct="1"/>
            <a:r>
              <a:rPr lang="en-US" dirty="0" smtClean="0"/>
              <a:t>So, let’s take a minute and see where we are.</a:t>
            </a:r>
          </a:p>
          <a:p>
            <a:pPr eaLnBrk="1" hangingPunct="1"/>
            <a:endParaRPr lang="en-US" dirty="0" smtClean="0"/>
          </a:p>
          <a:p>
            <a:pPr eaLnBrk="1" hangingPunct="1"/>
            <a:r>
              <a:rPr lang="en-US" dirty="0" smtClean="0"/>
              <a:t>We’ve gotten a project in front of us.  We’ve decided it is an action that requires SEQR review, we’ve classified the action (Type II, Type I or Unlisted) and as appropriate, we’ve coordinated the review with other involved agencies / parties to establish (for this exercise) the LEAD AGENCY.</a:t>
            </a:r>
          </a:p>
          <a:p>
            <a:pPr eaLnBrk="1" hangingPunct="1"/>
            <a:r>
              <a:rPr lang="en-US" dirty="0" smtClean="0"/>
              <a:t>Whew.  And now it’s time to really get the SEQR review started.</a:t>
            </a:r>
          </a:p>
          <a:p>
            <a:pPr eaLnBrk="1" hangingPunct="1"/>
            <a:endParaRPr lang="en-US" dirty="0" smtClean="0"/>
          </a:p>
          <a:p>
            <a:pPr eaLnBrk="1" hangingPunct="1"/>
            <a:r>
              <a:rPr lang="en-US" dirty="0" smtClean="0"/>
              <a:t>Take the materials in front of us and work through whether or not we have possible environmental consequences – and decide what we are going to do about it or them.</a:t>
            </a:r>
          </a:p>
          <a:p>
            <a:pPr eaLnBrk="1" hangingPunct="1"/>
            <a:endParaRPr lang="en-US" dirty="0" smtClean="0"/>
          </a:p>
          <a:p>
            <a:pPr eaLnBrk="1" hangingPunct="1"/>
            <a:r>
              <a:rPr lang="en-US" dirty="0" smtClean="0"/>
              <a:t>Lead Agency determines significance which sets the path for the environmental review</a:t>
            </a:r>
          </a:p>
        </p:txBody>
      </p:sp>
      <p:sp>
        <p:nvSpPr>
          <p:cNvPr id="4" name="Slide Number Placeholder 3"/>
          <p:cNvSpPr>
            <a:spLocks noGrp="1"/>
          </p:cNvSpPr>
          <p:nvPr>
            <p:ph type="sldNum" sz="quarter" idx="10"/>
          </p:nvPr>
        </p:nvSpPr>
        <p:spPr/>
        <p:txBody>
          <a:bodyPr/>
          <a:lstStyle/>
          <a:p>
            <a:fld id="{F6DA9C80-B631-4EC4-8253-F63CFD0157DF}" type="slidenum">
              <a:rPr lang="en-US" smtClean="0"/>
              <a:t>36</a:t>
            </a:fld>
            <a:endParaRPr lang="en-US" dirty="0"/>
          </a:p>
        </p:txBody>
      </p:sp>
    </p:spTree>
    <p:extLst>
      <p:ext uri="{BB962C8B-B14F-4D97-AF65-F5344CB8AC3E}">
        <p14:creationId xmlns:p14="http://schemas.microsoft.com/office/powerpoint/2010/main" val="3983807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marL="221072" indent="-221072"/>
            <a:r>
              <a:rPr lang="en-US" dirty="0" smtClean="0"/>
              <a:t>617.7 (c) Criteria for determining significance.</a:t>
            </a:r>
          </a:p>
          <a:p>
            <a:pPr marL="221072" indent="-221072">
              <a:buFontTx/>
              <a:buAutoNum type="arabicParenBoth"/>
            </a:pPr>
            <a:r>
              <a:rPr lang="en-US" dirty="0" smtClean="0"/>
              <a:t>To determine whether a proposed Type I or Unlisted action may have a significant adverse impact on the environment, </a:t>
            </a:r>
            <a:r>
              <a:rPr lang="en-US" u="sng" dirty="0" smtClean="0"/>
              <a:t>the impacts that may be reasonably expected to result from the proposed action must be compared against the criteria</a:t>
            </a:r>
            <a:r>
              <a:rPr lang="en-US" dirty="0" smtClean="0"/>
              <a:t> in this subdivision. </a:t>
            </a:r>
            <a:r>
              <a:rPr lang="en-US" u="sng" dirty="0" smtClean="0"/>
              <a:t>The following list is illustrative, not exhaustive. </a:t>
            </a:r>
            <a:r>
              <a:rPr lang="en-US" b="1" u="sng" dirty="0" smtClean="0"/>
              <a:t>These criteria are considered indicators of significant adverse impacts on the environment:</a:t>
            </a:r>
          </a:p>
          <a:p>
            <a:pPr marL="221072" indent="-221072"/>
            <a:r>
              <a:rPr lang="en-US" b="1" u="sng" dirty="0" smtClean="0"/>
              <a:t>List on slide:  Condensed and not all inclusive</a:t>
            </a:r>
          </a:p>
        </p:txBody>
      </p:sp>
      <p:sp>
        <p:nvSpPr>
          <p:cNvPr id="4" name="Slide Number Placeholder 3"/>
          <p:cNvSpPr>
            <a:spLocks noGrp="1"/>
          </p:cNvSpPr>
          <p:nvPr>
            <p:ph type="sldNum" sz="quarter" idx="10"/>
          </p:nvPr>
        </p:nvSpPr>
        <p:spPr/>
        <p:txBody>
          <a:bodyPr/>
          <a:lstStyle/>
          <a:p>
            <a:fld id="{F6DA9C80-B631-4EC4-8253-F63CFD0157DF}" type="slidenum">
              <a:rPr lang="en-US" smtClean="0"/>
              <a:t>37</a:t>
            </a:fld>
            <a:endParaRPr lang="en-US"/>
          </a:p>
        </p:txBody>
      </p:sp>
    </p:spTree>
    <p:extLst>
      <p:ext uri="{BB962C8B-B14F-4D97-AF65-F5344CB8AC3E}">
        <p14:creationId xmlns:p14="http://schemas.microsoft.com/office/powerpoint/2010/main" val="3302401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smtClean="0"/>
              <a:t>http://www.dec.ny.gov/permits/91450.html</a:t>
            </a:r>
          </a:p>
          <a:p>
            <a:r>
              <a:rPr lang="en-US" dirty="0" smtClean="0"/>
              <a:t>Part 3 only addresses moderate to large impacts. </a:t>
            </a:r>
          </a:p>
          <a:p>
            <a:endParaRPr lang="en-US" b="1" dirty="0" smtClean="0"/>
          </a:p>
          <a:p>
            <a:r>
              <a:rPr lang="en-US" b="1" dirty="0" smtClean="0"/>
              <a:t>Understand What Makes an Impact Significant:</a:t>
            </a:r>
          </a:p>
          <a:p>
            <a:r>
              <a:rPr lang="en-US" dirty="0" smtClean="0"/>
              <a:t>The significance of an impact is decided by evaluating the </a:t>
            </a:r>
            <a:r>
              <a:rPr lang="en-US" b="1" dirty="0" smtClean="0"/>
              <a:t>magnitude, duration</a:t>
            </a:r>
            <a:r>
              <a:rPr lang="en-US" dirty="0" smtClean="0"/>
              <a:t>, and </a:t>
            </a:r>
            <a:r>
              <a:rPr lang="en-US" b="1" dirty="0" smtClean="0"/>
              <a:t>likelihood</a:t>
            </a:r>
            <a:r>
              <a:rPr lang="en-US" dirty="0" smtClean="0"/>
              <a:t> of an impact occurring within the context (geographic scope, setting, and scale) of the project and project area.</a:t>
            </a:r>
          </a:p>
          <a:p>
            <a:endParaRPr lang="en-US" b="1" dirty="0" smtClean="0"/>
          </a:p>
          <a:p>
            <a:r>
              <a:rPr lang="en-US" b="1" dirty="0" smtClean="0"/>
              <a:t>Magnitude:  </a:t>
            </a:r>
            <a:r>
              <a:rPr lang="en-US" dirty="0" smtClean="0"/>
              <a:t>Magnitude reflects both the </a:t>
            </a:r>
            <a:r>
              <a:rPr lang="en-US" u="sng" dirty="0" smtClean="0"/>
              <a:t>area of land </a:t>
            </a:r>
            <a:r>
              <a:rPr lang="en-US" dirty="0" smtClean="0"/>
              <a:t>as well as the </a:t>
            </a:r>
            <a:r>
              <a:rPr lang="en-US" u="sng" dirty="0" smtClean="0"/>
              <a:t>amount of a particular resource</a:t>
            </a:r>
            <a:r>
              <a:rPr lang="en-US" dirty="0" smtClean="0"/>
              <a:t> or the </a:t>
            </a:r>
            <a:r>
              <a:rPr lang="en-US" u="sng" dirty="0" smtClean="0"/>
              <a:t>number of people being impacted</a:t>
            </a:r>
            <a:r>
              <a:rPr lang="en-US" dirty="0" smtClean="0"/>
              <a:t>.</a:t>
            </a:r>
          </a:p>
          <a:p>
            <a:r>
              <a:rPr lang="en-US" b="1" dirty="0" smtClean="0"/>
              <a:t>Duration:</a:t>
            </a:r>
            <a:endParaRPr lang="en-US" dirty="0" smtClean="0"/>
          </a:p>
          <a:p>
            <a:r>
              <a:rPr lang="en-US" b="1" dirty="0" smtClean="0"/>
              <a:t>Likelihood:</a:t>
            </a:r>
            <a:r>
              <a:rPr lang="en-US" dirty="0" smtClean="0"/>
              <a:t> Given the nature of the project, some impacts may be very likely to occur while others may possibly occur, and others are unlikely to occur. The reviewing agency may decide that unlikely impacts may be of large magnitude or long duration but are ultimately not significant because they are so unlikely to actually occur. In other cases, an unlikely impact may carry such a high risk that the reviewing agency may decide it is very significant. </a:t>
            </a:r>
          </a:p>
        </p:txBody>
      </p:sp>
      <p:sp>
        <p:nvSpPr>
          <p:cNvPr id="4" name="Slide Number Placeholder 3"/>
          <p:cNvSpPr>
            <a:spLocks noGrp="1"/>
          </p:cNvSpPr>
          <p:nvPr>
            <p:ph type="sldNum" sz="quarter" idx="10"/>
          </p:nvPr>
        </p:nvSpPr>
        <p:spPr/>
        <p:txBody>
          <a:bodyPr/>
          <a:lstStyle/>
          <a:p>
            <a:fld id="{F6DA9C80-B631-4EC4-8253-F63CFD0157DF}" type="slidenum">
              <a:rPr lang="en-US" smtClean="0"/>
              <a:t>38</a:t>
            </a:fld>
            <a:endParaRPr lang="en-US"/>
          </a:p>
        </p:txBody>
      </p:sp>
    </p:spTree>
    <p:extLst>
      <p:ext uri="{BB962C8B-B14F-4D97-AF65-F5344CB8AC3E}">
        <p14:creationId xmlns:p14="http://schemas.microsoft.com/office/powerpoint/2010/main" val="59437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dirty="0" smtClean="0"/>
              <a:t>Reviewing projects in the CONTEXT in which they are proposed</a:t>
            </a:r>
          </a:p>
          <a:p>
            <a:pPr eaLnBrk="1" hangingPunct="1"/>
            <a:r>
              <a:rPr lang="en-US" dirty="0" smtClean="0"/>
              <a:t>All projects not just construction</a:t>
            </a:r>
          </a:p>
          <a:p>
            <a:pPr eaLnBrk="1" hangingPunct="1"/>
            <a:r>
              <a:rPr lang="en-US" dirty="0" smtClean="0"/>
              <a:t>Two “Big Box Stores”…see difference? Urban setting vs. Rural; parking requirements, amount of land needed to be cleared for project; compatibility with existing (or non-existent) development; new infrastructure vs. using existing</a:t>
            </a:r>
          </a:p>
          <a:p>
            <a:pPr eaLnBrk="1" hangingPunct="1"/>
            <a:endParaRPr lang="en-US" dirty="0" smtClean="0"/>
          </a:p>
          <a:p>
            <a:pPr eaLnBrk="1" hangingPunct="1"/>
            <a:r>
              <a:rPr lang="en-US" b="1" dirty="0" smtClean="0"/>
              <a:t>Target</a:t>
            </a:r>
          </a:p>
          <a:p>
            <a:pPr eaLnBrk="1" hangingPunct="1"/>
            <a:r>
              <a:rPr lang="en-US" dirty="0" smtClean="0"/>
              <a:t>Nicollet Mall, Minneapolis</a:t>
            </a:r>
          </a:p>
          <a:p>
            <a:pPr eaLnBrk="1" hangingPunct="1"/>
            <a:r>
              <a:rPr lang="en-US" dirty="0" smtClean="0"/>
              <a:t>www.faulkner.edu</a:t>
            </a:r>
          </a:p>
          <a:p>
            <a:pPr eaLnBrk="1" hangingPunct="1"/>
            <a:endParaRPr lang="en-US" dirty="0" smtClean="0"/>
          </a:p>
          <a:p>
            <a:pPr eaLnBrk="1" hangingPunct="1"/>
            <a:r>
              <a:rPr lang="en-US" b="1" dirty="0" smtClean="0"/>
              <a:t>Walmart</a:t>
            </a:r>
          </a:p>
          <a:p>
            <a:pPr eaLnBrk="1" hangingPunct="1"/>
            <a:r>
              <a:rPr lang="en-US" dirty="0" smtClean="0"/>
              <a:t>Madison Heights Virginia</a:t>
            </a:r>
          </a:p>
          <a:p>
            <a:pPr eaLnBrk="1" hangingPunct="1"/>
            <a:r>
              <a:rPr lang="en-US" dirty="0" smtClean="0"/>
              <a:t>en.wikipedia.org</a:t>
            </a:r>
          </a:p>
          <a:p>
            <a:pPr eaLnBrk="1" hangingPunct="1"/>
            <a:endParaRPr lang="en-US" dirty="0" smtClean="0"/>
          </a:p>
          <a:p>
            <a:pPr eaLnBrk="1" hangingPunct="1"/>
            <a:r>
              <a:rPr lang="en-US" dirty="0" smtClean="0"/>
              <a:t>Duration:</a:t>
            </a:r>
            <a:r>
              <a:rPr lang="en-US" baseline="0" dirty="0" smtClean="0"/>
              <a:t>  Long term and likely irr</a:t>
            </a:r>
            <a:r>
              <a:rPr lang="en-US" dirty="0" smtClean="0"/>
              <a:t>eversible</a:t>
            </a:r>
          </a:p>
        </p:txBody>
      </p:sp>
      <p:sp>
        <p:nvSpPr>
          <p:cNvPr id="4" name="Slide Number Placeholder 3"/>
          <p:cNvSpPr>
            <a:spLocks noGrp="1"/>
          </p:cNvSpPr>
          <p:nvPr>
            <p:ph type="sldNum" sz="quarter" idx="10"/>
          </p:nvPr>
        </p:nvSpPr>
        <p:spPr/>
        <p:txBody>
          <a:bodyPr/>
          <a:lstStyle/>
          <a:p>
            <a:fld id="{F6DA9C80-B631-4EC4-8253-F63CFD0157DF}" type="slidenum">
              <a:rPr lang="en-US" smtClean="0"/>
              <a:t>39</a:t>
            </a:fld>
            <a:endParaRPr lang="en-US"/>
          </a:p>
        </p:txBody>
      </p:sp>
    </p:spTree>
    <p:extLst>
      <p:ext uri="{BB962C8B-B14F-4D97-AF65-F5344CB8AC3E}">
        <p14:creationId xmlns:p14="http://schemas.microsoft.com/office/powerpoint/2010/main" val="211290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9592">
              <a:defRPr/>
            </a:pPr>
            <a:r>
              <a:rPr lang="en-US" altLang="en-US" dirty="0" smtClean="0">
                <a:latin typeface="Tw Cen MT" pitchFamily="34" charset="0"/>
                <a:cs typeface="Arial" pitchFamily="34" charset="0"/>
              </a:rPr>
              <a:t>The summary of intent within the regulations is to incorporate consideration of environmental factors into an agency’s decision making process </a:t>
            </a:r>
            <a:r>
              <a:rPr lang="en-US" sz="1300" dirty="0"/>
              <a:t>early enough that the results of the environmental reviews will have real influence on their decisions</a:t>
            </a:r>
            <a:r>
              <a:rPr lang="en-US" altLang="en-US" dirty="0" smtClean="0">
                <a:latin typeface="Tw Cen MT" pitchFamily="34" charset="0"/>
                <a:cs typeface="Arial" pitchFamily="34" charset="0"/>
              </a:rPr>
              <a:t>. Although somewhat subjective, the rule of thumb is that the action should be bigger than a concept.  This would be early enough to affect all decisions which could impact the environment, but far enough into the planning process that the range of available choices can be defined.</a:t>
            </a:r>
          </a:p>
          <a:p>
            <a:pPr eaLnBrk="1" hangingPunct="1"/>
            <a:endParaRPr lang="en-US" altLang="en-US" dirty="0" smtClean="0">
              <a:latin typeface="Tw Cen MT" pitchFamily="34" charset="0"/>
              <a:cs typeface="Arial" pitchFamily="34" charset="0"/>
            </a:endParaRPr>
          </a:p>
          <a:p>
            <a:pPr eaLnBrk="1" hangingPunct="1"/>
            <a:r>
              <a:rPr lang="en-US" altLang="en-US" dirty="0" smtClean="0">
                <a:latin typeface="Tw Cen MT" pitchFamily="34" charset="0"/>
                <a:cs typeface="Arial" pitchFamily="34" charset="0"/>
              </a:rPr>
              <a:t>In the case of land use decisions, application submission for local approval typically triggers a review pursuant to the SEQRA.  Examples could include a subdivision application to a planning board, or a use variance application to a zoning board of appeals.  Land use matters sponsored by a governing board may also be subject to SEQRA, such as comprehensive plan adoption by a town board.</a:t>
            </a:r>
          </a:p>
        </p:txBody>
      </p:sp>
      <p:sp>
        <p:nvSpPr>
          <p:cNvPr id="4" name="Slide Number Placeholder 3"/>
          <p:cNvSpPr>
            <a:spLocks noGrp="1"/>
          </p:cNvSpPr>
          <p:nvPr>
            <p:ph type="sldNum" sz="quarter" idx="10"/>
          </p:nvPr>
        </p:nvSpPr>
        <p:spPr/>
        <p:txBody>
          <a:bodyPr/>
          <a:lstStyle/>
          <a:p>
            <a:fld id="{F6DA9C80-B631-4EC4-8253-F63CFD0157DF}" type="slidenum">
              <a:rPr lang="en-US" smtClean="0"/>
              <a:t>4</a:t>
            </a:fld>
            <a:endParaRPr lang="en-US" dirty="0"/>
          </a:p>
        </p:txBody>
      </p:sp>
    </p:spTree>
    <p:extLst>
      <p:ext uri="{BB962C8B-B14F-4D97-AF65-F5344CB8AC3E}">
        <p14:creationId xmlns:p14="http://schemas.microsoft.com/office/powerpoint/2010/main" val="1764784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727">
              <a:defRPr/>
            </a:pPr>
            <a:r>
              <a:rPr lang="en-US" dirty="0" smtClean="0">
                <a:latin typeface="Tw Cen MT" pitchFamily="34" charset="0"/>
              </a:rPr>
              <a:t>There are generally</a:t>
            </a:r>
            <a:r>
              <a:rPr lang="en-US" baseline="0" dirty="0" smtClean="0">
                <a:latin typeface="Tw Cen MT" pitchFamily="34" charset="0"/>
              </a:rPr>
              <a:t> two courses of action that the lead agency may take once rendering a determination of significance.  Ask yourself, “will the action have a potential significant adverse environmental impact?”</a:t>
            </a:r>
          </a:p>
          <a:p>
            <a:pPr defTabSz="928727">
              <a:defRPr/>
            </a:pPr>
            <a:endParaRPr lang="en-US" baseline="0" dirty="0" smtClean="0">
              <a:latin typeface="Tw Cen MT" pitchFamily="34" charset="0"/>
            </a:endParaRPr>
          </a:p>
          <a:p>
            <a:pPr defTabSz="928727">
              <a:defRPr/>
            </a:pPr>
            <a:r>
              <a:rPr lang="en-US" baseline="0" dirty="0" smtClean="0">
                <a:latin typeface="Tw Cen MT" pitchFamily="34" charset="0"/>
              </a:rPr>
              <a:t>Yes:  </a:t>
            </a:r>
            <a:r>
              <a:rPr lang="en-US" dirty="0" smtClean="0">
                <a:latin typeface="Tw Cen MT" pitchFamily="34" charset="0"/>
              </a:rPr>
              <a:t>Issuance of a Positive Declaration means that SEQR continues, and scoping will take place to make sure that issues of relevance will be discussed in the Environmental Impact Statement.</a:t>
            </a:r>
          </a:p>
          <a:p>
            <a:pPr defTabSz="928727">
              <a:defRPr/>
            </a:pPr>
            <a:endParaRPr lang="en-US" dirty="0" smtClean="0">
              <a:latin typeface="Tw Cen MT" pitchFamily="34" charset="0"/>
            </a:endParaRPr>
          </a:p>
          <a:p>
            <a:pPr defTabSz="928727">
              <a:defRPr/>
            </a:pPr>
            <a:r>
              <a:rPr lang="en-US" dirty="0" smtClean="0">
                <a:latin typeface="Tw Cen MT" pitchFamily="34" charset="0"/>
              </a:rPr>
              <a:t>No:  Issuance</a:t>
            </a:r>
            <a:r>
              <a:rPr lang="en-US" baseline="0" dirty="0" smtClean="0">
                <a:latin typeface="Tw Cen MT" pitchFamily="34" charset="0"/>
              </a:rPr>
              <a:t> of a </a:t>
            </a:r>
            <a:r>
              <a:rPr lang="en-US" dirty="0" smtClean="0">
                <a:latin typeface="Tw Cen MT" pitchFamily="34" charset="0"/>
              </a:rPr>
              <a:t>Negative Declaration concludes SEQR for the action.  The determination</a:t>
            </a:r>
            <a:r>
              <a:rPr lang="en-US" baseline="0" dirty="0" smtClean="0">
                <a:latin typeface="Tw Cen MT" pitchFamily="34" charset="0"/>
              </a:rPr>
              <a:t> of significance is to be recorded in Part 3 of the EAF.  </a:t>
            </a:r>
            <a:r>
              <a:rPr lang="en-US" dirty="0" smtClean="0">
                <a:latin typeface="Tw Cen MT" pitchFamily="34" charset="0"/>
              </a:rPr>
              <a:t>In the regulatory setting, </a:t>
            </a:r>
            <a:r>
              <a:rPr lang="en-US" baseline="0" dirty="0" smtClean="0">
                <a:latin typeface="Tw Cen MT" pitchFamily="34" charset="0"/>
              </a:rPr>
              <a:t>the filing of </a:t>
            </a:r>
            <a:r>
              <a:rPr lang="en-US" dirty="0" smtClean="0">
                <a:latin typeface="Tw Cen MT" pitchFamily="34" charset="0"/>
              </a:rPr>
              <a:t>a Negative Declaration</a:t>
            </a:r>
            <a:r>
              <a:rPr lang="en-US" baseline="0" dirty="0" smtClean="0">
                <a:latin typeface="Tw Cen MT" pitchFamily="34" charset="0"/>
              </a:rPr>
              <a:t> completes the application pursuant to the SEQRA.  Normal review processes may begin and the </a:t>
            </a:r>
            <a:r>
              <a:rPr lang="en-US" dirty="0" smtClean="0">
                <a:latin typeface="Tw Cen MT" pitchFamily="34" charset="0"/>
              </a:rPr>
              <a:t>action can be acted upon.</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40</a:t>
            </a:fld>
            <a:endParaRPr lang="en-US"/>
          </a:p>
        </p:txBody>
      </p:sp>
    </p:spTree>
    <p:extLst>
      <p:ext uri="{BB962C8B-B14F-4D97-AF65-F5344CB8AC3E}">
        <p14:creationId xmlns:p14="http://schemas.microsoft.com/office/powerpoint/2010/main" val="777667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dirty="0" smtClean="0">
                <a:latin typeface="Tw Cen MT" pitchFamily="34" charset="0"/>
              </a:rPr>
              <a:t>A Negative Declaration means</a:t>
            </a:r>
            <a:r>
              <a:rPr lang="en-US" baseline="0" dirty="0" smtClean="0">
                <a:latin typeface="Tw Cen MT" pitchFamily="34" charset="0"/>
              </a:rPr>
              <a:t> one of the three scenarios applies: t</a:t>
            </a:r>
            <a:r>
              <a:rPr lang="en-US" dirty="0" smtClean="0">
                <a:latin typeface="Tw Cen MT" pitchFamily="34" charset="0"/>
              </a:rPr>
              <a:t>here are no adverse environmental impacts identified;</a:t>
            </a:r>
            <a:r>
              <a:rPr lang="en-US" baseline="0" dirty="0" smtClean="0">
                <a:latin typeface="Tw Cen MT" pitchFamily="34" charset="0"/>
              </a:rPr>
              <a:t> t</a:t>
            </a:r>
            <a:r>
              <a:rPr lang="en-US" dirty="0" smtClean="0">
                <a:latin typeface="Tw Cen MT" pitchFamily="34" charset="0"/>
              </a:rPr>
              <a:t>he impacts identified will not be significant;</a:t>
            </a:r>
            <a:r>
              <a:rPr lang="en-US" baseline="0" dirty="0" smtClean="0">
                <a:latin typeface="Tw Cen MT" pitchFamily="34" charset="0"/>
              </a:rPr>
              <a:t> or, any p</a:t>
            </a:r>
            <a:r>
              <a:rPr lang="en-US" dirty="0" smtClean="0">
                <a:latin typeface="Tw Cen MT" pitchFamily="34" charset="0"/>
              </a:rPr>
              <a:t>otential impacts are mitigated by project plans.  In other words,</a:t>
            </a:r>
            <a:r>
              <a:rPr lang="en-US" baseline="0" dirty="0" smtClean="0">
                <a:latin typeface="Tw Cen MT" pitchFamily="34" charset="0"/>
              </a:rPr>
              <a:t> there is n</a:t>
            </a:r>
            <a:r>
              <a:rPr lang="en-US" dirty="0" smtClean="0">
                <a:latin typeface="Tw Cen MT" pitchFamily="34" charset="0"/>
              </a:rPr>
              <a:t>othing to be gained by further analysis,</a:t>
            </a:r>
            <a:r>
              <a:rPr lang="en-US" baseline="0" dirty="0" smtClean="0">
                <a:latin typeface="Tw Cen MT" pitchFamily="34" charset="0"/>
              </a:rPr>
              <a:t> and the preparation of an </a:t>
            </a:r>
            <a:r>
              <a:rPr lang="en-US" dirty="0" smtClean="0">
                <a:latin typeface="Tw Cen MT" pitchFamily="34" charset="0"/>
              </a:rPr>
              <a:t>EIS will not be needed.</a:t>
            </a:r>
            <a:r>
              <a:rPr lang="en-US" baseline="0" dirty="0" smtClean="0">
                <a:latin typeface="Tw Cen MT" pitchFamily="34" charset="0"/>
              </a:rPr>
              <a:t>  </a:t>
            </a:r>
            <a:r>
              <a:rPr lang="en-US" dirty="0" smtClean="0">
                <a:latin typeface="Tw Cen MT" pitchFamily="34" charset="0"/>
              </a:rPr>
              <a:t>Be explicit in “reasoned elaboration” and state whether you find each potential impact likely, significant, or neither.  Describe any mitigation included in the project plans.  Lastly, explain in your findings document how cited sources support your conclusions.</a:t>
            </a:r>
          </a:p>
          <a:p>
            <a:pPr eaLnBrk="1" hangingPunct="1"/>
            <a:endParaRPr lang="en-US" dirty="0" smtClean="0">
              <a:latin typeface="Tw Cen MT" pitchFamily="34" charset="0"/>
            </a:endParaRPr>
          </a:p>
          <a:p>
            <a:r>
              <a:rPr lang="en-US" dirty="0" smtClean="0">
                <a:latin typeface="Tw Cen MT" pitchFamily="34" charset="0"/>
              </a:rPr>
              <a:t>The regulations require that the classification and negative declaration must be incorporated into any subsequent notice required by law.  In other words, if the lead agency has a obligation to publish a legal notice about the proposed action after it issues its negative declaration, the notice should include a brief reference to this effect. Only one subsequent notice needs to include this statement, not all subsequent notices.</a:t>
            </a:r>
          </a:p>
        </p:txBody>
      </p:sp>
      <p:sp>
        <p:nvSpPr>
          <p:cNvPr id="4" name="Slide Number Placeholder 3"/>
          <p:cNvSpPr>
            <a:spLocks noGrp="1"/>
          </p:cNvSpPr>
          <p:nvPr>
            <p:ph type="sldNum" sz="quarter" idx="10"/>
          </p:nvPr>
        </p:nvSpPr>
        <p:spPr/>
        <p:txBody>
          <a:bodyPr/>
          <a:lstStyle/>
          <a:p>
            <a:fld id="{F6DA9C80-B631-4EC4-8253-F63CFD0157DF}" type="slidenum">
              <a:rPr lang="en-US" smtClean="0"/>
              <a:t>41</a:t>
            </a:fld>
            <a:endParaRPr lang="en-US"/>
          </a:p>
        </p:txBody>
      </p:sp>
    </p:spTree>
    <p:extLst>
      <p:ext uri="{BB962C8B-B14F-4D97-AF65-F5344CB8AC3E}">
        <p14:creationId xmlns:p14="http://schemas.microsoft.com/office/powerpoint/2010/main" val="2545997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altLang="en-US" dirty="0" smtClean="0">
                <a:latin typeface="Tw Cen MT" pitchFamily="34" charset="0"/>
              </a:rPr>
              <a:t>A conditioned negative declaration (CND), otherwise known as a negative declaration with conditions, may be issued for those actions that meet certain criteria.  First of all may apply to actions that are Unlisted actions—not Type I.  Additionally, a coordinated review must have been the selected review method, with the submission of a Full EAF.  This provision allows for an alternative to issuing a positive declaration where appropriate.  For example, in the instance that easily articulated mitigation measures have been agreed upon during a meeting, it may appropriate to proceed with issuing a CND and wrapping up the SEQRA review.</a:t>
            </a:r>
          </a:p>
          <a:p>
            <a:endParaRPr lang="en-US" altLang="en-US" dirty="0" smtClean="0">
              <a:latin typeface="Tw Cen MT" pitchFamily="34" charset="0"/>
            </a:endParaRPr>
          </a:p>
          <a:p>
            <a:r>
              <a:rPr lang="en-US" altLang="en-US" dirty="0" smtClean="0">
                <a:latin typeface="Tw Cen MT" pitchFamily="34" charset="0"/>
              </a:rPr>
              <a:t>Unlike the negative declaration, the CND requires a published a notice in the Environmental Notice Bulletin and that a minimum 30-day public comment period has been provided. The notice must state what conditions have been imposed. An agency may also use its own public notice and review procedures, provided the notice states that a CND has been issued, states what conditions have been imposed and allows for a minimum 30-day public comment period.</a:t>
            </a:r>
          </a:p>
          <a:p>
            <a:pPr>
              <a:defRPr/>
            </a:pPr>
            <a:endParaRPr lang="en-US" dirty="0" smtClean="0">
              <a:latin typeface="Tw Cen MT" panose="020B0602020104020603" pitchFamily="34" charset="0"/>
            </a:endParaRPr>
          </a:p>
          <a:p>
            <a:r>
              <a:rPr lang="en-US" dirty="0" smtClean="0">
                <a:latin typeface="Tw Cen MT" panose="020B0602020104020603" pitchFamily="34" charset="0"/>
              </a:rPr>
              <a:t>CNDs </a:t>
            </a:r>
            <a:r>
              <a:rPr lang="en-US" u="sng" dirty="0" smtClean="0">
                <a:latin typeface="Tw Cen MT" panose="020B0602020104020603" pitchFamily="34" charset="0"/>
              </a:rPr>
              <a:t>must</a:t>
            </a:r>
            <a:r>
              <a:rPr lang="en-US" dirty="0" smtClean="0">
                <a:latin typeface="Tw Cen MT" panose="020B0602020104020603" pitchFamily="34" charset="0"/>
              </a:rPr>
              <a:t> be rescinded and reissued as positive declaration if substantive comments identify:</a:t>
            </a:r>
          </a:p>
          <a:p>
            <a:pPr lvl="1"/>
            <a:r>
              <a:rPr lang="en-US" dirty="0" smtClean="0">
                <a:latin typeface="Tw Cen MT" panose="020B0602020104020603" pitchFamily="34" charset="0"/>
              </a:rPr>
              <a:t>Impacts not previously identified or inadequately assessed</a:t>
            </a:r>
          </a:p>
          <a:p>
            <a:pPr lvl="1"/>
            <a:r>
              <a:rPr lang="en-US" dirty="0" smtClean="0">
                <a:latin typeface="Tw Cen MT" panose="020B0602020104020603" pitchFamily="34" charset="0"/>
              </a:rPr>
              <a:t>Deficiency in proposed mitigation measures</a:t>
            </a:r>
          </a:p>
          <a:p>
            <a:pPr lvl="1"/>
            <a:r>
              <a:rPr lang="en-US" dirty="0" smtClean="0">
                <a:latin typeface="Tw Cen MT" panose="020B0602020104020603" pitchFamily="34" charset="0"/>
              </a:rPr>
              <a:t>6 NYCRR Part 617.7 (d) (2)</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42</a:t>
            </a:fld>
            <a:endParaRPr lang="en-US"/>
          </a:p>
        </p:txBody>
      </p:sp>
    </p:spTree>
    <p:extLst>
      <p:ext uri="{BB962C8B-B14F-4D97-AF65-F5344CB8AC3E}">
        <p14:creationId xmlns:p14="http://schemas.microsoft.com/office/powerpoint/2010/main" val="2512215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marL="174298" indent="-174298">
              <a:buFont typeface="Arial" panose="020B0604020202020204" pitchFamily="34" charset="0"/>
              <a:buChar char="•"/>
            </a:pPr>
            <a:r>
              <a:rPr lang="en-US" dirty="0" smtClean="0">
                <a:latin typeface="Tw Cen MT" panose="020B0602020104020603" pitchFamily="34" charset="0"/>
              </a:rPr>
              <a:t>We will not need an EIS to conclude the review process under SEQR.</a:t>
            </a:r>
          </a:p>
          <a:p>
            <a:pPr marL="174298" indent="-174298" defTabSz="929592">
              <a:buFont typeface="Arial" panose="020B0604020202020204" pitchFamily="34" charset="0"/>
              <a:buChar char="•"/>
              <a:defRPr/>
            </a:pPr>
            <a:r>
              <a:rPr lang="en-US" dirty="0" smtClean="0">
                <a:latin typeface="Tw Cen MT" panose="020B0602020104020603" pitchFamily="34" charset="0"/>
              </a:rPr>
              <a:t>As noted, a written determination must include reasons behind conclusions.</a:t>
            </a:r>
          </a:p>
          <a:p>
            <a:pPr marL="174298" indent="-174298">
              <a:buFont typeface="Arial" panose="020B0604020202020204" pitchFamily="34" charset="0"/>
              <a:buChar char="•"/>
            </a:pPr>
            <a:r>
              <a:rPr lang="en-US" dirty="0" smtClean="0">
                <a:latin typeface="Tw Cen MT" panose="020B0602020104020603" pitchFamily="34" charset="0"/>
              </a:rPr>
              <a:t>There is no public comment period required.</a:t>
            </a:r>
          </a:p>
          <a:p>
            <a:pPr eaLnBrk="1" hangingPunct="1"/>
            <a:endParaRPr lang="en-US" dirty="0" smtClean="0">
              <a:latin typeface="Tw Cen MT" panose="020B0602020104020603" pitchFamily="34" charset="0"/>
            </a:endParaRPr>
          </a:p>
          <a:p>
            <a:r>
              <a:rPr lang="en-US" dirty="0" smtClean="0">
                <a:latin typeface="Tw Cen MT" panose="020B0602020104020603" pitchFamily="34" charset="0"/>
              </a:rPr>
              <a:t>Negative declarations </a:t>
            </a:r>
            <a:r>
              <a:rPr lang="en-US" u="sng" dirty="0" smtClean="0">
                <a:latin typeface="Tw Cen MT" panose="020B0602020104020603" pitchFamily="34" charset="0"/>
              </a:rPr>
              <a:t>may</a:t>
            </a:r>
            <a:r>
              <a:rPr lang="en-US" dirty="0" smtClean="0">
                <a:latin typeface="Tw Cen MT" panose="020B0602020104020603" pitchFamily="34" charset="0"/>
              </a:rPr>
              <a:t> be amended or rescinded if at any time prior to final decision substantive:</a:t>
            </a:r>
          </a:p>
          <a:p>
            <a:pPr lvl="1"/>
            <a:r>
              <a:rPr lang="en-US" dirty="0" smtClean="0">
                <a:latin typeface="Tw Cen MT" panose="020B0602020104020603" pitchFamily="34" charset="0"/>
              </a:rPr>
              <a:t>Changes are proposed</a:t>
            </a:r>
          </a:p>
          <a:p>
            <a:pPr lvl="1"/>
            <a:r>
              <a:rPr lang="en-US" dirty="0" smtClean="0">
                <a:latin typeface="Tw Cen MT" panose="020B0602020104020603" pitchFamily="34" charset="0"/>
              </a:rPr>
              <a:t>New information is discovered</a:t>
            </a:r>
          </a:p>
          <a:p>
            <a:pPr lvl="1"/>
            <a:r>
              <a:rPr lang="en-US" dirty="0" smtClean="0">
                <a:latin typeface="Tw Cen MT" panose="020B0602020104020603" pitchFamily="34" charset="0"/>
              </a:rPr>
              <a:t>Changes in circumstances related to project arise and no significant adverse impacts will occur</a:t>
            </a:r>
          </a:p>
          <a:p>
            <a:pPr lvl="1"/>
            <a:r>
              <a:rPr lang="en-US" dirty="0" smtClean="0">
                <a:latin typeface="Tw Cen MT" panose="020B0602020104020603" pitchFamily="34" charset="0"/>
              </a:rPr>
              <a:t>6 NYCRR Part 617.7 (e) &amp; (f)</a:t>
            </a:r>
          </a:p>
          <a:p>
            <a:pPr eaLnBrk="1" hangingPunct="1">
              <a:buFontTx/>
              <a:buChar char="-"/>
            </a:pPr>
            <a:endParaRPr lang="en-US" dirty="0" smtClean="0">
              <a:latin typeface="Tw Cen MT" panose="020B0602020104020603" pitchFamily="34" charset="0"/>
            </a:endParaRPr>
          </a:p>
          <a:p>
            <a:pPr eaLnBrk="1" hangingPunct="1"/>
            <a:r>
              <a:rPr lang="en-US" dirty="0" smtClean="0">
                <a:latin typeface="Tw Cen MT" panose="020B0602020104020603" pitchFamily="34" charset="0"/>
              </a:rPr>
              <a:t>Something to remember, </a:t>
            </a:r>
            <a:r>
              <a:rPr lang="en-US" b="1" dirty="0" smtClean="0">
                <a:latin typeface="Tw Cen MT" panose="020B0602020104020603" pitchFamily="34" charset="0"/>
              </a:rPr>
              <a:t>in uncoordinated review, if any agency decides an EIS is required, the process goes back to coordination</a:t>
            </a:r>
            <a:r>
              <a:rPr lang="en-US" dirty="0" smtClean="0">
                <a:latin typeface="Tw Cen MT" panose="020B0602020104020603" pitchFamily="34" charset="0"/>
              </a:rPr>
              <a:t>.  All involved agencies who have not issued a final decision must then wait until Final EIS is done (Uniform Procedures Act and NYS General Municipal Law – some also in Town, City or Village Law) </a:t>
            </a:r>
          </a:p>
        </p:txBody>
      </p:sp>
      <p:sp>
        <p:nvSpPr>
          <p:cNvPr id="4" name="Slide Number Placeholder 3"/>
          <p:cNvSpPr>
            <a:spLocks noGrp="1"/>
          </p:cNvSpPr>
          <p:nvPr>
            <p:ph type="sldNum" sz="quarter" idx="10"/>
          </p:nvPr>
        </p:nvSpPr>
        <p:spPr/>
        <p:txBody>
          <a:bodyPr/>
          <a:lstStyle/>
          <a:p>
            <a:fld id="{F6DA9C80-B631-4EC4-8253-F63CFD0157DF}" type="slidenum">
              <a:rPr lang="en-US" smtClean="0"/>
              <a:t>43</a:t>
            </a:fld>
            <a:endParaRPr lang="en-US"/>
          </a:p>
        </p:txBody>
      </p:sp>
    </p:spTree>
    <p:extLst>
      <p:ext uri="{BB962C8B-B14F-4D97-AF65-F5344CB8AC3E}">
        <p14:creationId xmlns:p14="http://schemas.microsoft.com/office/powerpoint/2010/main" val="3853285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smtClean="0"/>
              <a:t>The SEQRA statute intends for the lead agency to apply a low threshold for issuing positive declaration, meaning a single potential significant adverse impact has been identified.   Preparation of an environmental impact statement will be needed to further evaluate possible impacts,.  The determination of significance is recorded on the front page of Part 1, where there is an attestation by the lead agency of a positive declaration.  As previously mentioned, during an uncoordinated review, if any one of the agencies issues a positive declaration the process begins anew with coordination.  All involved agencies who have not issued a final decision must then wait until the Final EIS is finished.  Next we will further explore what the EIS should include.</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44</a:t>
            </a:fld>
            <a:endParaRPr lang="en-US"/>
          </a:p>
        </p:txBody>
      </p:sp>
    </p:spTree>
    <p:extLst>
      <p:ext uri="{BB962C8B-B14F-4D97-AF65-F5344CB8AC3E}">
        <p14:creationId xmlns:p14="http://schemas.microsoft.com/office/powerpoint/2010/main" val="94370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45</a:t>
            </a:fld>
            <a:endParaRPr lang="en-US"/>
          </a:p>
        </p:txBody>
      </p:sp>
    </p:spTree>
    <p:extLst>
      <p:ext uri="{BB962C8B-B14F-4D97-AF65-F5344CB8AC3E}">
        <p14:creationId xmlns:p14="http://schemas.microsoft.com/office/powerpoint/2010/main" val="4081651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smtClean="0"/>
              <a:t>An EIS is</a:t>
            </a:r>
            <a:r>
              <a:rPr lang="en-US" baseline="0" dirty="0" smtClean="0"/>
              <a:t> a disclosure document that aid the involved agencies in making their decisions.</a:t>
            </a:r>
            <a:endParaRPr lang="en-US" dirty="0" smtClean="0"/>
          </a:p>
          <a:p>
            <a:r>
              <a:rPr lang="en-US" dirty="0" smtClean="0"/>
              <a:t>An EIS provides a means for agencies, project sponsors and the public to systematically consider significant adverse environmental impacts, alternatives and mitigation</a:t>
            </a:r>
          </a:p>
          <a:p>
            <a:r>
              <a:rPr lang="en-US" dirty="0" smtClean="0"/>
              <a:t>An EIS facilitates the weighing of social, economic and environmental factors early in the planning and decision-making process</a:t>
            </a:r>
          </a:p>
          <a:p>
            <a:r>
              <a:rPr lang="en-US" dirty="0" smtClean="0"/>
              <a:t>A draft EIS is the initial statement prepared by either the project sponsor or the lead agency and circulated for review and comment.	Part 617.2(n)</a:t>
            </a:r>
          </a:p>
          <a:p>
            <a:endParaRPr lang="en-US" dirty="0" smtClean="0"/>
          </a:p>
          <a:p>
            <a:pPr eaLnBrk="1" hangingPunct="1"/>
            <a:r>
              <a:rPr lang="en-US" dirty="0" smtClean="0"/>
              <a:t>Also Generic &amp; Supplemental</a:t>
            </a:r>
          </a:p>
          <a:p>
            <a:pPr eaLnBrk="1" hangingPunct="1"/>
            <a:r>
              <a:rPr lang="en-US" dirty="0" smtClean="0"/>
              <a:t>A draft EIS is the initial statement prepared by either the project sponsor or the lead agency and circulated for review and comment. An EIS may also be a "generic" in accordance with section 617.10, of this Part, a "supplemental" in accordance with paragraph 617.9(a)(7) of this Part or a "federal" document in accordance with section 617.15 of this Part.</a:t>
            </a:r>
          </a:p>
        </p:txBody>
      </p:sp>
      <p:sp>
        <p:nvSpPr>
          <p:cNvPr id="4" name="Slide Number Placeholder 3"/>
          <p:cNvSpPr>
            <a:spLocks noGrp="1"/>
          </p:cNvSpPr>
          <p:nvPr>
            <p:ph type="sldNum" sz="quarter" idx="10"/>
          </p:nvPr>
        </p:nvSpPr>
        <p:spPr/>
        <p:txBody>
          <a:bodyPr/>
          <a:lstStyle/>
          <a:p>
            <a:fld id="{F6DA9C80-B631-4EC4-8253-F63CFD0157DF}" type="slidenum">
              <a:rPr lang="en-US" smtClean="0"/>
              <a:t>46</a:t>
            </a:fld>
            <a:endParaRPr lang="en-US"/>
          </a:p>
        </p:txBody>
      </p:sp>
    </p:spTree>
    <p:extLst>
      <p:ext uri="{BB962C8B-B14F-4D97-AF65-F5344CB8AC3E}">
        <p14:creationId xmlns:p14="http://schemas.microsoft.com/office/powerpoint/2010/main" val="641832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a:defRPr/>
            </a:pPr>
            <a:r>
              <a:rPr lang="en-US" b="1" dirty="0" smtClean="0"/>
              <a:t>(a) Info contained in slide…</a:t>
            </a:r>
          </a:p>
          <a:p>
            <a:pPr>
              <a:defRPr/>
            </a:pPr>
            <a:r>
              <a:rPr lang="en-US" b="1" dirty="0" smtClean="0"/>
              <a:t>May be used to assess the environmental impacts of:</a:t>
            </a:r>
          </a:p>
          <a:p>
            <a:pPr>
              <a:defRPr/>
            </a:pPr>
            <a:r>
              <a:rPr lang="en-US" dirty="0" smtClean="0"/>
              <a:t>(1) a number of separate actions in a given geographic area which, if considered singly, may have minor impacts, but if considered together may have significant impacts; or</a:t>
            </a:r>
          </a:p>
          <a:p>
            <a:pPr>
              <a:defRPr/>
            </a:pPr>
            <a:r>
              <a:rPr lang="en-US" dirty="0" smtClean="0"/>
              <a:t>(2) a sequence of actions, contemplated by a single agency or individual; or</a:t>
            </a:r>
          </a:p>
          <a:p>
            <a:pPr>
              <a:defRPr/>
            </a:pPr>
            <a:r>
              <a:rPr lang="en-US" dirty="0" smtClean="0"/>
              <a:t>(3) separate actions having generic or common impacts; or</a:t>
            </a:r>
          </a:p>
          <a:p>
            <a:pPr>
              <a:defRPr/>
            </a:pPr>
            <a:r>
              <a:rPr lang="en-US" dirty="0" smtClean="0"/>
              <a:t>(4) an entire program or plan having wide application or restricting the range of future alternative policies or projects, including new or significant changes to existing land use plans, development plans, zoning regulations or agency comprehensive resource management plans.</a:t>
            </a:r>
          </a:p>
          <a:p>
            <a:pPr>
              <a:defRPr/>
            </a:pPr>
            <a:endParaRPr lang="en-US" dirty="0" smtClean="0"/>
          </a:p>
          <a:p>
            <a:pPr>
              <a:defRPr/>
            </a:pPr>
            <a:r>
              <a:rPr lang="en-US" dirty="0" smtClean="0"/>
              <a:t>(b) In particular agencies may prepare GEISs on the adoption of a comprehensive plan prepared in accordance with subdivision 4, section 28-a of the General City Law; subdivision 4, section 272-a of the Town Law; or subdivision 4, section 7- 722 of Village Law &amp; the implementing regulations. Impacts of individual actions proposed to be carried out in conformance with these adopted plans and regulations and the thresholds or conditions identified in the GEIS may require no or limited SEQR review as described in subdivisions (c) and (d) of this section.</a:t>
            </a:r>
          </a:p>
          <a:p>
            <a:pPr>
              <a:defRPr/>
            </a:pPr>
            <a:endParaRPr lang="en-US" dirty="0" smtClean="0"/>
          </a:p>
          <a:p>
            <a:pPr>
              <a:defRPr/>
            </a:pPr>
            <a:r>
              <a:rPr lang="en-US" dirty="0" smtClean="0"/>
              <a:t>(c) GEISs and their findings should set forth specific conditions or criteria under which future actions will be undertaken or approved, including requirements for any subsequent SEQR compliance. This may include thresholds and criteria for supplemental EISs to reflect specific significant impacts, such as site specific impacts, that were not adequately addressed or analyzed in the GEIS</a:t>
            </a:r>
          </a:p>
          <a:p>
            <a:pPr>
              <a:defRPr/>
            </a:pPr>
            <a:endParaRPr lang="en-US" dirty="0" smtClean="0"/>
          </a:p>
          <a:p>
            <a:pPr>
              <a:defRPr/>
            </a:pPr>
            <a:r>
              <a:rPr lang="en-US" dirty="0" smtClean="0"/>
              <a:t>(d) When a final GEIS has been filed under this part:</a:t>
            </a:r>
          </a:p>
          <a:p>
            <a:pPr>
              <a:defRPr/>
            </a:pPr>
            <a:r>
              <a:rPr lang="en-US" dirty="0" smtClean="0"/>
              <a:t>(1) No further SEQR compliance is required if a subsequent proposed action will be carried out in conformance with the conditions and thresholds established for such actions in the GEIS or its findings statement;</a:t>
            </a:r>
          </a:p>
          <a:p>
            <a:pPr>
              <a:defRPr/>
            </a:pPr>
            <a:r>
              <a:rPr lang="en-US" dirty="0" smtClean="0"/>
              <a:t>(2) An amended findings statement must be prepared if the subsequent proposed action was adequately addressed in the GEIS but was not addressed or was not adequately addressed in the findings statement for the GEIS;</a:t>
            </a:r>
          </a:p>
          <a:p>
            <a:pPr>
              <a:defRPr/>
            </a:pPr>
            <a:r>
              <a:rPr lang="en-US" dirty="0" smtClean="0"/>
              <a:t>(3) A negative declaration must be prepared if a subsequent proposed action was not addressed or was not adequately addressed in the GEIS and the subsequent action will not result in any significant environmental impacts;</a:t>
            </a:r>
          </a:p>
          <a:p>
            <a:pPr>
              <a:defRPr/>
            </a:pPr>
            <a:r>
              <a:rPr lang="en-US" dirty="0" smtClean="0"/>
              <a:t>(4) A supplement to the final GEIS must be prepared if the subsequent proposed action was not addressed or was not adequately addressed in the GEIS and the subsequent action may have one or more significant adverse environmental impacts</a:t>
            </a:r>
          </a:p>
          <a:p>
            <a:pPr>
              <a:defRPr/>
            </a:pPr>
            <a:endParaRPr lang="en-US" dirty="0" smtClean="0"/>
          </a:p>
          <a:p>
            <a:pPr>
              <a:defRPr/>
            </a:pPr>
            <a:r>
              <a:rPr lang="en-US" dirty="0" smtClean="0"/>
              <a:t>(e) In connection with projects that are to be developed in phases or stages, agencies should address not only the site specific impacts of the individual project under consideration, but also, in more general or conceptual terms, the cumulative impacts on the environment and the existing natural resource base of subsequent phases of a larger project or series of projects that may be developed in the future. In these cases, this part of the GEIS must discuss the important elements and constraints present in the natural and cultural environment that may bear on the conditions of an agency decision on the immediate project.</a:t>
            </a:r>
          </a:p>
        </p:txBody>
      </p:sp>
      <p:sp>
        <p:nvSpPr>
          <p:cNvPr id="4" name="Slide Number Placeholder 3"/>
          <p:cNvSpPr>
            <a:spLocks noGrp="1"/>
          </p:cNvSpPr>
          <p:nvPr>
            <p:ph type="sldNum" sz="quarter" idx="10"/>
          </p:nvPr>
        </p:nvSpPr>
        <p:spPr/>
        <p:txBody>
          <a:bodyPr/>
          <a:lstStyle/>
          <a:p>
            <a:fld id="{F6DA9C80-B631-4EC4-8253-F63CFD0157DF}" type="slidenum">
              <a:rPr lang="en-US" smtClean="0"/>
              <a:t>47</a:t>
            </a:fld>
            <a:endParaRPr lang="en-US"/>
          </a:p>
        </p:txBody>
      </p:sp>
    </p:spTree>
    <p:extLst>
      <p:ext uri="{BB962C8B-B14F-4D97-AF65-F5344CB8AC3E}">
        <p14:creationId xmlns:p14="http://schemas.microsoft.com/office/powerpoint/2010/main" val="2597492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defRPr/>
            </a:pPr>
            <a:r>
              <a:rPr lang="en-US" dirty="0" smtClean="0"/>
              <a:t>Prepared by, or caused to be prepared by, the lead agency.  Ultimately, this document “belongs” to the Lead Agency.</a:t>
            </a:r>
          </a:p>
          <a:p>
            <a:pPr eaLnBrk="1" hangingPunct="1">
              <a:defRPr/>
            </a:pPr>
            <a:endParaRPr lang="en-US" dirty="0" smtClean="0"/>
          </a:p>
          <a:p>
            <a:pPr eaLnBrk="1" hangingPunct="1">
              <a:defRPr/>
            </a:pPr>
            <a:r>
              <a:rPr lang="en-US" dirty="0" smtClean="0"/>
              <a:t>If unacceptable, give guidance.  Try to adhere to time frames (obligations more or less for lead agency; applicant or sponsor really has no clock for responding – it only effects them in the long run).</a:t>
            </a:r>
          </a:p>
          <a:p>
            <a:pPr eaLnBrk="1" hangingPunct="1">
              <a:defRPr/>
            </a:pPr>
            <a:endParaRPr lang="en-US" dirty="0" smtClean="0"/>
          </a:p>
          <a:p>
            <a:pPr eaLnBrk="1" hangingPunct="1">
              <a:buClr>
                <a:srgbClr val="7F3AAC"/>
              </a:buClr>
              <a:buFont typeface="Futura Md BT Bold"/>
              <a:buNone/>
              <a:defRPr/>
            </a:pPr>
            <a:r>
              <a:rPr lang="en-US" dirty="0" smtClean="0">
                <a:solidFill>
                  <a:srgbClr val="000080"/>
                </a:solidFill>
                <a:latin typeface="Futura Md BT Bold"/>
              </a:rPr>
              <a:t>DEIS often prepared by sponsor and submitted to lead agency</a:t>
            </a:r>
          </a:p>
          <a:p>
            <a:pPr eaLnBrk="1" hangingPunct="1">
              <a:buClr>
                <a:srgbClr val="7F3AAC"/>
              </a:buClr>
              <a:buFont typeface="Futura Md BT Bold"/>
              <a:buNone/>
              <a:defRPr/>
            </a:pPr>
            <a:r>
              <a:rPr lang="en-US" dirty="0" smtClean="0">
                <a:solidFill>
                  <a:srgbClr val="000080"/>
                </a:solidFill>
                <a:latin typeface="Futura Md BT Bold"/>
              </a:rPr>
              <a:t>Lead agency must review to determine if DEIS is “adequate”</a:t>
            </a:r>
          </a:p>
          <a:p>
            <a:pPr lvl="1" eaLnBrk="1" hangingPunct="1">
              <a:buClr>
                <a:srgbClr val="7F3AAC"/>
              </a:buClr>
              <a:buFont typeface="Futura Md BT Bold"/>
              <a:buNone/>
              <a:defRPr/>
            </a:pPr>
            <a:r>
              <a:rPr lang="en-US" dirty="0" smtClean="0">
                <a:solidFill>
                  <a:srgbClr val="6000C0"/>
                </a:solidFill>
                <a:latin typeface="Futura Md BT Bold"/>
              </a:rPr>
              <a:t>Standard is sufficient to start public review</a:t>
            </a:r>
          </a:p>
          <a:p>
            <a:pPr lvl="1" eaLnBrk="1" hangingPunct="1">
              <a:buClr>
                <a:srgbClr val="7F3AAC"/>
              </a:buClr>
              <a:buFont typeface="Futura Md BT Bold"/>
              <a:buNone/>
              <a:defRPr/>
            </a:pPr>
            <a:r>
              <a:rPr lang="en-US" dirty="0" smtClean="0">
                <a:solidFill>
                  <a:srgbClr val="6000C0"/>
                </a:solidFill>
                <a:latin typeface="Futura Md BT Bold"/>
              </a:rPr>
              <a:t>May be returned to sponsor for revision </a:t>
            </a:r>
          </a:p>
          <a:p>
            <a:pPr lvl="2" eaLnBrk="1" hangingPunct="1">
              <a:buClr>
                <a:srgbClr val="7F3AAC"/>
              </a:buClr>
              <a:buFont typeface="Futura Md BT Bold"/>
              <a:buNone/>
              <a:defRPr/>
            </a:pPr>
            <a:r>
              <a:rPr lang="en-US" dirty="0" smtClean="0">
                <a:latin typeface="Futura Md BT Bold"/>
              </a:rPr>
              <a:t>Must provide specific written comments or suggested changes</a:t>
            </a:r>
          </a:p>
          <a:p>
            <a:pPr lvl="1" eaLnBrk="1" hangingPunct="1">
              <a:buClr>
                <a:srgbClr val="7F3AAC"/>
              </a:buClr>
              <a:buFont typeface="Futura Md BT Bold"/>
              <a:buNone/>
              <a:defRPr/>
            </a:pPr>
            <a:r>
              <a:rPr lang="en-US" dirty="0" smtClean="0">
                <a:solidFill>
                  <a:srgbClr val="6000C0"/>
                </a:solidFill>
                <a:latin typeface="Futura Md BT Bold"/>
              </a:rPr>
              <a:t>Lead agency has 45 days for review</a:t>
            </a:r>
          </a:p>
          <a:p>
            <a:pPr lvl="2" eaLnBrk="1" hangingPunct="1">
              <a:buClr>
                <a:srgbClr val="7F3AAC"/>
              </a:buClr>
              <a:buFont typeface="Futura Md BT Bold"/>
              <a:buNone/>
              <a:defRPr/>
            </a:pPr>
            <a:r>
              <a:rPr lang="en-US" dirty="0" smtClean="0">
                <a:latin typeface="Futura Md BT Bold"/>
              </a:rPr>
              <a:t>30 days if resubmission  </a:t>
            </a:r>
          </a:p>
          <a:p>
            <a:pPr eaLnBrk="1" hangingPunct="1">
              <a:buClr>
                <a:srgbClr val="7F3AAC"/>
              </a:buClr>
              <a:buFont typeface="Futura Md BT Bold"/>
              <a:buNone/>
              <a:defRPr/>
            </a:pPr>
            <a:r>
              <a:rPr lang="en-US" dirty="0" smtClean="0">
                <a:solidFill>
                  <a:srgbClr val="000080"/>
                </a:solidFill>
                <a:latin typeface="Futura Md BT Bold"/>
              </a:rPr>
              <a:t>When circulated to involved agencies, needs full cover page with contacts and dates</a:t>
            </a:r>
          </a:p>
          <a:p>
            <a:pPr eaLnBrk="1" hangingPunct="1">
              <a:buClr>
                <a:srgbClr val="7F3AAC"/>
              </a:buClr>
              <a:buFont typeface="Futura Md BT Bold"/>
              <a:buNone/>
              <a:defRPr/>
            </a:pPr>
            <a:endParaRPr lang="en-US" dirty="0" smtClean="0"/>
          </a:p>
          <a:p>
            <a:pPr eaLnBrk="1" hangingPunct="1">
              <a:defRPr/>
            </a:pPr>
            <a:r>
              <a:rPr lang="en-US" dirty="0" smtClean="0"/>
              <a:t>Minimum 30 day public comment period after filing Notice of Completion of DEIS</a:t>
            </a:r>
          </a:p>
          <a:p>
            <a:pPr eaLnBrk="1" hangingPunct="1">
              <a:defRPr/>
            </a:pPr>
            <a:r>
              <a:rPr lang="en-US" dirty="0" smtClean="0"/>
              <a:t>A draft EIS is the initial statement prepared by either the project sponsor or the lead agency and circulated for review and comment.</a:t>
            </a:r>
          </a:p>
          <a:p>
            <a:pPr marL="0" lvl="1">
              <a:defRPr/>
            </a:pPr>
            <a:endParaRPr lang="fr-FR" dirty="0" smtClean="0"/>
          </a:p>
          <a:p>
            <a:pPr marL="0" lvl="1">
              <a:defRPr/>
            </a:pPr>
            <a:r>
              <a:rPr lang="fr-FR" dirty="0" smtClean="0"/>
              <a:t>6 NYCRR Part 617.9 (</a:t>
            </a:r>
            <a:r>
              <a:rPr lang="fr-FR" dirty="0" err="1" smtClean="0"/>
              <a:t>prep</a:t>
            </a:r>
            <a:r>
              <a:rPr lang="fr-FR" dirty="0" smtClean="0"/>
              <a:t>)</a:t>
            </a:r>
          </a:p>
          <a:p>
            <a:pPr marL="0" lvl="1">
              <a:defRPr/>
            </a:pPr>
            <a:r>
              <a:rPr lang="fr-FR" dirty="0" smtClean="0"/>
              <a:t>6 NYCRR Part 617.13 (</a:t>
            </a:r>
            <a:r>
              <a:rPr lang="fr-FR" dirty="0" err="1" smtClean="0"/>
              <a:t>fee</a:t>
            </a:r>
            <a:r>
              <a:rPr lang="fr-FR" dirty="0" smtClean="0"/>
              <a:t>): No </a:t>
            </a:r>
            <a:r>
              <a:rPr lang="fr-FR" dirty="0" err="1" smtClean="0"/>
              <a:t>fee</a:t>
            </a:r>
            <a:r>
              <a:rPr lang="fr-FR" dirty="0" smtClean="0"/>
              <a:t> for </a:t>
            </a:r>
            <a:r>
              <a:rPr lang="fr-FR" dirty="0" err="1" smtClean="0"/>
              <a:t>prep</a:t>
            </a:r>
            <a:r>
              <a:rPr lang="fr-FR" dirty="0" smtClean="0"/>
              <a:t> of EAF &amp; </a:t>
            </a:r>
            <a:r>
              <a:rPr lang="fr-FR" dirty="0" err="1" smtClean="0"/>
              <a:t>Det</a:t>
            </a:r>
            <a:r>
              <a:rPr lang="fr-FR" dirty="0" smtClean="0"/>
              <a:t>. of </a:t>
            </a:r>
            <a:r>
              <a:rPr lang="fr-FR" dirty="0" err="1" smtClean="0"/>
              <a:t>Sig</a:t>
            </a:r>
            <a:r>
              <a:rPr lang="fr-FR" dirty="0" smtClean="0"/>
              <a:t>.</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48</a:t>
            </a:fld>
            <a:endParaRPr lang="en-US"/>
          </a:p>
        </p:txBody>
      </p:sp>
    </p:spTree>
    <p:extLst>
      <p:ext uri="{BB962C8B-B14F-4D97-AF65-F5344CB8AC3E}">
        <p14:creationId xmlns:p14="http://schemas.microsoft.com/office/powerpoint/2010/main" val="16288986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defRPr/>
            </a:pPr>
            <a:r>
              <a:rPr lang="en-US" dirty="0" smtClean="0"/>
              <a:t>Let’s talk a moment about scoping. OPTIONAL????</a:t>
            </a:r>
          </a:p>
          <a:p>
            <a:pPr eaLnBrk="1" hangingPunct="1">
              <a:defRPr/>
            </a:pPr>
            <a:endParaRPr lang="en-US" dirty="0" smtClean="0"/>
          </a:p>
          <a:p>
            <a:pPr eaLnBrk="1" hangingPunct="1">
              <a:defRPr/>
            </a:pPr>
            <a:r>
              <a:rPr lang="en-US" dirty="0" smtClean="0"/>
              <a:t>Alternatives &amp; Mitigation—1 or more SIG issues have already been identified if POS </a:t>
            </a:r>
            <a:r>
              <a:rPr lang="en-US" dirty="0" err="1" smtClean="0"/>
              <a:t>DEC’d</a:t>
            </a:r>
            <a:endParaRPr lang="en-US" dirty="0" smtClean="0"/>
          </a:p>
          <a:p>
            <a:pPr eaLnBrk="1" hangingPunct="1">
              <a:defRPr/>
            </a:pPr>
            <a:endParaRPr lang="en-US" dirty="0" smtClean="0"/>
          </a:p>
          <a:p>
            <a:pPr eaLnBrk="1" hangingPunct="1">
              <a:defRPr/>
            </a:pPr>
            <a:r>
              <a:rPr lang="en-US" dirty="0" smtClean="0"/>
              <a:t>Scoping must include an opportunity for participation by public and other agencies.  It identifies relevant environmental effects of an action to be addressed in a draft EIS, in other words, it focuses on the relevant issues.  It is also intended to create consensus among lead agency and other involved agencies.</a:t>
            </a:r>
          </a:p>
          <a:p>
            <a:pPr eaLnBrk="1" hangingPunct="1">
              <a:defRPr/>
            </a:pPr>
            <a:r>
              <a:rPr lang="en-US" dirty="0" smtClean="0"/>
              <a:t>Alternatives and mitigation discussions are core of the EIS; some differences in what NYS case law and feds consider alternatives available to a private sponsor.</a:t>
            </a:r>
          </a:p>
          <a:p>
            <a:pPr eaLnBrk="1" hangingPunct="1">
              <a:defRPr/>
            </a:pPr>
            <a:endParaRPr lang="en-US" dirty="0" smtClean="0"/>
          </a:p>
          <a:p>
            <a:pPr eaLnBrk="1" hangingPunct="1">
              <a:defRPr/>
            </a:pPr>
            <a:r>
              <a:rPr lang="en-US" dirty="0" smtClean="0"/>
              <a:t>Scoping may be initiated by the applicant / sponsor or required by the lead agency.</a:t>
            </a:r>
          </a:p>
          <a:p>
            <a:pPr eaLnBrk="1" hangingPunct="1">
              <a:defRPr/>
            </a:pPr>
            <a:r>
              <a:rPr lang="en-US" dirty="0" smtClean="0"/>
              <a:t>Scoping may be Formal or Informal:</a:t>
            </a:r>
          </a:p>
          <a:p>
            <a:pPr eaLnBrk="1" hangingPunct="1">
              <a:defRPr/>
            </a:pPr>
            <a:endParaRPr lang="en-US" dirty="0" smtClean="0"/>
          </a:p>
          <a:p>
            <a:pPr eaLnBrk="1" hangingPunct="1">
              <a:defRPr/>
            </a:pPr>
            <a:r>
              <a:rPr lang="en-US" dirty="0" smtClean="0"/>
              <a:t>FORMAL: Initiated by lead agency or requested by the project sponsor.  Results in a written scope of issues that is controlled / the responsibility of the lead agency.  The purpose is to narrow issues and ensure that the draft EIS will be adequate for public review and ensure public participation in the EIS development process.</a:t>
            </a:r>
          </a:p>
          <a:p>
            <a:pPr eaLnBrk="1" hangingPunct="1">
              <a:defRPr/>
            </a:pPr>
            <a:endParaRPr lang="en-US" dirty="0" smtClean="0"/>
          </a:p>
          <a:p>
            <a:pPr eaLnBrk="1" hangingPunct="1">
              <a:defRPr/>
            </a:pPr>
            <a:r>
              <a:rPr lang="en-US" dirty="0" smtClean="0"/>
              <a:t>INFORMAL: Draft EIS based on informal comments from the involved agencies and the “</a:t>
            </a:r>
            <a:r>
              <a:rPr lang="en-US" dirty="0" err="1" smtClean="0"/>
              <a:t>pos</a:t>
            </a:r>
            <a:r>
              <a:rPr lang="en-US" dirty="0" smtClean="0"/>
              <a:t> </a:t>
            </a:r>
            <a:r>
              <a:rPr lang="en-US" dirty="0" err="1" smtClean="0"/>
              <a:t>dec</a:t>
            </a:r>
            <a:r>
              <a:rPr lang="en-US" dirty="0" smtClean="0"/>
              <a:t>”.  This is fine for small, readily defined actions with a relatively narrow range of clear cut impacts or issues.  In general though, </a:t>
            </a:r>
            <a:r>
              <a:rPr lang="en-US" b="1" dirty="0" smtClean="0"/>
              <a:t>EIS’s without scopes often attempt to discuss every topic conceivable</a:t>
            </a:r>
            <a:r>
              <a:rPr lang="en-US" dirty="0" smtClean="0"/>
              <a:t>.  A lead agency also risks not discovering issues or resources of local importance, or overlooking sources of information and local or site history.</a:t>
            </a:r>
          </a:p>
        </p:txBody>
      </p:sp>
      <p:sp>
        <p:nvSpPr>
          <p:cNvPr id="4" name="Slide Number Placeholder 3"/>
          <p:cNvSpPr>
            <a:spLocks noGrp="1"/>
          </p:cNvSpPr>
          <p:nvPr>
            <p:ph type="sldNum" sz="quarter" idx="10"/>
          </p:nvPr>
        </p:nvSpPr>
        <p:spPr/>
        <p:txBody>
          <a:bodyPr/>
          <a:lstStyle/>
          <a:p>
            <a:fld id="{F6DA9C80-B631-4EC4-8253-F63CFD0157DF}" type="slidenum">
              <a:rPr lang="en-US" smtClean="0"/>
              <a:t>49</a:t>
            </a:fld>
            <a:endParaRPr lang="en-US"/>
          </a:p>
        </p:txBody>
      </p:sp>
    </p:spTree>
    <p:extLst>
      <p:ext uri="{BB962C8B-B14F-4D97-AF65-F5344CB8AC3E}">
        <p14:creationId xmlns:p14="http://schemas.microsoft.com/office/powerpoint/2010/main" val="331117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b="1" dirty="0" smtClean="0"/>
              <a:t>Get you thinking…</a:t>
            </a:r>
          </a:p>
          <a:p>
            <a:pPr eaLnBrk="1" hangingPunct="1"/>
            <a:endParaRPr lang="en-US" b="1" dirty="0" smtClean="0"/>
          </a:p>
          <a:p>
            <a:pPr eaLnBrk="1" hangingPunct="1"/>
            <a:r>
              <a:rPr lang="en-US" b="1" dirty="0" smtClean="0"/>
              <a:t>What are Environmental Factors?</a:t>
            </a:r>
          </a:p>
          <a:p>
            <a:pPr eaLnBrk="1" hangingPunct="1"/>
            <a:r>
              <a:rPr lang="en-US" dirty="0" smtClean="0"/>
              <a:t>SEQR interprets the term “environment” very broadly</a:t>
            </a:r>
          </a:p>
          <a:p>
            <a:pPr eaLnBrk="1" hangingPunct="1"/>
            <a:endParaRPr lang="en-US" dirty="0" smtClean="0"/>
          </a:p>
          <a:p>
            <a:pPr eaLnBrk="1" hangingPunct="1"/>
            <a:r>
              <a:rPr lang="en-US" dirty="0" smtClean="0"/>
              <a:t>These pictures are provided to demonstrate components of our environment which is to include </a:t>
            </a:r>
            <a:r>
              <a:rPr lang="en-US" b="1" dirty="0" smtClean="0"/>
              <a:t>not just natural systems— but also human and community resources</a:t>
            </a:r>
          </a:p>
          <a:p>
            <a:pPr eaLnBrk="1" hangingPunct="1"/>
            <a:endParaRPr lang="en-US" b="1" dirty="0" smtClean="0"/>
          </a:p>
          <a:p>
            <a:pPr eaLnBrk="1" hangingPunct="1"/>
            <a:r>
              <a:rPr lang="en-US" b="1" dirty="0" smtClean="0"/>
              <a:t>Important to Remember:</a:t>
            </a:r>
          </a:p>
          <a:p>
            <a:pPr eaLnBrk="1" hangingPunct="1"/>
            <a:r>
              <a:rPr lang="en-US" dirty="0" smtClean="0"/>
              <a:t>SEQRA is Intended to Achieve BALANCE between the Physical Environment, Social and Economic Resources</a:t>
            </a:r>
          </a:p>
          <a:p>
            <a:pPr eaLnBrk="1" hangingPunct="1"/>
            <a:endParaRPr lang="en-US" dirty="0" smtClean="0"/>
          </a:p>
          <a:p>
            <a:pPr eaLnBrk="1" hangingPunct="1"/>
            <a:r>
              <a:rPr lang="en-US" b="1" dirty="0" smtClean="0"/>
              <a:t>Bog Turtle; </a:t>
            </a:r>
            <a:r>
              <a:rPr lang="en-US" dirty="0" smtClean="0"/>
              <a:t>New York Status: Endangered; Federal Status: Threatened</a:t>
            </a:r>
            <a:endParaRPr lang="en-US" b="1" dirty="0" smtClean="0"/>
          </a:p>
          <a:p>
            <a:pPr eaLnBrk="1" hangingPunct="1"/>
            <a:r>
              <a:rPr lang="en-US" b="1" dirty="0" smtClean="0"/>
              <a:t>Status </a:t>
            </a:r>
            <a:r>
              <a:rPr lang="en-US" dirty="0" smtClean="0"/>
              <a:t>More than half of the 74 historic bog turtle locations in New York still contain apparently suitable habitat. Only one quarter of these sites, however, are known to support extant (existing) populations, primarily in southeastern New York.</a:t>
            </a:r>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dirty="0"/>
          </a:p>
        </p:txBody>
      </p:sp>
    </p:spTree>
    <p:extLst>
      <p:ext uri="{BB962C8B-B14F-4D97-AF65-F5344CB8AC3E}">
        <p14:creationId xmlns:p14="http://schemas.microsoft.com/office/powerpoint/2010/main" val="36474081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727">
              <a:defRPr/>
            </a:pPr>
            <a:r>
              <a:rPr lang="en-US" dirty="0" smtClean="0">
                <a:latin typeface="Tw Cen MT" pitchFamily="34" charset="0"/>
              </a:rPr>
              <a:t>The</a:t>
            </a:r>
            <a:r>
              <a:rPr lang="en-US" baseline="0" dirty="0" smtClean="0">
                <a:latin typeface="Tw Cen MT" pitchFamily="34" charset="0"/>
              </a:rPr>
              <a:t> Draft EIS should be analytical—not technical, so that the lay person may understand the content.  </a:t>
            </a:r>
            <a:r>
              <a:rPr lang="en-US" dirty="0" smtClean="0">
                <a:latin typeface="Tw Cen MT" pitchFamily="34" charset="0"/>
              </a:rPr>
              <a:t>There is no regulatory requirement as to how lengthy the document must be.  It is most important that the potential impacts of the action,</a:t>
            </a:r>
            <a:r>
              <a:rPr lang="en-US" baseline="0" dirty="0" smtClean="0">
                <a:latin typeface="Tw Cen MT" pitchFamily="34" charset="0"/>
              </a:rPr>
              <a:t> mitigation measures, </a:t>
            </a:r>
            <a:r>
              <a:rPr lang="en-US" dirty="0" smtClean="0">
                <a:latin typeface="Tw Cen MT" pitchFamily="34" charset="0"/>
              </a:rPr>
              <a:t>and alternatives are fully analyzed and explored.</a:t>
            </a:r>
            <a:r>
              <a:rPr lang="en-US" baseline="0" dirty="0" smtClean="0">
                <a:latin typeface="Tw Cen MT" pitchFamily="34" charset="0"/>
              </a:rPr>
              <a:t>  It’s acceptable that th</a:t>
            </a:r>
            <a:r>
              <a:rPr lang="en-US" dirty="0" smtClean="0">
                <a:latin typeface="Tw Cen MT" pitchFamily="34" charset="0"/>
              </a:rPr>
              <a:t>e result of scoping only reveal</a:t>
            </a:r>
            <a:r>
              <a:rPr lang="en-US" baseline="0" dirty="0" smtClean="0">
                <a:latin typeface="Tw Cen MT" pitchFamily="34" charset="0"/>
              </a:rPr>
              <a:t> one impact, </a:t>
            </a:r>
            <a:r>
              <a:rPr lang="en-US" dirty="0" smtClean="0">
                <a:latin typeface="Tw Cen MT" pitchFamily="34" charset="0"/>
              </a:rPr>
              <a:t>as long as all have been considered. </a:t>
            </a:r>
          </a:p>
          <a:p>
            <a:pPr defTabSz="928727">
              <a:defRPr/>
            </a:pPr>
            <a:endParaRPr lang="en-US" baseline="0" dirty="0" smtClean="0">
              <a:latin typeface="Tw Cen MT" pitchFamily="34" charset="0"/>
            </a:endParaRPr>
          </a:p>
          <a:p>
            <a:pPr defTabSz="928727">
              <a:defRPr/>
            </a:pPr>
            <a:r>
              <a:rPr lang="en-US" baseline="0" dirty="0" smtClean="0">
                <a:latin typeface="Tw Cen MT" pitchFamily="34" charset="0"/>
              </a:rPr>
              <a:t>The range of mitigation measures or alternatives may include, as appropriate, alternative:  sites; technology; scale or magnitude; design; timing; use; and types of action.  For private project sponsors, any alternative for which no discretionary approvals are needed may be described.  Site alternatives may be limited to parcels owned by, or under option to bed owned by, a private project sponsor.</a:t>
            </a:r>
          </a:p>
          <a:p>
            <a:pPr defTabSz="928727">
              <a:defRPr/>
            </a:pPr>
            <a:endParaRPr lang="en-US" baseline="0" dirty="0" smtClean="0">
              <a:latin typeface="Tw Cen MT" pitchFamily="34" charset="0"/>
            </a:endParaRPr>
          </a:p>
          <a:p>
            <a:pPr defTabSz="928727">
              <a:defRPr/>
            </a:pPr>
            <a:r>
              <a:rPr lang="en-US" baseline="0" dirty="0" smtClean="0">
                <a:latin typeface="Tw Cen MT" pitchFamily="34" charset="0"/>
              </a:rPr>
              <a:t>Alternatives, such as the “no action,” scenario should be considered.  Although adverse impacts may be avoided by the action not going forward as proposed, at the same time there may be positive impacts that go unrealized.  For example, there could be a large influx of regional employment by an industrial park or facility being built.  Remember that economic impacts are meant to be balanced with other resources and physical characteristics.</a:t>
            </a:r>
            <a:endParaRPr lang="en-US" dirty="0" smtClean="0">
              <a:latin typeface="Tw Cen MT" pitchFamily="34" charset="0"/>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50</a:t>
            </a:fld>
            <a:endParaRPr lang="en-US"/>
          </a:p>
        </p:txBody>
      </p:sp>
    </p:spTree>
    <p:extLst>
      <p:ext uri="{BB962C8B-B14F-4D97-AF65-F5344CB8AC3E}">
        <p14:creationId xmlns:p14="http://schemas.microsoft.com/office/powerpoint/2010/main" val="27486750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dirty="0" smtClean="0">
                <a:solidFill>
                  <a:schemeClr val="tx1"/>
                </a:solidFill>
                <a:latin typeface="Tw Cen MT" pitchFamily="34" charset="0"/>
              </a:rPr>
              <a:t>A </a:t>
            </a:r>
            <a:r>
              <a:rPr lang="en-US" u="none" dirty="0" smtClean="0">
                <a:solidFill>
                  <a:schemeClr val="tx1"/>
                </a:solidFill>
                <a:latin typeface="Tw Cen MT" pitchFamily="34" charset="0"/>
              </a:rPr>
              <a:t>hearing is </a:t>
            </a:r>
            <a:r>
              <a:rPr lang="en-US" b="1" u="none" dirty="0" smtClean="0">
                <a:solidFill>
                  <a:schemeClr val="tx1"/>
                </a:solidFill>
                <a:latin typeface="Tw Cen MT" pitchFamily="34" charset="0"/>
              </a:rPr>
              <a:t>optional</a:t>
            </a:r>
            <a:r>
              <a:rPr lang="en-US" u="none" dirty="0" smtClean="0">
                <a:solidFill>
                  <a:schemeClr val="tx1"/>
                </a:solidFill>
                <a:latin typeface="Tw Cen MT" pitchFamily="34" charset="0"/>
              </a:rPr>
              <a:t> under SEQR</a:t>
            </a:r>
            <a:r>
              <a:rPr lang="en-US" dirty="0" smtClean="0">
                <a:solidFill>
                  <a:schemeClr val="tx1"/>
                </a:solidFill>
                <a:latin typeface="Tw Cen MT" pitchFamily="34" charset="0"/>
              </a:rPr>
              <a:t>, with that decision left to the lead agency. In making this decision on whether or not to hold a hearing, the lead agency must consider:</a:t>
            </a:r>
            <a:r>
              <a:rPr lang="en-US" baseline="0" dirty="0" smtClean="0">
                <a:solidFill>
                  <a:schemeClr val="tx1"/>
                </a:solidFill>
                <a:latin typeface="Tw Cen MT" pitchFamily="34" charset="0"/>
              </a:rPr>
              <a:t> (a)</a:t>
            </a:r>
            <a:r>
              <a:rPr lang="en-US" dirty="0" smtClean="0">
                <a:solidFill>
                  <a:schemeClr val="tx1"/>
                </a:solidFill>
                <a:latin typeface="Tw Cen MT" pitchFamily="34" charset="0"/>
              </a:rPr>
              <a:t> degree of interest shown by the public or involved parties, (b) whether substantive or significant adverse</a:t>
            </a:r>
            <a:r>
              <a:rPr lang="en-US" baseline="0" dirty="0" smtClean="0">
                <a:solidFill>
                  <a:schemeClr val="tx1"/>
                </a:solidFill>
                <a:latin typeface="Tw Cen MT" pitchFamily="34" charset="0"/>
              </a:rPr>
              <a:t> </a:t>
            </a:r>
            <a:r>
              <a:rPr lang="en-US" dirty="0" smtClean="0">
                <a:solidFill>
                  <a:schemeClr val="tx1"/>
                </a:solidFill>
                <a:latin typeface="Tw Cen MT" pitchFamily="34" charset="0"/>
              </a:rPr>
              <a:t>environmental effects have been identified, (c) adequacy of mitigation measures and alternatives, (d) extent to which a public hearing can aid the agency in the decision</a:t>
            </a:r>
            <a:r>
              <a:rPr lang="en-US" baseline="0" dirty="0" smtClean="0">
                <a:solidFill>
                  <a:schemeClr val="tx1"/>
                </a:solidFill>
                <a:latin typeface="Tw Cen MT" pitchFamily="34" charset="0"/>
              </a:rPr>
              <a:t> </a:t>
            </a:r>
            <a:r>
              <a:rPr lang="en-US" dirty="0" smtClean="0">
                <a:solidFill>
                  <a:schemeClr val="tx1"/>
                </a:solidFill>
                <a:latin typeface="Tw Cen MT" pitchFamily="34" charset="0"/>
              </a:rPr>
              <a:t>making process</a:t>
            </a:r>
            <a:r>
              <a:rPr lang="en-US" baseline="0" dirty="0" smtClean="0">
                <a:solidFill>
                  <a:schemeClr val="tx1"/>
                </a:solidFill>
                <a:latin typeface="Tw Cen MT" pitchFamily="34" charset="0"/>
              </a:rPr>
              <a:t>.  However, hearings </a:t>
            </a:r>
            <a:r>
              <a:rPr lang="en-US" u="none" dirty="0" smtClean="0">
                <a:solidFill>
                  <a:schemeClr val="tx1"/>
                </a:solidFill>
                <a:latin typeface="Tw Cen MT" pitchFamily="34" charset="0"/>
              </a:rPr>
              <a:t>required by underlying legislation are</a:t>
            </a:r>
            <a:r>
              <a:rPr lang="en-US" u="none" baseline="0" dirty="0" smtClean="0">
                <a:solidFill>
                  <a:schemeClr val="tx1"/>
                </a:solidFill>
                <a:latin typeface="Tw Cen MT" pitchFamily="34" charset="0"/>
              </a:rPr>
              <a:t> not optional.  </a:t>
            </a:r>
            <a:r>
              <a:rPr lang="en-US" dirty="0" smtClean="0">
                <a:solidFill>
                  <a:schemeClr val="tx1"/>
                </a:solidFill>
                <a:latin typeface="Tw Cen MT" pitchFamily="34" charset="0"/>
              </a:rPr>
              <a:t>If</a:t>
            </a:r>
            <a:r>
              <a:rPr lang="en-US" baseline="0" dirty="0" smtClean="0">
                <a:solidFill>
                  <a:schemeClr val="tx1"/>
                </a:solidFill>
                <a:latin typeface="Tw Cen MT" pitchFamily="34" charset="0"/>
              </a:rPr>
              <a:t> a municipality holds a hearing pursuant to the </a:t>
            </a:r>
            <a:r>
              <a:rPr lang="en-US" dirty="0" smtClean="0">
                <a:solidFill>
                  <a:schemeClr val="tx1"/>
                </a:solidFill>
                <a:latin typeface="Tw Cen MT" pitchFamily="34" charset="0"/>
              </a:rPr>
              <a:t>SEQRA, that hearing should be held concurrently with hearings required by statute,</a:t>
            </a:r>
            <a:r>
              <a:rPr lang="en-US" baseline="0" dirty="0" smtClean="0">
                <a:solidFill>
                  <a:schemeClr val="tx1"/>
                </a:solidFill>
                <a:latin typeface="Tw Cen MT" pitchFamily="34" charset="0"/>
              </a:rPr>
              <a:t> such as for subdivision, special use permit, or an appeal to the ZBA, or as might be required in local regulations for site plan review</a:t>
            </a:r>
            <a:r>
              <a:rPr lang="en-US" dirty="0" smtClean="0">
                <a:solidFill>
                  <a:schemeClr val="tx1"/>
                </a:solidFill>
                <a:latin typeface="Tw Cen MT" pitchFamily="34" charset="0"/>
              </a:rPr>
              <a:t>.</a:t>
            </a:r>
          </a:p>
          <a:p>
            <a:pPr eaLnBrk="1" hangingPunct="1"/>
            <a:endParaRPr lang="en-US" dirty="0" smtClean="0">
              <a:solidFill>
                <a:schemeClr val="tx1"/>
              </a:solidFill>
              <a:latin typeface="Tw Cen MT" pitchFamily="34" charset="0"/>
            </a:endParaRPr>
          </a:p>
          <a:p>
            <a:pPr eaLnBrk="1" hangingPunct="1"/>
            <a:r>
              <a:rPr lang="en-US" dirty="0" smtClean="0">
                <a:solidFill>
                  <a:schemeClr val="tx1"/>
                </a:solidFill>
                <a:latin typeface="Tw Cen MT" pitchFamily="34" charset="0"/>
              </a:rPr>
              <a:t>Some</a:t>
            </a:r>
            <a:r>
              <a:rPr lang="en-US" baseline="0" dirty="0" smtClean="0">
                <a:solidFill>
                  <a:schemeClr val="tx1"/>
                </a:solidFill>
                <a:latin typeface="Tw Cen MT" pitchFamily="34" charset="0"/>
              </a:rPr>
              <a:t> municipalities choose to hold an additional public hearing(s) earlier in the process.  One reason being that public input may be beneficial to the lead agency’s </a:t>
            </a:r>
            <a:r>
              <a:rPr lang="en-US" dirty="0" smtClean="0">
                <a:solidFill>
                  <a:schemeClr val="tx1"/>
                </a:solidFill>
                <a:latin typeface="Tw Cen MT" pitchFamily="34" charset="0"/>
              </a:rPr>
              <a:t>decision</a:t>
            </a:r>
            <a:r>
              <a:rPr lang="en-US" baseline="0" dirty="0" smtClean="0">
                <a:solidFill>
                  <a:schemeClr val="tx1"/>
                </a:solidFill>
                <a:latin typeface="Tw Cen MT" pitchFamily="34" charset="0"/>
              </a:rPr>
              <a:t> </a:t>
            </a:r>
            <a:r>
              <a:rPr lang="en-US" dirty="0" smtClean="0">
                <a:solidFill>
                  <a:schemeClr val="tx1"/>
                </a:solidFill>
                <a:latin typeface="Tw Cen MT" pitchFamily="34" charset="0"/>
              </a:rPr>
              <a:t>making process when making a </a:t>
            </a:r>
            <a:r>
              <a:rPr lang="en-US" baseline="0" dirty="0" smtClean="0">
                <a:solidFill>
                  <a:schemeClr val="tx1"/>
                </a:solidFill>
                <a:latin typeface="Tw Cen MT" pitchFamily="34" charset="0"/>
              </a:rPr>
              <a:t>determination of significance.  This is certainly an accepted approach; however, a public hearing held before the completion of the DEIS is not to be considered the official SEQRA public hearing.</a:t>
            </a:r>
            <a:endParaRPr lang="en-US" dirty="0" smtClean="0">
              <a:solidFill>
                <a:schemeClr val="tx1"/>
              </a:solidFill>
              <a:latin typeface="Tw Cen MT" pitchFamily="34" charset="0"/>
            </a:endParaRPr>
          </a:p>
          <a:p>
            <a:pPr eaLnBrk="1" hangingPunct="1"/>
            <a:endParaRPr lang="en-US" dirty="0" smtClean="0">
              <a:solidFill>
                <a:schemeClr val="tx1"/>
              </a:solidFill>
              <a:latin typeface="Tw Cen MT" pitchFamily="34" charset="0"/>
            </a:endParaRPr>
          </a:p>
          <a:p>
            <a:pPr defTabSz="928727">
              <a:defRPr/>
            </a:pPr>
            <a:r>
              <a:rPr lang="en-US" dirty="0" smtClean="0">
                <a:solidFill>
                  <a:schemeClr val="tx1"/>
                </a:solidFill>
                <a:latin typeface="Tw Cen MT" pitchFamily="34" charset="0"/>
              </a:rPr>
              <a:t>Take note that the requirement for public notice is 14 days prior to hearing.  This is a</a:t>
            </a:r>
            <a:r>
              <a:rPr lang="en-US" baseline="0" dirty="0" smtClean="0">
                <a:solidFill>
                  <a:schemeClr val="tx1"/>
                </a:solidFill>
                <a:latin typeface="Tw Cen MT" pitchFamily="34" charset="0"/>
              </a:rPr>
              <a:t> substantially longer timeframe than what is required of hearings for most land use decisions.  </a:t>
            </a:r>
            <a:r>
              <a:rPr lang="en-US" dirty="0" smtClean="0">
                <a:latin typeface="Tw Cen MT" pitchFamily="34" charset="0"/>
              </a:rPr>
              <a:t>Hearing must start between 15 and 60 days after DEIS notice of completion is published on the ENB.</a:t>
            </a:r>
            <a:r>
              <a:rPr lang="en-US" dirty="0" smtClean="0">
                <a:solidFill>
                  <a:schemeClr val="tx1"/>
                </a:solidFill>
                <a:latin typeface="Tw Cen MT" pitchFamily="34" charset="0"/>
              </a:rPr>
              <a:t> Lead agency needs to publish notice in the Environmental Notice Bulletin.</a:t>
            </a:r>
            <a:r>
              <a:rPr lang="en-US" baseline="0" dirty="0" smtClean="0">
                <a:solidFill>
                  <a:schemeClr val="tx1"/>
                </a:solidFill>
                <a:latin typeface="Tw Cen MT" pitchFamily="34" charset="0"/>
              </a:rPr>
              <a:t>  The </a:t>
            </a:r>
            <a:r>
              <a:rPr lang="en-US" dirty="0" smtClean="0">
                <a:solidFill>
                  <a:schemeClr val="tx1"/>
                </a:solidFill>
                <a:latin typeface="Tw Cen MT" pitchFamily="34" charset="0"/>
              </a:rPr>
              <a:t>ENB</a:t>
            </a:r>
            <a:r>
              <a:rPr lang="en-US" baseline="0" dirty="0" smtClean="0">
                <a:solidFill>
                  <a:schemeClr val="tx1"/>
                </a:solidFill>
                <a:latin typeface="Tw Cen MT" pitchFamily="34" charset="0"/>
              </a:rPr>
              <a:t> </a:t>
            </a:r>
            <a:r>
              <a:rPr lang="en-US" dirty="0" smtClean="0">
                <a:solidFill>
                  <a:schemeClr val="tx1"/>
                </a:solidFill>
                <a:latin typeface="Tw Cen MT" pitchFamily="34" charset="0"/>
              </a:rPr>
              <a:t>is the official publication of the NYS DEC as required under Environmental Conservation Law Article 3-0306(4).  It is published weekly, on Wednesdays.</a:t>
            </a:r>
          </a:p>
          <a:p>
            <a:endParaRPr lang="en-US" baseline="0" dirty="0" smtClean="0">
              <a:solidFill>
                <a:schemeClr val="tx1"/>
              </a:solidFill>
              <a:latin typeface="Tw Cen MT" pitchFamily="34" charset="0"/>
            </a:endParaRPr>
          </a:p>
          <a:p>
            <a:pPr eaLnBrk="1" hangingPunct="1">
              <a:buClr>
                <a:srgbClr val="7F3AAC"/>
              </a:buClr>
              <a:buFont typeface="Futura Md BT Bold"/>
              <a:buNone/>
            </a:pPr>
            <a:r>
              <a:rPr lang="en-US" dirty="0" smtClean="0">
                <a:solidFill>
                  <a:schemeClr val="tx1"/>
                </a:solidFill>
                <a:latin typeface="Tw Cen MT" pitchFamily="34" charset="0"/>
              </a:rPr>
              <a:t>A minimum 30 day public comment period runs after filing Notice of Completion of DEIS.  The public comment period continues for at least 10 days after close of the hearing.  SEQR public comment period must continue at least 10 days after hearing closes.  After the lead agency accepts the DEIS, the lead agency must give public notice and provide for public comment.  Lead agency must prepare and file a notice of completion to: DEC, any involved agencies and appropriate local municipal governments.</a:t>
            </a:r>
          </a:p>
        </p:txBody>
      </p:sp>
      <p:sp>
        <p:nvSpPr>
          <p:cNvPr id="4" name="Slide Number Placeholder 3"/>
          <p:cNvSpPr>
            <a:spLocks noGrp="1"/>
          </p:cNvSpPr>
          <p:nvPr>
            <p:ph type="sldNum" sz="quarter" idx="10"/>
          </p:nvPr>
        </p:nvSpPr>
        <p:spPr/>
        <p:txBody>
          <a:bodyPr/>
          <a:lstStyle/>
          <a:p>
            <a:fld id="{F6DA9C80-B631-4EC4-8253-F63CFD0157DF}" type="slidenum">
              <a:rPr lang="en-US" smtClean="0"/>
              <a:t>51</a:t>
            </a:fld>
            <a:endParaRPr lang="en-US"/>
          </a:p>
        </p:txBody>
      </p:sp>
    </p:spTree>
    <p:extLst>
      <p:ext uri="{BB962C8B-B14F-4D97-AF65-F5344CB8AC3E}">
        <p14:creationId xmlns:p14="http://schemas.microsoft.com/office/powerpoint/2010/main" val="2403666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727">
              <a:defRPr/>
            </a:pPr>
            <a:r>
              <a:rPr lang="en-US" dirty="0" smtClean="0">
                <a:solidFill>
                  <a:srgbClr val="000000"/>
                </a:solidFill>
                <a:latin typeface="Tw Cen MT" pitchFamily="34" charset="0"/>
              </a:rPr>
              <a:t>For projects where the lead agency is reviewing an application and not funding a project itself, the FEIS should be completed</a:t>
            </a:r>
            <a:r>
              <a:rPr lang="en-US" baseline="0" dirty="0" smtClean="0">
                <a:solidFill>
                  <a:srgbClr val="000000"/>
                </a:solidFill>
                <a:latin typeface="Tw Cen MT" pitchFamily="34" charset="0"/>
              </a:rPr>
              <a:t> w</a:t>
            </a:r>
            <a:r>
              <a:rPr lang="en-US" dirty="0" smtClean="0">
                <a:solidFill>
                  <a:srgbClr val="000000"/>
                </a:solidFill>
                <a:latin typeface="Tw Cen MT" pitchFamily="34" charset="0"/>
              </a:rPr>
              <a:t>ithin 45 days after a public hearing;</a:t>
            </a:r>
            <a:r>
              <a:rPr lang="en-US" baseline="0" dirty="0" smtClean="0">
                <a:solidFill>
                  <a:srgbClr val="000000"/>
                </a:solidFill>
                <a:latin typeface="Tw Cen MT" pitchFamily="34" charset="0"/>
              </a:rPr>
              <a:t> </a:t>
            </a:r>
            <a:r>
              <a:rPr lang="en-US" dirty="0" smtClean="0">
                <a:solidFill>
                  <a:srgbClr val="000000"/>
                </a:solidFill>
                <a:latin typeface="Tw Cen MT" pitchFamily="34" charset="0"/>
              </a:rPr>
              <a:t>or, within 60 days after the DEIS Notice of Completion  (if no public hearing is held).</a:t>
            </a:r>
            <a:r>
              <a:rPr lang="en-US" baseline="0" dirty="0" smtClean="0">
                <a:solidFill>
                  <a:srgbClr val="000000"/>
                </a:solidFill>
                <a:latin typeface="Tw Cen MT" pitchFamily="34" charset="0"/>
              </a:rPr>
              <a:t>  </a:t>
            </a:r>
            <a:r>
              <a:rPr lang="en-US" dirty="0" smtClean="0">
                <a:solidFill>
                  <a:srgbClr val="000000"/>
                </a:solidFill>
                <a:latin typeface="Tw Cen MT" pitchFamily="34" charset="0"/>
              </a:rPr>
              <a:t>As is the case with the DEIS, once the FEIS is completed, a Notice of Completion must be prepared.  The Notice of Completion of the FEIS starts the “public consideration” period, between acceptance of FEIS and issuance of </a:t>
            </a:r>
            <a:r>
              <a:rPr lang="en-US" dirty="0" smtClean="0">
                <a:latin typeface="Tw Cen MT" pitchFamily="34" charset="0"/>
              </a:rPr>
              <a:t>the findings statement.</a:t>
            </a:r>
            <a:r>
              <a:rPr lang="en-US" baseline="0" dirty="0" smtClean="0">
                <a:latin typeface="Tw Cen MT" pitchFamily="34" charset="0"/>
              </a:rPr>
              <a:t>  </a:t>
            </a:r>
            <a:r>
              <a:rPr lang="en-US" dirty="0" smtClean="0">
                <a:latin typeface="Tw Cen MT" pitchFamily="34" charset="0"/>
              </a:rPr>
              <a:t>No involved agencies can issue findings or final decisions until a reasonable time</a:t>
            </a:r>
            <a:r>
              <a:rPr lang="en-US" baseline="0" dirty="0" smtClean="0">
                <a:latin typeface="Tw Cen MT" pitchFamily="34" charset="0"/>
              </a:rPr>
              <a:t> period, not less than 1</a:t>
            </a:r>
            <a:r>
              <a:rPr lang="en-US" dirty="0" smtClean="0">
                <a:latin typeface="Tw Cen MT" pitchFamily="34" charset="0"/>
              </a:rPr>
              <a:t>0 calendar days, have passed.</a:t>
            </a:r>
          </a:p>
          <a:p>
            <a:pPr defTabSz="928727">
              <a:defRPr/>
            </a:pPr>
            <a:endParaRPr lang="en-US" dirty="0" smtClean="0">
              <a:latin typeface="Tw Cen MT" pitchFamily="34" charset="0"/>
            </a:endParaRPr>
          </a:p>
          <a:p>
            <a:pPr defTabSz="928727">
              <a:defRPr/>
            </a:pPr>
            <a:r>
              <a:rPr lang="en-US" dirty="0" smtClean="0">
                <a:latin typeface="Tw Cen MT" pitchFamily="34" charset="0"/>
              </a:rPr>
              <a:t>The public consideration period is not the same </a:t>
            </a:r>
            <a:r>
              <a:rPr lang="en-US" baseline="0" dirty="0" smtClean="0">
                <a:latin typeface="Tw Cen MT" pitchFamily="34" charset="0"/>
              </a:rPr>
              <a:t>public comment period for the DEIS.  </a:t>
            </a:r>
            <a:r>
              <a:rPr lang="en-US" i="0" dirty="0" smtClean="0">
                <a:latin typeface="Tw Cen MT" pitchFamily="34" charset="0"/>
              </a:rPr>
              <a:t>It is not a review period for additional comment, per se.</a:t>
            </a:r>
            <a:r>
              <a:rPr lang="en-US" i="0" baseline="0" dirty="0" smtClean="0">
                <a:latin typeface="Tw Cen MT" pitchFamily="34" charset="0"/>
              </a:rPr>
              <a:t>  </a:t>
            </a:r>
            <a:r>
              <a:rPr lang="en-US" baseline="0" dirty="0" smtClean="0">
                <a:latin typeface="Tw Cen MT" pitchFamily="34" charset="0"/>
              </a:rPr>
              <a:t>Should a project modification occur or change of circumstance require a lead agency or involved agency to substantially modify its decision, this can usually be accomplished.  But p</a:t>
            </a:r>
            <a:r>
              <a:rPr lang="en-US" dirty="0" smtClean="0">
                <a:latin typeface="Tw Cen MT" pitchFamily="34" charset="0"/>
              </a:rPr>
              <a:t>reparation of a supplemental DEIS is recommended if changes are significant.</a:t>
            </a:r>
          </a:p>
        </p:txBody>
      </p:sp>
      <p:sp>
        <p:nvSpPr>
          <p:cNvPr id="4" name="Slide Number Placeholder 3"/>
          <p:cNvSpPr>
            <a:spLocks noGrp="1"/>
          </p:cNvSpPr>
          <p:nvPr>
            <p:ph type="sldNum" sz="quarter" idx="10"/>
          </p:nvPr>
        </p:nvSpPr>
        <p:spPr/>
        <p:txBody>
          <a:bodyPr/>
          <a:lstStyle/>
          <a:p>
            <a:fld id="{F6DA9C80-B631-4EC4-8253-F63CFD0157DF}" type="slidenum">
              <a:rPr lang="en-US" smtClean="0"/>
              <a:t>52</a:t>
            </a:fld>
            <a:endParaRPr lang="en-US"/>
          </a:p>
        </p:txBody>
      </p:sp>
    </p:spTree>
    <p:extLst>
      <p:ext uri="{BB962C8B-B14F-4D97-AF65-F5344CB8AC3E}">
        <p14:creationId xmlns:p14="http://schemas.microsoft.com/office/powerpoint/2010/main" val="8510567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4458">
              <a:defRPr/>
            </a:pPr>
            <a:r>
              <a:rPr lang="en-US" dirty="0" smtClean="0">
                <a:solidFill>
                  <a:srgbClr val="000000"/>
                </a:solidFill>
                <a:latin typeface="Tw Cen MT" pitchFamily="34" charset="0"/>
              </a:rPr>
              <a:t>The final EIS</a:t>
            </a:r>
            <a:r>
              <a:rPr lang="en-US" baseline="0" dirty="0" smtClean="0">
                <a:solidFill>
                  <a:srgbClr val="000000"/>
                </a:solidFill>
                <a:latin typeface="Tw Cen MT" pitchFamily="34" charset="0"/>
              </a:rPr>
              <a:t> contains the original </a:t>
            </a:r>
            <a:r>
              <a:rPr lang="en-US" dirty="0" smtClean="0">
                <a:solidFill>
                  <a:srgbClr val="000000"/>
                </a:solidFill>
                <a:latin typeface="Tw Cen MT" pitchFamily="34" charset="0"/>
              </a:rPr>
              <a:t>DEIS and any revisions.  </a:t>
            </a:r>
            <a:r>
              <a:rPr lang="en-US" b="1" dirty="0" smtClean="0">
                <a:solidFill>
                  <a:srgbClr val="000000"/>
                </a:solidFill>
                <a:latin typeface="Tw Cen MT" pitchFamily="34" charset="0"/>
              </a:rPr>
              <a:t>The Final EIS is the lead agency’s product and is responsible for accuracy and adequacy.  </a:t>
            </a:r>
            <a:r>
              <a:rPr lang="en-US" dirty="0" smtClean="0">
                <a:solidFill>
                  <a:srgbClr val="000000"/>
                </a:solidFill>
                <a:latin typeface="Tw Cen MT" pitchFamily="34" charset="0"/>
              </a:rPr>
              <a:t>Following the conclusion of the public comment period on the DEIS, the document</a:t>
            </a:r>
            <a:r>
              <a:rPr lang="en-US" baseline="0" dirty="0" smtClean="0">
                <a:solidFill>
                  <a:srgbClr val="000000"/>
                </a:solidFill>
                <a:latin typeface="Tw Cen MT" pitchFamily="34" charset="0"/>
              </a:rPr>
              <a:t> </a:t>
            </a:r>
            <a:r>
              <a:rPr lang="en-US" dirty="0" smtClean="0">
                <a:solidFill>
                  <a:srgbClr val="000000"/>
                </a:solidFill>
                <a:latin typeface="Tw Cen MT" pitchFamily="34" charset="0"/>
              </a:rPr>
              <a:t>must be revised if necessary, and completed.  It</a:t>
            </a:r>
            <a:r>
              <a:rPr lang="en-US" baseline="0" dirty="0" smtClean="0">
                <a:solidFill>
                  <a:srgbClr val="000000"/>
                </a:solidFill>
                <a:latin typeface="Tw Cen MT" pitchFamily="34" charset="0"/>
              </a:rPr>
              <a:t> must </a:t>
            </a:r>
            <a:r>
              <a:rPr lang="en-US" dirty="0" smtClean="0">
                <a:solidFill>
                  <a:srgbClr val="000000"/>
                </a:solidFill>
                <a:latin typeface="Tw Cen MT" pitchFamily="34" charset="0"/>
              </a:rPr>
              <a:t>consist of</a:t>
            </a:r>
            <a:r>
              <a:rPr lang="en-US" baseline="0" dirty="0" smtClean="0">
                <a:solidFill>
                  <a:srgbClr val="000000"/>
                </a:solidFill>
                <a:latin typeface="Tw Cen MT" pitchFamily="34" charset="0"/>
              </a:rPr>
              <a:t> </a:t>
            </a:r>
            <a:r>
              <a:rPr lang="en-US" dirty="0" smtClean="0">
                <a:solidFill>
                  <a:srgbClr val="000000"/>
                </a:solidFill>
                <a:latin typeface="Tw Cen MT" pitchFamily="34" charset="0"/>
              </a:rPr>
              <a:t>the DEIS, with revisions or supplements; copies of, or summary of, the comments received; the lead agency’s response to </a:t>
            </a:r>
            <a:r>
              <a:rPr lang="en-US" u="none" dirty="0" smtClean="0">
                <a:solidFill>
                  <a:srgbClr val="000000"/>
                </a:solidFill>
                <a:latin typeface="Tw Cen MT" pitchFamily="34" charset="0"/>
              </a:rPr>
              <a:t>substantive comments.  </a:t>
            </a:r>
            <a:r>
              <a:rPr lang="en-US" b="0" u="none" dirty="0" smtClean="0">
                <a:solidFill>
                  <a:srgbClr val="000000"/>
                </a:solidFill>
                <a:latin typeface="Tw Cen MT" pitchFamily="34" charset="0"/>
              </a:rPr>
              <a:t>General </a:t>
            </a:r>
            <a:r>
              <a:rPr lang="en-US" b="0" u="none" dirty="0" smtClean="0">
                <a:latin typeface="Tw Cen MT" pitchFamily="34" charset="0"/>
              </a:rPr>
              <a:t>objections to the project need no response.  The lead agency decides which comments on a Draft EIS must be responded to in the final EIS. Substantive comments relates to relevancy to impacts, mitigation and alternatives.</a:t>
            </a:r>
          </a:p>
        </p:txBody>
      </p:sp>
      <p:sp>
        <p:nvSpPr>
          <p:cNvPr id="4" name="Slide Number Placeholder 3"/>
          <p:cNvSpPr>
            <a:spLocks noGrp="1"/>
          </p:cNvSpPr>
          <p:nvPr>
            <p:ph type="sldNum" sz="quarter" idx="10"/>
          </p:nvPr>
        </p:nvSpPr>
        <p:spPr/>
        <p:txBody>
          <a:bodyPr/>
          <a:lstStyle/>
          <a:p>
            <a:fld id="{F6DA9C80-B631-4EC4-8253-F63CFD0157DF}" type="slidenum">
              <a:rPr lang="en-US" smtClean="0"/>
              <a:t>53</a:t>
            </a:fld>
            <a:endParaRPr lang="en-US"/>
          </a:p>
        </p:txBody>
      </p:sp>
    </p:spTree>
    <p:extLst>
      <p:ext uri="{BB962C8B-B14F-4D97-AF65-F5344CB8AC3E}">
        <p14:creationId xmlns:p14="http://schemas.microsoft.com/office/powerpoint/2010/main" val="35500272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marL="0" lvl="1">
              <a:lnSpc>
                <a:spcPct val="80000"/>
              </a:lnSpc>
            </a:pPr>
            <a:r>
              <a:rPr lang="en-US" dirty="0" smtClean="0">
                <a:latin typeface="Tw Cen MT" pitchFamily="34" charset="0"/>
              </a:rPr>
              <a:t>Lead agency has the authority to impose substantive conditions that are practicable and reasonably related to impacts identified in EIS. Link information in FEIS to limitations or conditions to be included in agency decision.  Imposing conditions as a result of findings in the EIS, is not the same as i</a:t>
            </a:r>
            <a:r>
              <a:rPr lang="en-US" dirty="0" smtClean="0">
                <a:solidFill>
                  <a:srgbClr val="000000"/>
                </a:solidFill>
                <a:latin typeface="Tw Cen MT" pitchFamily="34" charset="0"/>
              </a:rPr>
              <a:t>ssuing a Conditioned Negative Declaration as a determination of significance; however, the</a:t>
            </a:r>
            <a:r>
              <a:rPr lang="en-US" baseline="0" dirty="0" smtClean="0">
                <a:solidFill>
                  <a:srgbClr val="000000"/>
                </a:solidFill>
                <a:latin typeface="Tw Cen MT" pitchFamily="34" charset="0"/>
              </a:rPr>
              <a:t> authority for issuing a CND comes from the same area of statute</a:t>
            </a:r>
            <a:r>
              <a:rPr lang="en-US" dirty="0" smtClean="0">
                <a:solidFill>
                  <a:srgbClr val="000000"/>
                </a:solidFill>
                <a:latin typeface="Tw Cen MT" pitchFamily="34" charset="0"/>
              </a:rPr>
              <a:t>.</a:t>
            </a:r>
            <a:r>
              <a:rPr lang="en-US" baseline="0" dirty="0" smtClean="0">
                <a:solidFill>
                  <a:srgbClr val="000000"/>
                </a:solidFill>
                <a:latin typeface="Tw Cen MT" pitchFamily="34" charset="0"/>
              </a:rPr>
              <a:t>  </a:t>
            </a:r>
            <a:r>
              <a:rPr lang="en-US" dirty="0" smtClean="0">
                <a:solidFill>
                  <a:srgbClr val="000000"/>
                </a:solidFill>
                <a:latin typeface="Tw Cen MT" pitchFamily="34" charset="0"/>
              </a:rPr>
              <a:t>As mentioned earlier in the course, a CND is an option only for Unlisted actions—not Type I actions.</a:t>
            </a:r>
          </a:p>
          <a:p>
            <a:pPr marL="0" lvl="1">
              <a:lnSpc>
                <a:spcPct val="80000"/>
              </a:lnSpc>
            </a:pPr>
            <a:endParaRPr lang="en-US" dirty="0" smtClean="0">
              <a:solidFill>
                <a:srgbClr val="000000"/>
              </a:solidFill>
              <a:latin typeface="Tw Cen MT" pitchFamily="34" charset="0"/>
            </a:endParaRPr>
          </a:p>
          <a:p>
            <a:pPr marL="0" lvl="1" defTabSz="929468">
              <a:lnSpc>
                <a:spcPct val="80000"/>
              </a:lnSpc>
              <a:defRPr/>
            </a:pPr>
            <a:r>
              <a:rPr lang="en-US" dirty="0" smtClean="0"/>
              <a:t>617.3(b) SEQR does not change the existing jurisdiction of agencies nor the jurisdiction between or among state and local agencies. SEQR provides </a:t>
            </a:r>
            <a:r>
              <a:rPr lang="en-US" b="1" dirty="0" smtClean="0"/>
              <a:t>all involved agencies with the authority</a:t>
            </a:r>
            <a:r>
              <a:rPr lang="en-US" dirty="0" smtClean="0"/>
              <a:t>, </a:t>
            </a:r>
            <a:r>
              <a:rPr lang="en-US" u="sng" dirty="0" smtClean="0"/>
              <a:t>following the filing of a final EIS and written findings statement</a:t>
            </a:r>
            <a:r>
              <a:rPr lang="en-US" dirty="0" smtClean="0"/>
              <a:t>, </a:t>
            </a:r>
            <a:r>
              <a:rPr lang="en-US" b="1" dirty="0" smtClean="0"/>
              <a:t>or</a:t>
            </a:r>
            <a:r>
              <a:rPr lang="en-US" dirty="0" smtClean="0"/>
              <a:t> </a:t>
            </a:r>
            <a:r>
              <a:rPr lang="en-US" u="sng" dirty="0" smtClean="0"/>
              <a:t>pursuant to subdivision 617.7(d) of this Part (CND)</a:t>
            </a:r>
            <a:r>
              <a:rPr lang="en-US" dirty="0" smtClean="0"/>
              <a:t> </a:t>
            </a:r>
            <a:r>
              <a:rPr lang="en-US" b="1" dirty="0" smtClean="0"/>
              <a:t>to impose substantive conditions upon an action to ensure that the requirements of this Part have been satisfied</a:t>
            </a:r>
            <a:r>
              <a:rPr lang="en-US" dirty="0" smtClean="0"/>
              <a:t>. The conditions imposed must be practicable and reasonably related to impacts identified in the EIS or the conditioned negative declaration.</a:t>
            </a:r>
          </a:p>
        </p:txBody>
      </p:sp>
      <p:sp>
        <p:nvSpPr>
          <p:cNvPr id="4" name="Slide Number Placeholder 3"/>
          <p:cNvSpPr>
            <a:spLocks noGrp="1"/>
          </p:cNvSpPr>
          <p:nvPr>
            <p:ph type="sldNum" sz="quarter" idx="10"/>
          </p:nvPr>
        </p:nvSpPr>
        <p:spPr/>
        <p:txBody>
          <a:bodyPr/>
          <a:lstStyle/>
          <a:p>
            <a:fld id="{F6DA9C80-B631-4EC4-8253-F63CFD0157DF}" type="slidenum">
              <a:rPr lang="en-US" smtClean="0"/>
              <a:t>54</a:t>
            </a:fld>
            <a:endParaRPr lang="en-US" dirty="0"/>
          </a:p>
        </p:txBody>
      </p:sp>
    </p:spTree>
    <p:extLst>
      <p:ext uri="{BB962C8B-B14F-4D97-AF65-F5344CB8AC3E}">
        <p14:creationId xmlns:p14="http://schemas.microsoft.com/office/powerpoint/2010/main" val="4270834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4458">
              <a:defRPr/>
            </a:pPr>
            <a:r>
              <a:rPr lang="en-US" b="0" dirty="0" smtClean="0">
                <a:solidFill>
                  <a:srgbClr val="000000"/>
                </a:solidFill>
                <a:latin typeface="Tw Cen MT" pitchFamily="34" charset="0"/>
              </a:rPr>
              <a:t>Each involved agency must make its own “findings” that relate information in the FEIS to that agency’s underlying action.  T</a:t>
            </a:r>
            <a:r>
              <a:rPr lang="en-US" b="0" baseline="0" dirty="0" smtClean="0">
                <a:solidFill>
                  <a:srgbClr val="000000"/>
                </a:solidFill>
                <a:latin typeface="Tw Cen MT" pitchFamily="34" charset="0"/>
              </a:rPr>
              <a:t>hey may</a:t>
            </a:r>
            <a:r>
              <a:rPr lang="en-US" baseline="0" dirty="0" smtClean="0">
                <a:solidFill>
                  <a:srgbClr val="000000"/>
                </a:solidFill>
                <a:latin typeface="Tw Cen MT" pitchFamily="34" charset="0"/>
              </a:rPr>
              <a:t> borrow from the lead agency findings, but they must issue their own and </a:t>
            </a:r>
            <a:r>
              <a:rPr lang="en-US" dirty="0" smtClean="0">
                <a:solidFill>
                  <a:srgbClr val="000000"/>
                </a:solidFill>
                <a:latin typeface="Tw Cen MT" pitchFamily="34" charset="0"/>
              </a:rPr>
              <a:t>should be consistent with those of the </a:t>
            </a:r>
            <a:r>
              <a:rPr lang="en-US" b="0" dirty="0" smtClean="0">
                <a:solidFill>
                  <a:srgbClr val="000000"/>
                </a:solidFill>
                <a:latin typeface="Tw Cen MT" pitchFamily="34" charset="0"/>
              </a:rPr>
              <a:t>lead agency. Each Agency’s SEQR findings must consider </a:t>
            </a:r>
            <a:r>
              <a:rPr lang="en-US" dirty="0" smtClean="0">
                <a:solidFill>
                  <a:srgbClr val="000000"/>
                </a:solidFill>
                <a:latin typeface="Tw Cen MT" pitchFamily="34" charset="0"/>
              </a:rPr>
              <a:t>information in the final EIS; balance environmental factors; provide rationale </a:t>
            </a:r>
            <a:r>
              <a:rPr lang="en-US" dirty="0" smtClean="0">
                <a:solidFill>
                  <a:schemeClr val="tx1"/>
                </a:solidFill>
                <a:latin typeface="Tw Cen MT" pitchFamily="34" charset="0"/>
              </a:rPr>
              <a:t>for decisions; certify that rules have been followed; and certify that chosen alternative avoid or minimize adverse environmental impacts to the maximum extent practicable.  A decision</a:t>
            </a:r>
            <a:r>
              <a:rPr lang="en-US" baseline="0" dirty="0" smtClean="0">
                <a:solidFill>
                  <a:schemeClr val="tx1"/>
                </a:solidFill>
                <a:latin typeface="Tw Cen MT" pitchFamily="34" charset="0"/>
              </a:rPr>
              <a:t> of the underlying review process may be made concurrently with findings.</a:t>
            </a:r>
            <a:endParaRPr lang="en-US" dirty="0" smtClean="0">
              <a:solidFill>
                <a:schemeClr val="tx1"/>
              </a:solidFill>
              <a:latin typeface="Tw Cen MT" pitchFamily="34" charset="0"/>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55</a:t>
            </a:fld>
            <a:endParaRPr lang="en-US"/>
          </a:p>
        </p:txBody>
      </p:sp>
    </p:spTree>
    <p:extLst>
      <p:ext uri="{BB962C8B-B14F-4D97-AF65-F5344CB8AC3E}">
        <p14:creationId xmlns:p14="http://schemas.microsoft.com/office/powerpoint/2010/main" val="2486727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4458">
              <a:defRPr/>
            </a:pPr>
            <a:r>
              <a:rPr lang="en-US" dirty="0" smtClean="0">
                <a:latin typeface="Tw Cen MT" pitchFamily="34" charset="0"/>
              </a:rPr>
              <a:t>This final</a:t>
            </a:r>
            <a:r>
              <a:rPr lang="en-US" baseline="0" dirty="0" smtClean="0">
                <a:latin typeface="Tw Cen MT" pitchFamily="34" charset="0"/>
              </a:rPr>
              <a:t> section will address </a:t>
            </a:r>
            <a:r>
              <a:rPr lang="en-US" dirty="0" smtClean="0">
                <a:latin typeface="Tw Cen MT" pitchFamily="34" charset="0"/>
              </a:rPr>
              <a:t>filing</a:t>
            </a:r>
            <a:r>
              <a:rPr lang="en-US" baseline="0" dirty="0" smtClean="0">
                <a:latin typeface="Tw Cen MT" pitchFamily="34" charset="0"/>
              </a:rPr>
              <a:t> and</a:t>
            </a:r>
            <a:r>
              <a:rPr lang="en-US" dirty="0" smtClean="0">
                <a:latin typeface="Tw Cen MT" pitchFamily="34" charset="0"/>
              </a:rPr>
              <a:t> publication</a:t>
            </a:r>
            <a:r>
              <a:rPr lang="en-US" baseline="0" dirty="0" smtClean="0">
                <a:latin typeface="Tw Cen MT" pitchFamily="34" charset="0"/>
              </a:rPr>
              <a:t> requirements pursuant to</a:t>
            </a:r>
            <a:r>
              <a:rPr lang="en-US" dirty="0" smtClean="0">
                <a:latin typeface="Tw Cen MT" pitchFamily="34" charset="0"/>
              </a:rPr>
              <a:t> 6 NYCRR Parts 617.12.</a:t>
            </a:r>
            <a:r>
              <a:rPr lang="en-US" baseline="0" dirty="0" smtClean="0">
                <a:latin typeface="Tw Cen MT" pitchFamily="34" charset="0"/>
              </a:rPr>
              <a:t>  This section of the regulations also requires that t</a:t>
            </a:r>
            <a:r>
              <a:rPr lang="en-US" baseline="0" dirty="0" smtClean="0">
                <a:solidFill>
                  <a:schemeClr val="tx1"/>
                </a:solidFill>
                <a:latin typeface="Tw Cen MT" pitchFamily="34" charset="0"/>
              </a:rPr>
              <a:t>he l</a:t>
            </a:r>
            <a:r>
              <a:rPr lang="en-US" dirty="0" smtClean="0">
                <a:solidFill>
                  <a:schemeClr val="tx1"/>
                </a:solidFill>
                <a:latin typeface="Tw Cen MT" pitchFamily="34" charset="0"/>
              </a:rPr>
              <a:t>ead agency retain all original SEQRA documents </a:t>
            </a:r>
            <a:r>
              <a:rPr lang="en-US" baseline="0" dirty="0" smtClean="0">
                <a:solidFill>
                  <a:schemeClr val="tx1"/>
                </a:solidFill>
                <a:latin typeface="Tw Cen MT" pitchFamily="34" charset="0"/>
              </a:rPr>
              <a:t>in an </a:t>
            </a:r>
            <a:r>
              <a:rPr lang="en-US" dirty="0" smtClean="0">
                <a:solidFill>
                  <a:schemeClr val="tx1"/>
                </a:solidFill>
                <a:latin typeface="Tw Cen MT" pitchFamily="34" charset="0"/>
              </a:rPr>
              <a:t>file which constitutes the record.  The record must be readily accessible to the public and made available upon</a:t>
            </a:r>
            <a:r>
              <a:rPr lang="en-US" baseline="0" dirty="0" smtClean="0">
                <a:solidFill>
                  <a:schemeClr val="tx1"/>
                </a:solidFill>
                <a:latin typeface="Tw Cen MT" pitchFamily="34" charset="0"/>
              </a:rPr>
              <a:t> request.  The municipality may require that requests are made in conformance with the Freedom of Information Law (FOIL)</a:t>
            </a:r>
            <a:r>
              <a:rPr lang="en-US" dirty="0" smtClean="0">
                <a:solidFill>
                  <a:schemeClr val="tx1"/>
                </a:solidFill>
                <a:latin typeface="Tw Cen MT" pitchFamily="34" charset="0"/>
              </a:rPr>
              <a:t>.</a:t>
            </a:r>
            <a:r>
              <a:rPr lang="en-US" baseline="0" dirty="0" smtClean="0">
                <a:solidFill>
                  <a:schemeClr val="tx1"/>
                </a:solidFill>
                <a:latin typeface="Tw Cen MT" pitchFamily="34" charset="0"/>
              </a:rPr>
              <a:t>  In the case that </a:t>
            </a:r>
            <a:r>
              <a:rPr lang="en-US" dirty="0" smtClean="0">
                <a:solidFill>
                  <a:schemeClr val="tx1"/>
                </a:solidFill>
                <a:latin typeface="Tw Cen MT" pitchFamily="34" charset="0"/>
              </a:rPr>
              <a:t>sufficient copies of the EIS are not available to meet public interest, the lead agency must provide an additional copy of the documents to the local public library.</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56</a:t>
            </a:fld>
            <a:endParaRPr lang="en-US"/>
          </a:p>
        </p:txBody>
      </p:sp>
    </p:spTree>
    <p:extLst>
      <p:ext uri="{BB962C8B-B14F-4D97-AF65-F5344CB8AC3E}">
        <p14:creationId xmlns:p14="http://schemas.microsoft.com/office/powerpoint/2010/main" val="3711159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8856">
              <a:defRPr/>
            </a:pPr>
            <a:r>
              <a:rPr lang="en-US" dirty="0" smtClean="0">
                <a:latin typeface="Tw Cen MT" panose="020B0602020104020603" pitchFamily="34" charset="0"/>
              </a:rPr>
              <a:t>‘Filing’ simply means providing a copy of a specific document.  The SEQR documents subject to filing requirements include the determination of significance, environmental impact statement, EIS notice of completion notice of hearing (if on was held), and findings.  For Type I actions, Negative and Positive Declarations require filing.  Only Positive and Conditioned Negative Declarations are subject to those requirements for Unlisted actions.  Part 3 of the new EAFs, have incorporated a ‘statement of significance’ that may be used for the purpose of filing determinations of significance.</a:t>
            </a:r>
          </a:p>
          <a:p>
            <a:pPr defTabSz="928856">
              <a:defRPr/>
            </a:pPr>
            <a:endParaRPr lang="en-US" dirty="0" smtClean="0">
              <a:latin typeface="Tw Cen MT" panose="020B0602020104020603" pitchFamily="34" charset="0"/>
            </a:endParaRPr>
          </a:p>
          <a:p>
            <a:pPr defTabSz="928856">
              <a:defRPr/>
            </a:pPr>
            <a:r>
              <a:rPr lang="en-US" dirty="0" smtClean="0">
                <a:latin typeface="Tw Cen MT" panose="020B0602020104020603" pitchFamily="34" charset="0"/>
              </a:rPr>
              <a:t>C</a:t>
            </a:r>
            <a:r>
              <a:rPr lang="en-US" dirty="0" smtClean="0">
                <a:solidFill>
                  <a:schemeClr val="tx1"/>
                </a:solidFill>
                <a:latin typeface="Tw Cen MT" pitchFamily="34" charset="0"/>
              </a:rPr>
              <a:t>opies of these documents must </a:t>
            </a:r>
            <a:r>
              <a:rPr lang="en-US" baseline="0" dirty="0" smtClean="0">
                <a:solidFill>
                  <a:schemeClr val="tx1"/>
                </a:solidFill>
                <a:latin typeface="Tw Cen MT" pitchFamily="34" charset="0"/>
              </a:rPr>
              <a:t>be provided to all involved agencies, the applicant (if applicable), any individuals upon request, and the municipal </a:t>
            </a:r>
            <a:r>
              <a:rPr lang="en-US" dirty="0" smtClean="0">
                <a:solidFill>
                  <a:schemeClr val="tx1"/>
                </a:solidFill>
                <a:latin typeface="Tw Cen MT" pitchFamily="34" charset="0"/>
              </a:rPr>
              <a:t>Chief Executive Officer</a:t>
            </a:r>
            <a:r>
              <a:rPr lang="en-US" baseline="0" dirty="0" smtClean="0">
                <a:solidFill>
                  <a:schemeClr val="tx1"/>
                </a:solidFill>
                <a:latin typeface="Tw Cen MT" pitchFamily="34" charset="0"/>
              </a:rPr>
              <a:t> (</a:t>
            </a:r>
            <a:r>
              <a:rPr lang="en-US" dirty="0" smtClean="0">
                <a:solidFill>
                  <a:schemeClr val="tx1"/>
                </a:solidFill>
                <a:latin typeface="Tw Cen MT" pitchFamily="34" charset="0"/>
              </a:rPr>
              <a:t>CEO)</a:t>
            </a:r>
            <a:r>
              <a:rPr lang="en-US" baseline="0" dirty="0" smtClean="0">
                <a:solidFill>
                  <a:schemeClr val="tx1"/>
                </a:solidFill>
                <a:latin typeface="Tw Cen MT" pitchFamily="34" charset="0"/>
              </a:rPr>
              <a:t>, which may be a village or city mayor or town supervisor.  Additional filing requirements come into play if an Environmental Impact Statement (EIS) has been prepared.  A copy of the EIS must be sent to the NYS Department of Environmental Conversation.  If a state action is located in a coastal area, another copy of the EIS must be sent to the NYS Department of State.</a:t>
            </a:r>
          </a:p>
        </p:txBody>
      </p:sp>
      <p:sp>
        <p:nvSpPr>
          <p:cNvPr id="4" name="Slide Number Placeholder 3"/>
          <p:cNvSpPr>
            <a:spLocks noGrp="1"/>
          </p:cNvSpPr>
          <p:nvPr>
            <p:ph type="sldNum" sz="quarter" idx="10"/>
          </p:nvPr>
        </p:nvSpPr>
        <p:spPr/>
        <p:txBody>
          <a:bodyPr/>
          <a:lstStyle/>
          <a:p>
            <a:fld id="{F6DA9C80-B631-4EC4-8253-F63CFD0157DF}" type="slidenum">
              <a:rPr lang="en-US" smtClean="0"/>
              <a:t>57</a:t>
            </a:fld>
            <a:endParaRPr lang="en-US"/>
          </a:p>
        </p:txBody>
      </p:sp>
    </p:spTree>
    <p:extLst>
      <p:ext uri="{BB962C8B-B14F-4D97-AF65-F5344CB8AC3E}">
        <p14:creationId xmlns:p14="http://schemas.microsoft.com/office/powerpoint/2010/main" val="15772756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smtClean="0">
                <a:latin typeface="Tw Cen MT" pitchFamily="34" charset="0"/>
              </a:rPr>
              <a:t>The Environmental Notice Bulletin is the official notice bulletin of the New York State Department of Environmental Conservation (DEC).</a:t>
            </a:r>
            <a:r>
              <a:rPr lang="en-US" baseline="0" dirty="0" smtClean="0">
                <a:latin typeface="Tw Cen MT" pitchFamily="34" charset="0"/>
              </a:rPr>
              <a:t>  </a:t>
            </a:r>
            <a:r>
              <a:rPr lang="en-US" dirty="0" smtClean="0">
                <a:latin typeface="Tw Cen MT" pitchFamily="34" charset="0"/>
              </a:rPr>
              <a:t>Published in the ENB you will find notices of complete applications for environmental permits, and </a:t>
            </a:r>
            <a:r>
              <a:rPr lang="en-US" b="0" dirty="0" smtClean="0">
                <a:latin typeface="Tw Cen MT" pitchFamily="34" charset="0"/>
              </a:rPr>
              <a:t>notices produced by state and local agencies for activities that are being reviewed under the State Environmental Quality Review Act (Article 8, ECL).</a:t>
            </a:r>
            <a:r>
              <a:rPr lang="en-US" b="0" baseline="0" dirty="0" smtClean="0">
                <a:latin typeface="Tw Cen MT" pitchFamily="34" charset="0"/>
              </a:rPr>
              <a:t>  </a:t>
            </a:r>
            <a:r>
              <a:rPr lang="en-US" baseline="0" dirty="0" smtClean="0">
                <a:latin typeface="Tw Cen MT" pitchFamily="34" charset="0"/>
              </a:rPr>
              <a:t>Notices of </a:t>
            </a:r>
            <a:r>
              <a:rPr lang="en-US" dirty="0" smtClean="0">
                <a:latin typeface="Tw Cen MT" pitchFamily="34" charset="0"/>
              </a:rPr>
              <a:t>DEC hearings, proposed and adopted changes to DEC policy, and technical guidance and regulations are among the other contents of the ENB.</a:t>
            </a:r>
          </a:p>
          <a:p>
            <a:endParaRPr lang="en-US" dirty="0" smtClean="0">
              <a:latin typeface="Tw Cen MT" pitchFamily="34" charset="0"/>
            </a:endParaRPr>
          </a:p>
          <a:p>
            <a:r>
              <a:rPr lang="en-US" dirty="0" smtClean="0">
                <a:latin typeface="Tw Cen MT" pitchFamily="34" charset="0"/>
              </a:rPr>
              <a:t>Determinations of Significance</a:t>
            </a:r>
            <a:r>
              <a:rPr lang="en-US" baseline="0" dirty="0" smtClean="0">
                <a:latin typeface="Tw Cen MT" pitchFamily="34" charset="0"/>
              </a:rPr>
              <a:t>—Negative and Positive for Type I actions and Conditioned Negative and Positive for Unlisted actions—and notices of completion of an Environmental Impact Statement must be published here.  A specialized form for ENB submissions may be accessed online.  </a:t>
            </a:r>
            <a:r>
              <a:rPr lang="en-US" dirty="0" smtClean="0">
                <a:latin typeface="Tw Cen MT" pitchFamily="34" charset="0"/>
              </a:rPr>
              <a:t>Submissions for publication in the ENB are due by close of business Wednesday for publication in the following week's issue. The preferred manner of submission is by e-mail,</a:t>
            </a:r>
            <a:r>
              <a:rPr lang="en-US" baseline="0" dirty="0" smtClean="0">
                <a:latin typeface="Tw Cen MT" pitchFamily="34" charset="0"/>
              </a:rPr>
              <a:t> but notices</a:t>
            </a:r>
            <a:r>
              <a:rPr lang="en-US" dirty="0" smtClean="0">
                <a:latin typeface="Tw Cen MT" pitchFamily="34" charset="0"/>
              </a:rPr>
              <a:t> may also be sent my mail.</a:t>
            </a:r>
            <a:r>
              <a:rPr lang="en-US" baseline="0" dirty="0" smtClean="0">
                <a:latin typeface="Tw Cen MT" pitchFamily="34" charset="0"/>
              </a:rPr>
              <a:t>  </a:t>
            </a:r>
            <a:r>
              <a:rPr lang="en-US" dirty="0" smtClean="0">
                <a:latin typeface="Tw Cen MT" pitchFamily="34" charset="0"/>
              </a:rPr>
              <a:t>Faxes will not be accepted</a:t>
            </a:r>
            <a:r>
              <a:rPr lang="en-US" b="1" dirty="0" smtClean="0">
                <a:latin typeface="Tw Cen MT" pitchFamily="34" charset="0"/>
              </a:rPr>
              <a:t>.</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58</a:t>
            </a:fld>
            <a:endParaRPr lang="en-US"/>
          </a:p>
        </p:txBody>
      </p:sp>
    </p:spTree>
    <p:extLst>
      <p:ext uri="{BB962C8B-B14F-4D97-AF65-F5344CB8AC3E}">
        <p14:creationId xmlns:p14="http://schemas.microsoft.com/office/powerpoint/2010/main" val="5595742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59</a:t>
            </a:fld>
            <a:endParaRPr lang="en-US" dirty="0"/>
          </a:p>
        </p:txBody>
      </p:sp>
    </p:spTree>
    <p:extLst>
      <p:ext uri="{BB962C8B-B14F-4D97-AF65-F5344CB8AC3E}">
        <p14:creationId xmlns:p14="http://schemas.microsoft.com/office/powerpoint/2010/main" val="211724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eaLnBrk="1" hangingPunct="1"/>
            <a:r>
              <a:rPr lang="en-US" dirty="0" smtClean="0"/>
              <a:t>Again, SEQRA defines environment broadly as can be evidenced by the descriptors within the regulations.  They take into account resources or characteristics that could be affected by an action, including:</a:t>
            </a:r>
          </a:p>
          <a:p>
            <a:pPr eaLnBrk="1" hangingPunct="1"/>
            <a:endParaRPr lang="en-US" dirty="0" smtClean="0"/>
          </a:p>
          <a:p>
            <a:pPr eaLnBrk="1" hangingPunct="1"/>
            <a:r>
              <a:rPr lang="en-US" dirty="0" smtClean="0"/>
              <a:t>Land, air, and water are traditional resources that come to mind for most people.  Don’t forget plants and animals, as are they losing their habitats and becoming endangered or being forced to relocate in developed areas.</a:t>
            </a:r>
          </a:p>
          <a:p>
            <a:pPr eaLnBrk="1" hangingPunct="1"/>
            <a:endParaRPr lang="en-US" b="1" dirty="0" smtClean="0"/>
          </a:p>
          <a:p>
            <a:pPr eaLnBrk="1" hangingPunct="1"/>
            <a:r>
              <a:rPr lang="en-US" b="1" dirty="0" smtClean="0"/>
              <a:t>But don’t forget human/social resources or characteristics</a:t>
            </a:r>
          </a:p>
          <a:p>
            <a:pPr eaLnBrk="1" hangingPunct="1">
              <a:buFontTx/>
              <a:buChar char="•"/>
            </a:pPr>
            <a:r>
              <a:rPr lang="en-US" dirty="0" smtClean="0"/>
              <a:t>Noise (during construction and post)</a:t>
            </a:r>
          </a:p>
          <a:p>
            <a:pPr eaLnBrk="1" hangingPunct="1">
              <a:buFontTx/>
              <a:buChar char="•"/>
            </a:pPr>
            <a:r>
              <a:rPr lang="en-US" dirty="0" smtClean="0"/>
              <a:t>Features of historic or aesthetic significance (historic sites, view sheds)</a:t>
            </a:r>
          </a:p>
          <a:p>
            <a:pPr eaLnBrk="1" hangingPunct="1">
              <a:buFontTx/>
              <a:buChar char="•"/>
            </a:pPr>
            <a:r>
              <a:rPr lang="en-US" dirty="0" smtClean="0"/>
              <a:t>Population patterns (increase or decrease either of which may be beneficial depending on the situation-more people to DT, less people to suburbs)</a:t>
            </a:r>
          </a:p>
          <a:p>
            <a:pPr eaLnBrk="1" hangingPunct="1">
              <a:buFontTx/>
              <a:buChar char="•"/>
            </a:pPr>
            <a:r>
              <a:rPr lang="en-US" dirty="0" smtClean="0"/>
              <a:t>Community character (does new development mean less opportunity for parkland, traffic)</a:t>
            </a:r>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a:p>
        </p:txBody>
      </p:sp>
    </p:spTree>
    <p:extLst>
      <p:ext uri="{BB962C8B-B14F-4D97-AF65-F5344CB8AC3E}">
        <p14:creationId xmlns:p14="http://schemas.microsoft.com/office/powerpoint/2010/main" val="12510701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60</a:t>
            </a:fld>
            <a:endParaRPr lang="en-US"/>
          </a:p>
        </p:txBody>
      </p:sp>
    </p:spTree>
    <p:extLst>
      <p:ext uri="{BB962C8B-B14F-4D97-AF65-F5344CB8AC3E}">
        <p14:creationId xmlns:p14="http://schemas.microsoft.com/office/powerpoint/2010/main" val="14658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a:buFont typeface="Arial" pitchFamily="34" charset="0"/>
              <a:buNone/>
            </a:pPr>
            <a:r>
              <a:rPr lang="en-US" dirty="0" smtClean="0">
                <a:latin typeface="Tw Cen MT" pitchFamily="34" charset="0"/>
              </a:rPr>
              <a:t>Step 1. Classifying the Action - The first step in classifying the action is to decide whether it is subject to SEQR</a:t>
            </a:r>
          </a:p>
          <a:p>
            <a:pPr>
              <a:buFont typeface="Arial" pitchFamily="34" charset="0"/>
              <a:buNone/>
            </a:pPr>
            <a:r>
              <a:rPr lang="en-US" dirty="0" smtClean="0">
                <a:latin typeface="Tw Cen MT" pitchFamily="34" charset="0"/>
              </a:rPr>
              <a:t>Step 2. Complete the Correct Environmental Assessment Form - NYSDEC SEQR Process - Step 2 Environmental Assessment</a:t>
            </a:r>
          </a:p>
          <a:p>
            <a:pPr>
              <a:buFont typeface="Arial" pitchFamily="34" charset="0"/>
              <a:buNone/>
            </a:pPr>
            <a:r>
              <a:rPr lang="en-US" dirty="0" smtClean="0">
                <a:latin typeface="Tw Cen MT" pitchFamily="34" charset="0"/>
              </a:rPr>
              <a:t>Step 3: Coordinate Review - NYSDEC SEQR Process - Step 3 Coordinate Review</a:t>
            </a:r>
          </a:p>
          <a:p>
            <a:pPr>
              <a:buFont typeface="Arial" pitchFamily="34" charset="0"/>
              <a:buNone/>
            </a:pPr>
            <a:r>
              <a:rPr lang="en-US" dirty="0" smtClean="0">
                <a:latin typeface="Tw Cen MT" pitchFamily="34" charset="0"/>
              </a:rPr>
              <a:t>Step 4: Determine Significance - The lead agency has 20 calendar days to make its determination of significance</a:t>
            </a:r>
          </a:p>
          <a:p>
            <a:pPr>
              <a:buFont typeface="Arial" pitchFamily="34" charset="0"/>
              <a:buNone/>
            </a:pPr>
            <a:r>
              <a:rPr lang="en-US" dirty="0" smtClean="0">
                <a:latin typeface="Tw Cen MT" pitchFamily="34" charset="0"/>
              </a:rPr>
              <a:t>Optional Step: Scope the Draft EIS - Scoping is the process by which the issues to be addressed in the draft EIS are identified</a:t>
            </a:r>
          </a:p>
          <a:p>
            <a:pPr>
              <a:buFont typeface="Arial" pitchFamily="34" charset="0"/>
              <a:buNone/>
            </a:pPr>
            <a:r>
              <a:rPr lang="en-US" dirty="0" smtClean="0">
                <a:latin typeface="Tw Cen MT" pitchFamily="34" charset="0"/>
              </a:rPr>
              <a:t>Step 5 Preparation of the Draft EIS - The applicant always has the right to prepare the draft EIS. If the applicant refuses to prepare the draft EIS, the lead agency has the option of preparing the draft EIS, having it prepared by a consultant, or terminating its review of the action</a:t>
            </a:r>
          </a:p>
          <a:p>
            <a:pPr>
              <a:buFont typeface="Arial" pitchFamily="34" charset="0"/>
              <a:buNone/>
            </a:pPr>
            <a:r>
              <a:rPr lang="en-US" dirty="0" smtClean="0">
                <a:latin typeface="Tw Cen MT" pitchFamily="34" charset="0"/>
              </a:rPr>
              <a:t>Step 6 Determine the Adequacy of the Draft EIS for Public Review (Accept or Return for Revision) - Upon receipt of a submitted draft EIS, the lead agency has 45 days to determine whether the document is adequate for public review in terms of scope and content</a:t>
            </a:r>
          </a:p>
          <a:p>
            <a:pPr>
              <a:buFont typeface="Arial" pitchFamily="34" charset="0"/>
              <a:buNone/>
            </a:pPr>
            <a:r>
              <a:rPr lang="en-US" dirty="0" smtClean="0">
                <a:latin typeface="Tw Cen MT" pitchFamily="34" charset="0"/>
              </a:rPr>
              <a:t>Step 7: Publish Notice that an EIS is Accepted for Public Review - Publish Notice</a:t>
            </a:r>
          </a:p>
          <a:p>
            <a:pPr>
              <a:buFont typeface="Arial" pitchFamily="34" charset="0"/>
              <a:buNone/>
            </a:pPr>
            <a:r>
              <a:rPr lang="en-US" dirty="0" smtClean="0">
                <a:latin typeface="Tw Cen MT" pitchFamily="34" charset="0"/>
              </a:rPr>
              <a:t>Step 8 Public Comment - The filing of the Notice of Completion of a Draft EIS starts the public comment period</a:t>
            </a:r>
          </a:p>
          <a:p>
            <a:pPr>
              <a:buFont typeface="Arial" pitchFamily="34" charset="0"/>
              <a:buNone/>
            </a:pPr>
            <a:r>
              <a:rPr lang="en-US" dirty="0" smtClean="0">
                <a:latin typeface="Tw Cen MT" pitchFamily="34" charset="0"/>
              </a:rPr>
              <a:t>Step 9 Decide Whether to Hold a Public Hearing - After the lead agency accepts the draft EIS, it must decide whether to hold a public hearing [see 617.9(a)(4)]</a:t>
            </a:r>
          </a:p>
          <a:p>
            <a:pPr>
              <a:buFont typeface="Arial" pitchFamily="34" charset="0"/>
              <a:buNone/>
            </a:pPr>
            <a:r>
              <a:rPr lang="en-US" dirty="0" smtClean="0">
                <a:latin typeface="Tw Cen MT" pitchFamily="34" charset="0"/>
              </a:rPr>
              <a:t>Step 10 Preparation of the Final EIS - The lead agency is responsible for the adequacy and accuracy of the final EIS, regardless of who prepares it</a:t>
            </a:r>
          </a:p>
          <a:p>
            <a:pPr>
              <a:buFont typeface="Arial" pitchFamily="34" charset="0"/>
              <a:buNone/>
            </a:pPr>
            <a:r>
              <a:rPr lang="en-US" dirty="0" smtClean="0">
                <a:latin typeface="Tw Cen MT" pitchFamily="34" charset="0"/>
              </a:rPr>
              <a:t>Step 11 SEQR Findings - Part 617.11 requires that each involved agency must prepare its own written SEQR findings statement, after a final EIS has been filed and before the agency makes a final decision</a:t>
            </a:r>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a:p>
        </p:txBody>
      </p:sp>
    </p:spTree>
    <p:extLst>
      <p:ext uri="{BB962C8B-B14F-4D97-AF65-F5344CB8AC3E}">
        <p14:creationId xmlns:p14="http://schemas.microsoft.com/office/powerpoint/2010/main" val="349092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9592">
              <a:defRPr/>
            </a:pPr>
            <a:r>
              <a:rPr lang="en-US" sz="1300" dirty="0">
                <a:latin typeface="Tw Cen MT" pitchFamily="34" charset="0"/>
              </a:rPr>
              <a:t>The NYS Department of Conservation has constructed a road map explaining the steps from start to finish. An agency proposing an action or receiving an application triggers the SEQRA process.</a:t>
            </a:r>
          </a:p>
          <a:p>
            <a:pPr>
              <a:buFont typeface="Arial" pitchFamily="34" charset="0"/>
              <a:buNone/>
            </a:pPr>
            <a:r>
              <a:rPr lang="en-US" sz="1300" dirty="0">
                <a:latin typeface="Tw Cen MT" pitchFamily="34" charset="0"/>
              </a:rPr>
              <a:t>Type II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marL="464796" lvl="1" defTabSz="929592">
              <a:buFont typeface="Arial" pitchFamily="34" charset="0"/>
              <a:buChar char="•"/>
              <a:defRPr/>
            </a:pPr>
            <a:r>
              <a:rPr lang="en-US" sz="1300" dirty="0">
                <a:latin typeface="Tw Cen MT" pitchFamily="34" charset="0"/>
              </a:rPr>
              <a:t>SEQRA process concluded</a:t>
            </a:r>
          </a:p>
          <a:p>
            <a:pPr>
              <a:buFont typeface="Arial" pitchFamily="34" charset="0"/>
              <a:buNone/>
            </a:pPr>
            <a:r>
              <a:rPr lang="en-US" sz="1300" dirty="0">
                <a:latin typeface="Tw Cen MT" pitchFamily="34" charset="0"/>
              </a:rPr>
              <a:t>Unlisted &amp; Type 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lvl="1">
              <a:buFont typeface="Arial" pitchFamily="34" charset="0"/>
              <a:buChar char="•"/>
            </a:pPr>
            <a:r>
              <a:rPr lang="en-US" sz="1300" dirty="0">
                <a:latin typeface="Tw Cen MT" pitchFamily="34" charset="0"/>
              </a:rPr>
              <a:t>Preparation of EAF</a:t>
            </a:r>
          </a:p>
          <a:p>
            <a:pPr lvl="1">
              <a:buFont typeface="Arial" pitchFamily="34" charset="0"/>
              <a:buChar char="•"/>
            </a:pPr>
            <a:r>
              <a:rPr lang="en-US" sz="1300" dirty="0">
                <a:latin typeface="Tw Cen MT" pitchFamily="34" charset="0"/>
              </a:rPr>
              <a:t>Lead agency established</a:t>
            </a:r>
          </a:p>
          <a:p>
            <a:pPr lvl="1">
              <a:buFont typeface="Arial" pitchFamily="34" charset="0"/>
              <a:buChar char="•"/>
            </a:pPr>
            <a:r>
              <a:rPr lang="en-US" sz="1300" dirty="0">
                <a:latin typeface="Tw Cen MT" pitchFamily="34" charset="0"/>
              </a:rPr>
              <a:t>Significance of action determined:  Negative Declaration</a:t>
            </a:r>
          </a:p>
          <a:p>
            <a:pPr marL="464796" lvl="1" defTabSz="929592">
              <a:buFont typeface="Arial" pitchFamily="34" charset="0"/>
              <a:buChar char="•"/>
              <a:defRPr/>
            </a:pPr>
            <a:r>
              <a:rPr lang="en-US" sz="1300" dirty="0">
                <a:latin typeface="Tw Cen MT" pitchFamily="34" charset="0"/>
              </a:rPr>
              <a:t>SEQRA process concluded</a:t>
            </a:r>
          </a:p>
          <a:p>
            <a:pPr defTabSz="929592">
              <a:defRPr/>
            </a:pPr>
            <a:r>
              <a:rPr lang="en-US" sz="1300" dirty="0">
                <a:latin typeface="Tw Cen MT" pitchFamily="34" charset="0"/>
              </a:rPr>
              <a:t>Unlisted &amp; Type 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lvl="1">
              <a:buFont typeface="Arial" pitchFamily="34" charset="0"/>
              <a:buChar char="•"/>
            </a:pPr>
            <a:r>
              <a:rPr lang="en-US" sz="1300" dirty="0">
                <a:latin typeface="Tw Cen MT" pitchFamily="34" charset="0"/>
              </a:rPr>
              <a:t>Preparation of EAF</a:t>
            </a:r>
          </a:p>
          <a:p>
            <a:pPr lvl="1">
              <a:buFont typeface="Arial" pitchFamily="34" charset="0"/>
              <a:buChar char="•"/>
            </a:pPr>
            <a:r>
              <a:rPr lang="en-US" sz="1300" dirty="0">
                <a:latin typeface="Tw Cen MT" pitchFamily="34" charset="0"/>
              </a:rPr>
              <a:t>Lead agency established</a:t>
            </a:r>
          </a:p>
          <a:p>
            <a:pPr lvl="1">
              <a:buFont typeface="Arial" pitchFamily="34" charset="0"/>
              <a:buChar char="•"/>
            </a:pPr>
            <a:r>
              <a:rPr lang="en-US" sz="1300" dirty="0">
                <a:latin typeface="Tw Cen MT" pitchFamily="34" charset="0"/>
              </a:rPr>
              <a:t>Significance of action determined:  Positive Declaration</a:t>
            </a:r>
          </a:p>
          <a:p>
            <a:pPr lvl="1">
              <a:buFont typeface="Arial" pitchFamily="34" charset="0"/>
              <a:buChar char="•"/>
            </a:pPr>
            <a:r>
              <a:rPr lang="en-US" sz="1300" dirty="0">
                <a:latin typeface="Tw Cen MT" pitchFamily="34" charset="0"/>
              </a:rPr>
              <a:t>Environmental Impact Statement (EIS) prepared</a:t>
            </a:r>
          </a:p>
          <a:p>
            <a:pPr lvl="1">
              <a:buFont typeface="Arial" pitchFamily="34" charset="0"/>
              <a:buChar char="•"/>
            </a:pPr>
            <a:r>
              <a:rPr lang="en-US" sz="1300" dirty="0">
                <a:latin typeface="Tw Cen MT" pitchFamily="34" charset="0"/>
              </a:rPr>
              <a:t>Findings and agency decision</a:t>
            </a:r>
          </a:p>
          <a:p>
            <a:pPr lvl="1">
              <a:buFont typeface="Arial" pitchFamily="34" charset="0"/>
              <a:buChar char="•"/>
            </a:pPr>
            <a:r>
              <a:rPr lang="en-US" sz="1300" dirty="0">
                <a:latin typeface="Tw Cen MT" pitchFamily="34" charset="0"/>
              </a:rPr>
              <a:t>SEQRA process concluded</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312146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defTabSz="929592">
              <a:defRPr/>
            </a:pPr>
            <a:r>
              <a:rPr lang="en-US" sz="1300" dirty="0">
                <a:latin typeface="Tw Cen MT" pitchFamily="34" charset="0"/>
              </a:rPr>
              <a:t>The NYS Department of Conservation has constructed a road map explaining the steps from start to finish. An agency proposing an action or receiving an application triggers the SEQRA process.</a:t>
            </a:r>
          </a:p>
          <a:p>
            <a:pPr>
              <a:buFont typeface="Arial" pitchFamily="34" charset="0"/>
              <a:buNone/>
            </a:pPr>
            <a:r>
              <a:rPr lang="en-US" sz="1300" dirty="0">
                <a:latin typeface="Tw Cen MT" pitchFamily="34" charset="0"/>
              </a:rPr>
              <a:t>Type II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marL="464796" lvl="1" defTabSz="929592">
              <a:buFont typeface="Arial" pitchFamily="34" charset="0"/>
              <a:buChar char="•"/>
              <a:defRPr/>
            </a:pPr>
            <a:r>
              <a:rPr lang="en-US" sz="1300" dirty="0">
                <a:latin typeface="Tw Cen MT" pitchFamily="34" charset="0"/>
              </a:rPr>
              <a:t>SEQRA process concluded</a:t>
            </a:r>
          </a:p>
          <a:p>
            <a:pPr>
              <a:buFont typeface="Arial" pitchFamily="34" charset="0"/>
              <a:buNone/>
            </a:pPr>
            <a:r>
              <a:rPr lang="en-US" sz="1300" dirty="0">
                <a:latin typeface="Tw Cen MT" pitchFamily="34" charset="0"/>
              </a:rPr>
              <a:t>Unlisted &amp; Type 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lvl="1">
              <a:buFont typeface="Arial" pitchFamily="34" charset="0"/>
              <a:buChar char="•"/>
            </a:pPr>
            <a:r>
              <a:rPr lang="en-US" sz="1300" dirty="0">
                <a:latin typeface="Tw Cen MT" pitchFamily="34" charset="0"/>
              </a:rPr>
              <a:t>Preparation of EAF</a:t>
            </a:r>
          </a:p>
          <a:p>
            <a:pPr lvl="1">
              <a:buFont typeface="Arial" pitchFamily="34" charset="0"/>
              <a:buChar char="•"/>
            </a:pPr>
            <a:r>
              <a:rPr lang="en-US" sz="1300" dirty="0">
                <a:latin typeface="Tw Cen MT" pitchFamily="34" charset="0"/>
              </a:rPr>
              <a:t>Lead agency established</a:t>
            </a:r>
          </a:p>
          <a:p>
            <a:pPr lvl="1">
              <a:buFont typeface="Arial" pitchFamily="34" charset="0"/>
              <a:buChar char="•"/>
            </a:pPr>
            <a:r>
              <a:rPr lang="en-US" sz="1300" dirty="0">
                <a:latin typeface="Tw Cen MT" pitchFamily="34" charset="0"/>
              </a:rPr>
              <a:t>Significance of action determined:  Negative Declaration</a:t>
            </a:r>
          </a:p>
          <a:p>
            <a:pPr marL="464796" lvl="1" defTabSz="929592">
              <a:buFont typeface="Arial" pitchFamily="34" charset="0"/>
              <a:buChar char="•"/>
              <a:defRPr/>
            </a:pPr>
            <a:r>
              <a:rPr lang="en-US" sz="1300" dirty="0">
                <a:latin typeface="Tw Cen MT" pitchFamily="34" charset="0"/>
              </a:rPr>
              <a:t>SEQRA process concluded</a:t>
            </a:r>
          </a:p>
          <a:p>
            <a:pPr defTabSz="929592">
              <a:defRPr/>
            </a:pPr>
            <a:r>
              <a:rPr lang="en-US" sz="1300" dirty="0">
                <a:latin typeface="Tw Cen MT" pitchFamily="34" charset="0"/>
              </a:rPr>
              <a:t>Unlisted &amp; Type I</a:t>
            </a:r>
          </a:p>
          <a:p>
            <a:pPr lvl="1">
              <a:buFont typeface="Arial" pitchFamily="34" charset="0"/>
              <a:buChar char="•"/>
            </a:pPr>
            <a:r>
              <a:rPr lang="en-US" sz="1300" dirty="0">
                <a:latin typeface="Tw Cen MT" pitchFamily="34" charset="0"/>
              </a:rPr>
              <a:t>Agency proposes action or receives application</a:t>
            </a:r>
          </a:p>
          <a:p>
            <a:pPr lvl="1">
              <a:buFont typeface="Arial" pitchFamily="34" charset="0"/>
              <a:buChar char="•"/>
            </a:pPr>
            <a:r>
              <a:rPr lang="en-US" sz="1300" dirty="0">
                <a:latin typeface="Tw Cen MT" pitchFamily="34" charset="0"/>
              </a:rPr>
              <a:t>Action classified</a:t>
            </a:r>
          </a:p>
          <a:p>
            <a:pPr lvl="1">
              <a:buFont typeface="Arial" pitchFamily="34" charset="0"/>
              <a:buChar char="•"/>
            </a:pPr>
            <a:r>
              <a:rPr lang="en-US" sz="1300" dirty="0">
                <a:latin typeface="Tw Cen MT" pitchFamily="34" charset="0"/>
              </a:rPr>
              <a:t>Preparation of EAF</a:t>
            </a:r>
          </a:p>
          <a:p>
            <a:pPr lvl="1">
              <a:buFont typeface="Arial" pitchFamily="34" charset="0"/>
              <a:buChar char="•"/>
            </a:pPr>
            <a:r>
              <a:rPr lang="en-US" sz="1300" dirty="0">
                <a:latin typeface="Tw Cen MT" pitchFamily="34" charset="0"/>
              </a:rPr>
              <a:t>Lead agency established</a:t>
            </a:r>
          </a:p>
          <a:p>
            <a:pPr lvl="1">
              <a:buFont typeface="Arial" pitchFamily="34" charset="0"/>
              <a:buChar char="•"/>
            </a:pPr>
            <a:r>
              <a:rPr lang="en-US" sz="1300" dirty="0">
                <a:latin typeface="Tw Cen MT" pitchFamily="34" charset="0"/>
              </a:rPr>
              <a:t>Significance of action determined:  Positive Declaration</a:t>
            </a:r>
          </a:p>
          <a:p>
            <a:pPr lvl="1">
              <a:buFont typeface="Arial" pitchFamily="34" charset="0"/>
              <a:buChar char="•"/>
            </a:pPr>
            <a:r>
              <a:rPr lang="en-US" sz="1300" dirty="0">
                <a:latin typeface="Tw Cen MT" pitchFamily="34" charset="0"/>
              </a:rPr>
              <a:t>Environmental Impact Statement (EIS) prepared</a:t>
            </a:r>
          </a:p>
          <a:p>
            <a:pPr lvl="1">
              <a:buFont typeface="Arial" pitchFamily="34" charset="0"/>
              <a:buChar char="•"/>
            </a:pPr>
            <a:r>
              <a:rPr lang="en-US" sz="1300" dirty="0">
                <a:latin typeface="Tw Cen MT" pitchFamily="34" charset="0"/>
              </a:rPr>
              <a:t>Findings and agency decision</a:t>
            </a:r>
          </a:p>
          <a:p>
            <a:pPr lvl="1">
              <a:buFont typeface="Arial" pitchFamily="34" charset="0"/>
              <a:buChar char="•"/>
            </a:pPr>
            <a:r>
              <a:rPr lang="en-US" sz="1300" dirty="0">
                <a:latin typeface="Tw Cen MT" pitchFamily="34" charset="0"/>
              </a:rPr>
              <a:t>SEQRA process concluded</a:t>
            </a:r>
            <a:endParaRPr lang="en-US" dirty="0" smtClean="0"/>
          </a:p>
        </p:txBody>
      </p:sp>
      <p:sp>
        <p:nvSpPr>
          <p:cNvPr id="4" name="Slide Number Placeholder 3"/>
          <p:cNvSpPr>
            <a:spLocks noGrp="1"/>
          </p:cNvSpPr>
          <p:nvPr>
            <p:ph type="sldNum" sz="quarter" idx="10"/>
          </p:nvPr>
        </p:nvSpPr>
        <p:spPr/>
        <p:txBody>
          <a:bodyPr/>
          <a:lstStyle/>
          <a:p>
            <a:fld id="{F6DA9C80-B631-4EC4-8253-F63CFD0157DF}" type="slidenum">
              <a:rPr lang="en-US" smtClean="0"/>
              <a:t>9</a:t>
            </a:fld>
            <a:endParaRPr lang="en-US"/>
          </a:p>
        </p:txBody>
      </p:sp>
    </p:spTree>
    <p:extLst>
      <p:ext uri="{BB962C8B-B14F-4D97-AF65-F5344CB8AC3E}">
        <p14:creationId xmlns:p14="http://schemas.microsoft.com/office/powerpoint/2010/main" val="3170774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62813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CED0365-0D65-4032-85A6-BECCAB4E9A68}"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custDataLst>
      <p:tags r:id="rId1"/>
    </p:custDataLst>
    <p:extLst>
      <p:ext uri="{BB962C8B-B14F-4D97-AF65-F5344CB8AC3E}">
        <p14:creationId xmlns:p14="http://schemas.microsoft.com/office/powerpoint/2010/main" val="2445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ED0365-0D65-4032-85A6-BECCAB4E9A68}"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custDataLst>
      <p:tags r:id="rId1"/>
    </p:custDataLst>
    <p:extLst>
      <p:ext uri="{BB962C8B-B14F-4D97-AF65-F5344CB8AC3E}">
        <p14:creationId xmlns:p14="http://schemas.microsoft.com/office/powerpoint/2010/main" val="197773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79627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ED0365-0D65-4032-85A6-BECCAB4E9A68}" type="datetimeFigureOut">
              <a:rPr lang="en-US" smtClean="0"/>
              <a:t>10/14/2015</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7873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t>‹#›</a:t>
            </a:fld>
            <a:endParaRPr lang="en-US" dirty="0"/>
          </a:p>
        </p:txBody>
      </p:sp>
    </p:spTree>
    <p:custDataLst>
      <p:tags r:id="rId1"/>
    </p:custDataLst>
    <p:extLst>
      <p:ext uri="{BB962C8B-B14F-4D97-AF65-F5344CB8AC3E}">
        <p14:creationId xmlns:p14="http://schemas.microsoft.com/office/powerpoint/2010/main" val="2480629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D0365-0D65-4032-85A6-BECCAB4E9A68}"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custDataLst>
      <p:tags r:id="rId1"/>
    </p:custDataLst>
    <p:extLst>
      <p:ext uri="{BB962C8B-B14F-4D97-AF65-F5344CB8AC3E}">
        <p14:creationId xmlns:p14="http://schemas.microsoft.com/office/powerpoint/2010/main" val="30430013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D0365-0D65-4032-85A6-BECCAB4E9A68}"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custDataLst>
      <p:tags r:id="rId1"/>
    </p:custDataLst>
    <p:extLst>
      <p:ext uri="{BB962C8B-B14F-4D97-AF65-F5344CB8AC3E}">
        <p14:creationId xmlns:p14="http://schemas.microsoft.com/office/powerpoint/2010/main" val="338359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ags" Target="../tags/tag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10/14/2015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4267200" cy="99060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A Division of New York Department of State</a:t>
            </a:r>
          </a:p>
          <a:p>
            <a:endParaRPr lang="en-US" sz="1400" dirty="0" smtClean="0">
              <a:solidFill>
                <a:schemeClr val="bg1"/>
              </a:solidFill>
            </a:endParaRPr>
          </a:p>
          <a:p>
            <a:endParaRPr lang="en-US" sz="1400" dirty="0" smtClean="0">
              <a:solidFill>
                <a:schemeClr val="bg1"/>
              </a:solidFill>
            </a:endParaRPr>
          </a:p>
          <a:p>
            <a:endParaRPr lang="en-US" sz="1400" b="0" dirty="0">
              <a:solidFill>
                <a:schemeClr val="bg1"/>
              </a:solidFill>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400" y="361950"/>
            <a:ext cx="3048000" cy="80950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209549"/>
            <a:ext cx="5199398" cy="1095496"/>
          </a:xfrm>
          <a:prstGeom prst="rect">
            <a:avLst/>
          </a:prstGeom>
        </p:spPr>
      </p:pic>
    </p:spTree>
    <p:custDataLst>
      <p:tags r:id="rId3"/>
    </p:custDataLst>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00800" y="4492673"/>
            <a:ext cx="2456033" cy="517477"/>
          </a:xfrm>
          <a:prstGeom prst="rect">
            <a:avLst/>
          </a:prstGeom>
        </p:spPr>
      </p:pic>
      <p:sp>
        <p:nvSpPr>
          <p:cNvPr id="9" name="Date Placeholder 1"/>
          <p:cNvSpPr txBox="1">
            <a:spLocks/>
          </p:cNvSpPr>
          <p:nvPr userDrawn="1"/>
        </p:nvSpPr>
        <p:spPr>
          <a:xfrm>
            <a:off x="228600" y="4705350"/>
            <a:ext cx="2590800" cy="22860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solidFill>
                  <a:srgbClr val="458993"/>
                </a:solidFill>
              </a:rPr>
              <a:t>A Division of New York Department of State</a:t>
            </a:r>
          </a:p>
        </p:txBody>
      </p:sp>
    </p:spTree>
    <p:custDataLst>
      <p:tags r:id="rId3"/>
    </p:custDataLst>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00800" y="4492673"/>
            <a:ext cx="2456033" cy="517477"/>
          </a:xfrm>
          <a:prstGeom prst="rect">
            <a:avLst/>
          </a:prstGeom>
        </p:spPr>
      </p:pic>
    </p:spTree>
    <p:custDataLst>
      <p:tags r:id="rId5"/>
    </p:custDataLst>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91" r:id="rId3"/>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10/14/2015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83167" y="4492673"/>
            <a:ext cx="2456033" cy="517477"/>
          </a:xfrm>
          <a:prstGeom prst="rect">
            <a:avLst/>
          </a:prstGeom>
        </p:spPr>
      </p:pic>
    </p:spTree>
    <p:custDataLst>
      <p:tags r:id="rId13"/>
    </p:custDataLst>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3.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jpe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43.xml"/><Relationship Id="rId7" Type="http://schemas.openxmlformats.org/officeDocument/2006/relationships/image" Target="../media/image14.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44.xml"/><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4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7.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8.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hyperlink" Target="https://govt.westlaw.com/nycrr/Document/I4ec3a761cd1711dda432a117e6e0f345?viewType=FullText&amp;originationContext=documenttoc&amp;transitionType=CategoryPageItem&amp;contextData=(sc.Default)&amp;bhcp=1"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0.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hyperlink" Target="http://www.dec.ny.gov/permits/70293.html"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25.jpe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4.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3.jpeg"/><Relationship Id="rId5" Type="http://schemas.openxmlformats.org/officeDocument/2006/relationships/tags" Target="../tags/tag71.xml"/><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tags" Target="../tags/tag70.xml"/><Relationship Id="rId9" Type="http://schemas.openxmlformats.org/officeDocument/2006/relationships/notesSlide" Target="../notesSlides/notesSlide36.xml"/><Relationship Id="rId1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28.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76.xml"/></Relationships>
</file>

<file path=ppt/slides/_rels/slide39.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30.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9.jpeg"/><Relationship Id="rId5" Type="http://schemas.openxmlformats.org/officeDocument/2006/relationships/notesSlide" Target="../notesSlides/notesSlide39.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tags" Target="../tags/tag8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84.xml"/><Relationship Id="rId4" Type="http://schemas.openxmlformats.org/officeDocument/2006/relationships/hyperlink" Target="https://govt.westlaw.com/nycrr/Document/I4ec3ce62cd1711dda432a117e6e0f345?viewType=FullText&amp;originationContext=documenttoc&amp;transitionType=CategoryPageItem&amp;contextData=(sc.Default)"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86.xml"/><Relationship Id="rId4" Type="http://schemas.openxmlformats.org/officeDocument/2006/relationships/hyperlink" Target="https://govt.westlaw.com/nycrr/Document/I4ec3a75ecd1711dda432a117e6e0f345?viewType=FullText&amp;originationContext=documenttoc&amp;transitionType=CategoryPageItem&amp;contextData=(sc.Default)"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87.xml"/><Relationship Id="rId4" Type="http://schemas.openxmlformats.org/officeDocument/2006/relationships/hyperlink" Target="http://www.dec.ny.gov/permits/56701.html"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88.xml"/><Relationship Id="rId5" Type="http://schemas.openxmlformats.org/officeDocument/2006/relationships/hyperlink" Target="https://govt.westlaw.com/nycrr/Document/I4ec3ce74cd1711dda432a117e6e0f345?viewType=FullText&amp;originationContext=documenttoc&amp;transitionType=CategoryPageItem&amp;contextData=(sc.Default)" TargetMode="External"/><Relationship Id="rId4" Type="http://schemas.openxmlformats.org/officeDocument/2006/relationships/hyperlink" Target="https://govt.westlaw.com/nycrr/Document/I4ec3ce68cd1711dda432a117e6e0f345?viewType=FullText&amp;originationContext=documenttoc&amp;transitionType=CategoryPageItem&amp;contextData=(sc.Default)"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89.xml"/><Relationship Id="rId4" Type="http://schemas.openxmlformats.org/officeDocument/2006/relationships/hyperlink" Target="https://govt.westlaw.com/nycrr/Document/I4ec3ce65cd1711dda432a117e6e0f345?viewType=FullText&amp;originationContext=documenttoc&amp;transitionType=CategoryPageItem&amp;contextData=(sc.Defaul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1.xml"/><Relationship Id="rId7" Type="http://schemas.openxmlformats.org/officeDocument/2006/relationships/notesSlide" Target="../notesSlides/notesSlide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5.xml"/><Relationship Id="rId11" Type="http://schemas.openxmlformats.org/officeDocument/2006/relationships/image" Target="../media/image9.jpeg"/><Relationship Id="rId5" Type="http://schemas.openxmlformats.org/officeDocument/2006/relationships/tags" Target="../tags/tag23.xml"/><Relationship Id="rId10" Type="http://schemas.openxmlformats.org/officeDocument/2006/relationships/image" Target="../media/image8.jpeg"/><Relationship Id="rId4" Type="http://schemas.openxmlformats.org/officeDocument/2006/relationships/tags" Target="../tags/tag22.xml"/><Relationship Id="rId9"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tags" Target="../tags/tag90.xml"/><Relationship Id="rId4" Type="http://schemas.openxmlformats.org/officeDocument/2006/relationships/hyperlink" Target="https://govt.westlaw.com/nycrr/Document/I4ec3ce68cd1711dda432a117e6e0f345?viewType=FullText&amp;originationContext=documenttoc&amp;transitionType=CategoryPageItem&amp;contextData=(sc.Default)"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91.xml"/><Relationship Id="rId4" Type="http://schemas.openxmlformats.org/officeDocument/2006/relationships/hyperlink" Target="http://www.dec.ny.gov/docs/permits_ej_operations_pdf/seqrhearing.pdf"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92.xml"/><Relationship Id="rId4" Type="http://schemas.openxmlformats.org/officeDocument/2006/relationships/hyperlink" Target="http://www.dec.ny.gov/docs/permits_ej_operations_pdf/compeis.pdf"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93.xml"/></Relationships>
</file>

<file path=ppt/slides/_rels/slide5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96.xml"/><Relationship Id="rId7" Type="http://schemas.openxmlformats.org/officeDocument/2006/relationships/image" Target="../media/image31.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54.xml"/><Relationship Id="rId5" Type="http://schemas.openxmlformats.org/officeDocument/2006/relationships/slideLayout" Target="../slideLayouts/slideLayout5.xml"/><Relationship Id="rId4" Type="http://schemas.openxmlformats.org/officeDocument/2006/relationships/tags" Target="../tags/tag97.xml"/><Relationship Id="rId9" Type="http://schemas.openxmlformats.org/officeDocument/2006/relationships/image" Target="../media/image33.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98.xml"/><Relationship Id="rId5" Type="http://schemas.openxmlformats.org/officeDocument/2006/relationships/hyperlink" Target="http://www.dec.ny.gov/docs/permits_ej_operations_pdf/findings.pdf" TargetMode="External"/><Relationship Id="rId4" Type="http://schemas.openxmlformats.org/officeDocument/2006/relationships/hyperlink" Target="https://govt.westlaw.com/nycrr/Document/I4ec3ce6ecd1711dda432a117e6e0f345?viewType=FullText&amp;originationContext=documenttoc&amp;transitionType=CategoryPageItem&amp;contextData=(sc.Default)"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0.xml"/><Relationship Id="rId1" Type="http://schemas.openxmlformats.org/officeDocument/2006/relationships/tags" Target="../tags/tag10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hyperlink" Target="mailto:enb@gw.dec.state.ny.us" TargetMode="External"/><Relationship Id="rId2" Type="http://schemas.openxmlformats.org/officeDocument/2006/relationships/slideLayout" Target="../slideLayouts/slideLayout3.xml"/><Relationship Id="rId1" Type="http://schemas.openxmlformats.org/officeDocument/2006/relationships/tags" Target="../tags/tag101.xml"/><Relationship Id="rId6" Type="http://schemas.openxmlformats.org/officeDocument/2006/relationships/hyperlink" Target="http://www.dec.ny.gov/docs/permits_ej_operations_pdf/enbform.pdf" TargetMode="External"/><Relationship Id="rId5" Type="http://schemas.openxmlformats.org/officeDocument/2006/relationships/hyperlink" Target="http://www.dec.ny.gov/permits/6191.html" TargetMode="External"/><Relationship Id="rId4" Type="http://schemas.openxmlformats.org/officeDocument/2006/relationships/hyperlink" Target="http://www.dec.ny.gov/enb/87269.html"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102.xml"/><Relationship Id="rId6" Type="http://schemas.openxmlformats.org/officeDocument/2006/relationships/hyperlink" Target="http://www.dos.ny.gov/lg/index.html" TargetMode="External"/><Relationship Id="rId5" Type="http://schemas.openxmlformats.org/officeDocument/2006/relationships/hyperlink" Target="http://www.dos.ny.gov/" TargetMode="External"/><Relationship Id="rId4" Type="http://schemas.openxmlformats.org/officeDocument/2006/relationships/hyperlink" Target="mailto:localgov@dos.ny.go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3.xml"/><Relationship Id="rId7" Type="http://schemas.openxmlformats.org/officeDocument/2006/relationships/hyperlink" Target="http://www.dec.ny.gov/permits/357.html"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www.dec.ny.gov/" TargetMode="External"/><Relationship Id="rId5" Type="http://schemas.openxmlformats.org/officeDocument/2006/relationships/hyperlink" Target="mailto:deppermitting@dec.ny.gov" TargetMode="External"/><Relationship Id="rId4"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809750"/>
            <a:ext cx="7696200" cy="1938992"/>
          </a:xfrm>
          <a:prstGeom prst="rect">
            <a:avLst/>
          </a:prstGeom>
          <a:noFill/>
          <a:ln>
            <a:noFill/>
          </a:ln>
        </p:spPr>
        <p:txBody>
          <a:bodyPr wrap="square" rtlCol="0">
            <a:spAutoFit/>
          </a:bodyPr>
          <a:lstStyle/>
          <a:p>
            <a:r>
              <a:rPr lang="en-US" sz="4000" b="1" dirty="0">
                <a:solidFill>
                  <a:srgbClr val="002D73"/>
                </a:solidFill>
                <a:latin typeface="Arial" panose="020B0604020202020204" pitchFamily="34" charset="0"/>
                <a:cs typeface="Arial" panose="020B0604020202020204" pitchFamily="34" charset="0"/>
              </a:rPr>
              <a:t>New York State</a:t>
            </a:r>
            <a:br>
              <a:rPr lang="en-US" sz="4000" b="1" dirty="0">
                <a:solidFill>
                  <a:srgbClr val="002D73"/>
                </a:solidFill>
                <a:latin typeface="Arial" panose="020B0604020202020204" pitchFamily="34" charset="0"/>
                <a:cs typeface="Arial" panose="020B0604020202020204" pitchFamily="34" charset="0"/>
              </a:rPr>
            </a:br>
            <a:r>
              <a:rPr lang="en-US" sz="4000" b="1" dirty="0">
                <a:solidFill>
                  <a:srgbClr val="002D73"/>
                </a:solidFill>
                <a:latin typeface="Arial" panose="020B0604020202020204" pitchFamily="34" charset="0"/>
                <a:cs typeface="Arial" panose="020B0604020202020204" pitchFamily="34" charset="0"/>
              </a:rPr>
              <a:t>Environmental Quality Review Act (SEQRA)</a:t>
            </a:r>
          </a:p>
        </p:txBody>
      </p:sp>
    </p:spTree>
    <p:custDataLst>
      <p:tags r:id="rId1"/>
    </p:custDataLst>
    <p:extLst>
      <p:ext uri="{BB962C8B-B14F-4D97-AF65-F5344CB8AC3E}">
        <p14:creationId xmlns:p14="http://schemas.microsoft.com/office/powerpoint/2010/main" val="206780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http://www.nyseaf.net/graphics/EAFScopeGraphic.png"/>
          <p:cNvPicPr>
            <a:picLocks noChangeAspect="1" noChangeArrowheads="1"/>
          </p:cNvPicPr>
          <p:nvPr>
            <p:custDataLst>
              <p:tags r:id="rId2"/>
            </p:custDataLst>
          </p:nvPr>
        </p:nvPicPr>
        <p:blipFill>
          <a:blip r:embed="rId5" cstate="print"/>
          <a:srcRect t="2326" b="2326"/>
          <a:stretch>
            <a:fillRect/>
          </a:stretch>
        </p:blipFill>
        <p:spPr bwMode="auto">
          <a:xfrm>
            <a:off x="1676400" y="514350"/>
            <a:ext cx="4629150" cy="4476750"/>
          </a:xfrm>
          <a:prstGeom prst="rect">
            <a:avLst/>
          </a:prstGeom>
          <a:solidFill>
            <a:schemeClr val="accent2"/>
          </a:solidFill>
          <a:ln w="9525">
            <a:noFill/>
            <a:miter lim="800000"/>
            <a:headEnd/>
            <a:tailEnd/>
          </a:ln>
        </p:spPr>
      </p:pic>
      <p:sp>
        <p:nvSpPr>
          <p:cNvPr id="2" name="Oval 1"/>
          <p:cNvSpPr/>
          <p:nvPr/>
        </p:nvSpPr>
        <p:spPr>
          <a:xfrm>
            <a:off x="1524000" y="1428750"/>
            <a:ext cx="38100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9114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http://www.nyseaf.net/graphics/EAFScopeGraphic.png"/>
          <p:cNvPicPr>
            <a:picLocks noChangeAspect="1" noChangeArrowheads="1"/>
          </p:cNvPicPr>
          <p:nvPr>
            <p:custDataLst>
              <p:tags r:id="rId2"/>
            </p:custDataLst>
          </p:nvPr>
        </p:nvPicPr>
        <p:blipFill>
          <a:blip r:embed="rId5" cstate="print"/>
          <a:srcRect t="2326" b="2326"/>
          <a:stretch>
            <a:fillRect/>
          </a:stretch>
        </p:blipFill>
        <p:spPr bwMode="auto">
          <a:xfrm>
            <a:off x="1676400" y="514350"/>
            <a:ext cx="4629150" cy="4476750"/>
          </a:xfrm>
          <a:prstGeom prst="rect">
            <a:avLst/>
          </a:prstGeom>
          <a:solidFill>
            <a:schemeClr val="accent2"/>
          </a:solidFill>
          <a:ln w="9525">
            <a:noFill/>
            <a:miter lim="800000"/>
            <a:headEnd/>
            <a:tailEnd/>
          </a:ln>
        </p:spPr>
      </p:pic>
      <p:sp>
        <p:nvSpPr>
          <p:cNvPr id="2" name="Oval 1"/>
          <p:cNvSpPr/>
          <p:nvPr/>
        </p:nvSpPr>
        <p:spPr>
          <a:xfrm>
            <a:off x="2286000" y="2647950"/>
            <a:ext cx="3276600" cy="2343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580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Actions</a:t>
            </a:r>
          </a:p>
        </p:txBody>
      </p:sp>
    </p:spTree>
    <p:custDataLst>
      <p:tags r:id="rId1"/>
    </p:custDataLst>
    <p:extLst>
      <p:ext uri="{BB962C8B-B14F-4D97-AF65-F5344CB8AC3E}">
        <p14:creationId xmlns:p14="http://schemas.microsoft.com/office/powerpoint/2010/main" val="3497244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What are “actions?”</a:t>
            </a:r>
          </a:p>
        </p:txBody>
      </p:sp>
      <p:sp>
        <p:nvSpPr>
          <p:cNvPr id="12" name="TextBox 11"/>
          <p:cNvSpPr txBox="1"/>
          <p:nvPr/>
        </p:nvSpPr>
        <p:spPr>
          <a:xfrm>
            <a:off x="152400" y="18097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Undertaking, funding or approving projects or physical activities (discretionary actions)</a:t>
            </a:r>
          </a:p>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Planning &amp; policy making activities</a:t>
            </a:r>
          </a:p>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Adopting rules, regulations &amp; procedures</a:t>
            </a:r>
          </a:p>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Any combination above</a:t>
            </a:r>
          </a:p>
        </p:txBody>
      </p:sp>
      <p:sp>
        <p:nvSpPr>
          <p:cNvPr id="5" name="TextBox 4"/>
          <p:cNvSpPr txBox="1"/>
          <p:nvPr/>
        </p:nvSpPr>
        <p:spPr>
          <a:xfrm>
            <a:off x="228600" y="1179734"/>
            <a:ext cx="5314950" cy="473206"/>
          </a:xfrm>
          <a:prstGeom prst="rect">
            <a:avLst/>
          </a:prstGeom>
          <a:solidFill>
            <a:srgbClr val="007681"/>
          </a:solidFill>
        </p:spPr>
        <p:txBody>
          <a:bodyPr>
            <a:spAutoFit/>
          </a:bodyPr>
          <a:lstStyle/>
          <a:p>
            <a:pPr marL="137160" eaLnBrk="0" hangingPunct="0">
              <a:defRPr/>
            </a:pPr>
            <a:r>
              <a:rPr lang="en-US" sz="2475" dirty="0">
                <a:solidFill>
                  <a:schemeClr val="bg1"/>
                </a:solidFill>
              </a:rPr>
              <a:t>All are subject to SEQRA consideration</a:t>
            </a:r>
          </a:p>
        </p:txBody>
      </p:sp>
    </p:spTree>
    <p:custDataLst>
      <p:tags r:id="rId1"/>
    </p:custDataLst>
    <p:extLst>
      <p:ext uri="{BB962C8B-B14F-4D97-AF65-F5344CB8AC3E}">
        <p14:creationId xmlns:p14="http://schemas.microsoft.com/office/powerpoint/2010/main" val="2729009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Classification of actions</a:t>
            </a:r>
          </a:p>
        </p:txBody>
      </p:sp>
      <p:sp>
        <p:nvSpPr>
          <p:cNvPr id="12" name="TextBox 11"/>
          <p:cNvSpPr txBox="1"/>
          <p:nvPr/>
        </p:nvSpPr>
        <p:spPr>
          <a:xfrm>
            <a:off x="152400" y="1885950"/>
            <a:ext cx="8763000" cy="2677656"/>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Type II*			6 NYCRR Part 617.5</a:t>
            </a:r>
          </a:p>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Type I			6 NYCRR Part 617.4</a:t>
            </a:r>
          </a:p>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Unlisted			6 NYCRR Part 617.2 (</a:t>
            </a:r>
            <a:r>
              <a:rPr lang="en-US" sz="2400" dirty="0" err="1">
                <a:solidFill>
                  <a:srgbClr val="646569"/>
                </a:solidFill>
                <a:latin typeface="Arial" panose="020B0604020202020204" pitchFamily="34" charset="0"/>
                <a:cs typeface="Arial" panose="020B0604020202020204" pitchFamily="34" charset="0"/>
              </a:rPr>
              <a:t>ak</a:t>
            </a:r>
            <a:r>
              <a:rPr lang="en-US" sz="2400" dirty="0" smtClean="0">
                <a:solidFill>
                  <a:srgbClr val="646569"/>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smtClean="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*DEC recommends making a note to </a:t>
            </a:r>
            <a:r>
              <a:rPr lang="en-US" sz="2400" dirty="0" smtClean="0">
                <a:solidFill>
                  <a:srgbClr val="646569"/>
                </a:solidFill>
                <a:latin typeface="Arial" panose="020B0604020202020204" pitchFamily="34" charset="0"/>
                <a:cs typeface="Arial" panose="020B0604020202020204" pitchFamily="34" charset="0"/>
              </a:rPr>
              <a:t>file</a:t>
            </a:r>
            <a:endParaRPr lang="en-US" sz="2400" dirty="0">
              <a:solidFill>
                <a:srgbClr val="646569"/>
              </a:solidFill>
              <a:latin typeface="Arial" panose="020B0604020202020204" pitchFamily="34" charset="0"/>
              <a:cs typeface="Arial" panose="020B0604020202020204" pitchFamily="34" charset="0"/>
            </a:endParaRPr>
          </a:p>
        </p:txBody>
      </p:sp>
      <p:sp>
        <p:nvSpPr>
          <p:cNvPr id="5" name="TextBox 4"/>
          <p:cNvSpPr txBox="1"/>
          <p:nvPr/>
        </p:nvSpPr>
        <p:spPr>
          <a:xfrm>
            <a:off x="228600" y="1206292"/>
            <a:ext cx="4057650" cy="496290"/>
          </a:xfrm>
          <a:prstGeom prst="rect">
            <a:avLst/>
          </a:prstGeom>
          <a:solidFill>
            <a:srgbClr val="007681"/>
          </a:solidFill>
        </p:spPr>
        <p:txBody>
          <a:bodyPr>
            <a:spAutoFit/>
          </a:bodyPr>
          <a:lstStyle/>
          <a:p>
            <a:pPr marL="137160" eaLnBrk="0" hangingPunct="0">
              <a:defRPr/>
            </a:pPr>
            <a:r>
              <a:rPr lang="en-US" sz="2625" dirty="0">
                <a:solidFill>
                  <a:schemeClr val="bg1"/>
                </a:solidFill>
              </a:rPr>
              <a:t>One of three classifications</a:t>
            </a:r>
            <a:r>
              <a:rPr lang="en-US" sz="2625" dirty="0"/>
              <a:t> </a:t>
            </a:r>
          </a:p>
        </p:txBody>
      </p:sp>
    </p:spTree>
    <p:custDataLst>
      <p:tags r:id="rId1"/>
    </p:custDataLst>
    <p:extLst>
      <p:ext uri="{BB962C8B-B14F-4D97-AF65-F5344CB8AC3E}">
        <p14:creationId xmlns:p14="http://schemas.microsoft.com/office/powerpoint/2010/main" val="3888406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5334000" cy="3394075"/>
          </a:xfrm>
        </p:spPr>
        <p:txBody>
          <a:bodyPr>
            <a:normAutofit fontScale="77500" lnSpcReduction="20000"/>
          </a:bodyPr>
          <a:lstStyle/>
          <a:p>
            <a:r>
              <a:rPr lang="en-US" dirty="0">
                <a:solidFill>
                  <a:srgbClr val="646569"/>
                </a:solidFill>
              </a:rPr>
              <a:t>Pre-determined not to have significant adverse impact on environment</a:t>
            </a:r>
          </a:p>
          <a:p>
            <a:pPr lvl="1"/>
            <a:r>
              <a:rPr lang="en-US" dirty="0">
                <a:solidFill>
                  <a:srgbClr val="646569"/>
                </a:solidFill>
              </a:rPr>
              <a:t>Area variances for one, two, or three family residences</a:t>
            </a:r>
          </a:p>
          <a:p>
            <a:pPr lvl="1"/>
            <a:r>
              <a:rPr lang="en-US" dirty="0">
                <a:solidFill>
                  <a:srgbClr val="646569"/>
                </a:solidFill>
              </a:rPr>
              <a:t>Construction of commercial structure &lt; 4,000 SF gross floor area and consistent with zoning</a:t>
            </a:r>
          </a:p>
          <a:p>
            <a:pPr lvl="1"/>
            <a:r>
              <a:rPr lang="en-US" dirty="0">
                <a:solidFill>
                  <a:srgbClr val="646569"/>
                </a:solidFill>
              </a:rPr>
              <a:t>Official ministerial acts involving no discretion</a:t>
            </a:r>
          </a:p>
          <a:p>
            <a:endParaRPr lang="en-US" dirty="0">
              <a:solidFill>
                <a:srgbClr val="646569"/>
              </a:solidFill>
            </a:endParaRPr>
          </a:p>
          <a:p>
            <a:r>
              <a:rPr lang="en-US" dirty="0">
                <a:solidFill>
                  <a:srgbClr val="646569"/>
                </a:solidFill>
              </a:rPr>
              <a:t>Classification concludes SEQRA</a:t>
            </a:r>
          </a:p>
          <a:p>
            <a:pPr lvl="1"/>
            <a:r>
              <a:rPr lang="en-US" dirty="0">
                <a:solidFill>
                  <a:srgbClr val="646569"/>
                </a:solidFill>
              </a:rPr>
              <a:t>Normal agency processes resume</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Type II actions</a:t>
            </a:r>
          </a:p>
        </p:txBody>
      </p:sp>
      <p:pic>
        <p:nvPicPr>
          <p:cNvPr id="6" name="Content Placeholder 5" descr="Picture2.jpg"/>
          <p:cNvPicPr>
            <a:picLocks noGrp="1" noChangeAspect="1"/>
          </p:cNvPicPr>
          <p:nvPr>
            <p:ph sz="half" idx="2"/>
            <p:custDataLst>
              <p:tags r:id="rId2"/>
            </p:custDataLst>
          </p:nvPr>
        </p:nvPicPr>
        <p:blipFill>
          <a:blip r:embed="rId6" cstate="print"/>
          <a:srcRect/>
          <a:stretch>
            <a:fillRect/>
          </a:stretch>
        </p:blipFill>
        <p:spPr bwMode="auto">
          <a:xfrm>
            <a:off x="6307015" y="1131258"/>
            <a:ext cx="2221477" cy="1701225"/>
          </a:xfrm>
          <a:prstGeom prst="rect">
            <a:avLst/>
          </a:prstGeom>
          <a:noFill/>
          <a:ln w="9525">
            <a:noFill/>
            <a:miter lim="800000"/>
            <a:headEnd/>
            <a:tailEnd/>
          </a:ln>
        </p:spPr>
      </p:pic>
      <p:pic>
        <p:nvPicPr>
          <p:cNvPr id="7" name="Content Placeholder 4" descr="Picture1.jpg"/>
          <p:cNvPicPr>
            <a:picLocks noChangeAspect="1"/>
          </p:cNvPicPr>
          <p:nvPr>
            <p:custDataLst>
              <p:tags r:id="rId3"/>
            </p:custDataLst>
          </p:nvPr>
        </p:nvPicPr>
        <p:blipFill>
          <a:blip r:embed="rId7" cstate="print"/>
          <a:srcRect/>
          <a:stretch>
            <a:fillRect/>
          </a:stretch>
        </p:blipFill>
        <p:spPr>
          <a:xfrm>
            <a:off x="6324600" y="2832483"/>
            <a:ext cx="2203892" cy="1626122"/>
          </a:xfrm>
          <a:prstGeom prst="rect">
            <a:avLst/>
          </a:prstGeom>
        </p:spPr>
      </p:pic>
    </p:spTree>
    <p:custDataLst>
      <p:tags r:id="rId1"/>
    </p:custDataLst>
    <p:extLst>
      <p:ext uri="{BB962C8B-B14F-4D97-AF65-F5344CB8AC3E}">
        <p14:creationId xmlns:p14="http://schemas.microsoft.com/office/powerpoint/2010/main" val="1527262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114800" cy="3394075"/>
          </a:xfrm>
        </p:spPr>
        <p:txBody>
          <a:bodyPr>
            <a:normAutofit fontScale="77500" lnSpcReduction="20000"/>
          </a:bodyPr>
          <a:lstStyle/>
          <a:p>
            <a:r>
              <a:rPr lang="en-US" dirty="0">
                <a:solidFill>
                  <a:srgbClr val="646569"/>
                </a:solidFill>
              </a:rPr>
              <a:t>Carry presumption of significant adverse impact on environment</a:t>
            </a:r>
          </a:p>
          <a:p>
            <a:endParaRPr lang="en-US" dirty="0">
              <a:solidFill>
                <a:srgbClr val="646569"/>
              </a:solidFill>
            </a:endParaRPr>
          </a:p>
          <a:p>
            <a:r>
              <a:rPr lang="en-US" dirty="0">
                <a:solidFill>
                  <a:srgbClr val="646569"/>
                </a:solidFill>
              </a:rPr>
              <a:t>More likely to be issued positive declaration &amp; require preparation of EIS</a:t>
            </a:r>
          </a:p>
          <a:p>
            <a:endParaRPr lang="en-US" dirty="0">
              <a:solidFill>
                <a:srgbClr val="646569"/>
              </a:solidFill>
            </a:endParaRPr>
          </a:p>
          <a:p>
            <a:r>
              <a:rPr lang="en-US" dirty="0">
                <a:solidFill>
                  <a:srgbClr val="646569"/>
                </a:solidFill>
              </a:rPr>
              <a:t>Requires that SEQRA continue until its conclusion</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Type I actions</a:t>
            </a:r>
          </a:p>
        </p:txBody>
      </p:sp>
      <p:pic>
        <p:nvPicPr>
          <p:cNvPr id="6" name="Content Placeholder 4" descr="Picture1.jpg"/>
          <p:cNvPicPr>
            <a:picLocks noChangeAspect="1"/>
          </p:cNvPicPr>
          <p:nvPr>
            <p:custDataLst>
              <p:tags r:id="rId2"/>
            </p:custDataLst>
          </p:nvPr>
        </p:nvPicPr>
        <p:blipFill>
          <a:blip r:embed="rId7" cstate="print"/>
          <a:srcRect/>
          <a:stretch>
            <a:fillRect/>
          </a:stretch>
        </p:blipFill>
        <p:spPr>
          <a:xfrm>
            <a:off x="5772150" y="704851"/>
            <a:ext cx="1257300" cy="1870472"/>
          </a:xfrm>
          <a:prstGeom prst="rect">
            <a:avLst/>
          </a:prstGeom>
        </p:spPr>
      </p:pic>
      <p:pic>
        <p:nvPicPr>
          <p:cNvPr id="7" name="Picture 5" descr="Picture2.jpg"/>
          <p:cNvPicPr>
            <a:picLocks noChangeAspect="1"/>
          </p:cNvPicPr>
          <p:nvPr>
            <p:custDataLst>
              <p:tags r:id="rId3"/>
            </p:custDataLst>
          </p:nvPr>
        </p:nvPicPr>
        <p:blipFill>
          <a:blip r:embed="rId8" cstate="print"/>
          <a:srcRect/>
          <a:stretch>
            <a:fillRect/>
          </a:stretch>
        </p:blipFill>
        <p:spPr bwMode="auto">
          <a:xfrm>
            <a:off x="7086600" y="666750"/>
            <a:ext cx="1453754" cy="1960960"/>
          </a:xfrm>
          <a:prstGeom prst="rect">
            <a:avLst/>
          </a:prstGeom>
          <a:noFill/>
          <a:ln w="9525">
            <a:noFill/>
            <a:miter lim="800000"/>
            <a:headEnd/>
            <a:tailEnd/>
          </a:ln>
        </p:spPr>
      </p:pic>
      <p:pic>
        <p:nvPicPr>
          <p:cNvPr id="8" name="Picture 6" descr="Picture3.jpg"/>
          <p:cNvPicPr>
            <a:picLocks noChangeAspect="1"/>
          </p:cNvPicPr>
          <p:nvPr>
            <p:custDataLst>
              <p:tags r:id="rId4"/>
            </p:custDataLst>
          </p:nvPr>
        </p:nvPicPr>
        <p:blipFill>
          <a:blip r:embed="rId9" cstate="print"/>
          <a:srcRect/>
          <a:stretch>
            <a:fillRect/>
          </a:stretch>
        </p:blipFill>
        <p:spPr bwMode="auto">
          <a:xfrm>
            <a:off x="5657851" y="2667000"/>
            <a:ext cx="2775347" cy="186571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63771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Unlisted actions</a:t>
            </a:r>
          </a:p>
        </p:txBody>
      </p:sp>
      <p:sp>
        <p:nvSpPr>
          <p:cNvPr id="12" name="TextBox 11"/>
          <p:cNvSpPr txBox="1"/>
          <p:nvPr/>
        </p:nvSpPr>
        <p:spPr>
          <a:xfrm>
            <a:off x="152400" y="1352550"/>
            <a:ext cx="8763000" cy="2985433"/>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Not found on either Type I or Type II list</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Physical disturbances of &lt;10 acres (commercial)</a:t>
            </a:r>
          </a:p>
          <a:p>
            <a:pPr marL="800100" lvl="1"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Use </a:t>
            </a:r>
            <a:r>
              <a:rPr lang="en-US" sz="2400" dirty="0">
                <a:solidFill>
                  <a:srgbClr val="646569"/>
                </a:solidFill>
                <a:latin typeface="Arial" panose="020B0604020202020204" pitchFamily="34" charset="0"/>
                <a:cs typeface="Arial" panose="020B0604020202020204" pitchFamily="34" charset="0"/>
              </a:rPr>
              <a:t>variance needing no other </a:t>
            </a:r>
            <a:r>
              <a:rPr lang="en-US" sz="2400" dirty="0" smtClean="0">
                <a:solidFill>
                  <a:srgbClr val="646569"/>
                </a:solidFill>
                <a:latin typeface="Arial" panose="020B0604020202020204" pitchFamily="34" charset="0"/>
                <a:cs typeface="Arial" panose="020B0604020202020204" pitchFamily="34" charset="0"/>
              </a:rPr>
              <a:t>approvals</a:t>
            </a:r>
          </a:p>
          <a:p>
            <a:pPr marL="800100" lvl="1"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Governing </a:t>
            </a:r>
            <a:r>
              <a:rPr lang="en-US" sz="2400" dirty="0">
                <a:solidFill>
                  <a:srgbClr val="646569"/>
                </a:solidFill>
                <a:latin typeface="Arial" panose="020B0604020202020204" pitchFamily="34" charset="0"/>
                <a:cs typeface="Arial" panose="020B0604020202020204" pitchFamily="34" charset="0"/>
              </a:rPr>
              <a:t>board may supplement Type I or Type II lists with otherwise Unlisted </a:t>
            </a:r>
            <a:r>
              <a:rPr lang="en-US" sz="2400" dirty="0" smtClean="0">
                <a:solidFill>
                  <a:srgbClr val="646569"/>
                </a:solidFill>
                <a:latin typeface="Arial" panose="020B0604020202020204" pitchFamily="34" charset="0"/>
                <a:cs typeface="Arial" panose="020B0604020202020204" pitchFamily="34" charset="0"/>
              </a:rPr>
              <a:t>actions</a:t>
            </a:r>
          </a:p>
          <a:p>
            <a:pPr marL="800100" lvl="1"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No </a:t>
            </a:r>
            <a:r>
              <a:rPr lang="en-US" sz="2400" dirty="0">
                <a:solidFill>
                  <a:srgbClr val="646569"/>
                </a:solidFill>
                <a:latin typeface="Arial" panose="020B0604020202020204" pitchFamily="34" charset="0"/>
                <a:cs typeface="Arial" panose="020B0604020202020204" pitchFamily="34" charset="0"/>
              </a:rPr>
              <a:t>agency bound by action on another’s Type II </a:t>
            </a:r>
            <a:r>
              <a:rPr lang="en-US" sz="2400" dirty="0" smtClean="0">
                <a:solidFill>
                  <a:srgbClr val="646569"/>
                </a:solidFill>
                <a:latin typeface="Arial" panose="020B0604020202020204" pitchFamily="34" charset="0"/>
                <a:cs typeface="Arial" panose="020B0604020202020204" pitchFamily="34" charset="0"/>
              </a:rPr>
              <a:t>list</a:t>
            </a:r>
          </a:p>
          <a:p>
            <a:pPr marL="800100" lvl="1"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Requires SEQRA continue to conclusion</a:t>
            </a:r>
          </a:p>
        </p:txBody>
      </p:sp>
    </p:spTree>
    <p:custDataLst>
      <p:tags r:id="rId1"/>
    </p:custDataLst>
    <p:extLst>
      <p:ext uri="{BB962C8B-B14F-4D97-AF65-F5344CB8AC3E}">
        <p14:creationId xmlns:p14="http://schemas.microsoft.com/office/powerpoint/2010/main" val="3020602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Agencies</a:t>
            </a:r>
          </a:p>
        </p:txBody>
      </p:sp>
    </p:spTree>
    <p:custDataLst>
      <p:tags r:id="rId1"/>
    </p:custDataLst>
    <p:extLst>
      <p:ext uri="{BB962C8B-B14F-4D97-AF65-F5344CB8AC3E}">
        <p14:creationId xmlns:p14="http://schemas.microsoft.com/office/powerpoint/2010/main" val="42479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809750"/>
            <a:ext cx="8534400" cy="795528"/>
          </a:xfrm>
          <a:prstGeom prst="rect">
            <a:avLst/>
          </a:prstGeom>
          <a:solidFill>
            <a:srgbClr val="007681"/>
          </a:solidFill>
        </p:spPr>
        <p:txBody>
          <a:bodyPr wrap="square" rtlCol="0">
            <a:spAutoFit/>
          </a:bodyPr>
          <a:lstStyle/>
          <a:p>
            <a:endParaRPr lang="en-US" dirty="0"/>
          </a:p>
        </p:txBody>
      </p:sp>
      <p:sp>
        <p:nvSpPr>
          <p:cNvPr id="3" name="TextBox 2"/>
          <p:cNvSpPr txBox="1"/>
          <p:nvPr/>
        </p:nvSpPr>
        <p:spPr>
          <a:xfrm>
            <a:off x="190500" y="3838378"/>
            <a:ext cx="8686800" cy="1143000"/>
          </a:xfrm>
          <a:prstGeom prst="rect">
            <a:avLst/>
          </a:prstGeom>
          <a:solidFill>
            <a:srgbClr val="007681"/>
          </a:solidFill>
        </p:spPr>
        <p:txBody>
          <a:bodyPr wrap="square" rtlCol="0">
            <a:spAutoFit/>
          </a:bodyPr>
          <a:lstStyle/>
          <a:p>
            <a:endParaRPr lang="en-US" dirty="0"/>
          </a:p>
        </p:txBody>
      </p:sp>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What are SEQRA “agencies?”</a:t>
            </a:r>
          </a:p>
        </p:txBody>
      </p:sp>
      <p:sp>
        <p:nvSpPr>
          <p:cNvPr id="12" name="TextBox 11"/>
          <p:cNvSpPr txBox="1"/>
          <p:nvPr/>
        </p:nvSpPr>
        <p:spPr>
          <a:xfrm>
            <a:off x="152400" y="1352550"/>
            <a:ext cx="8763000" cy="3600986"/>
          </a:xfrm>
          <a:prstGeom prst="rect">
            <a:avLst/>
          </a:prstGeom>
          <a:noFill/>
          <a:ln>
            <a:noFill/>
          </a:ln>
        </p:spPr>
        <p:txBody>
          <a:bodyPr wrap="square" rtlCol="0">
            <a:spAutoFit/>
          </a:bodyPr>
          <a:lstStyle/>
          <a:p>
            <a:r>
              <a:rPr lang="en-US" sz="2200" b="1" dirty="0">
                <a:solidFill>
                  <a:srgbClr val="646569"/>
                </a:solidFill>
                <a:latin typeface="Arial" panose="020B0604020202020204" pitchFamily="34" charset="0"/>
                <a:cs typeface="Arial" panose="020B0604020202020204" pitchFamily="34" charset="0"/>
              </a:rPr>
              <a:t>Agency</a:t>
            </a:r>
            <a:r>
              <a:rPr lang="en-US" sz="2200" dirty="0">
                <a:solidFill>
                  <a:srgbClr val="646569"/>
                </a:solidFill>
                <a:latin typeface="Arial" panose="020B0604020202020204" pitchFamily="34" charset="0"/>
                <a:cs typeface="Arial" panose="020B0604020202020204" pitchFamily="34" charset="0"/>
              </a:rPr>
              <a:t>:  state or local public </a:t>
            </a:r>
            <a:r>
              <a:rPr lang="en-US" sz="2200" dirty="0" smtClean="0">
                <a:solidFill>
                  <a:srgbClr val="646569"/>
                </a:solidFill>
                <a:latin typeface="Arial" panose="020B0604020202020204" pitchFamily="34" charset="0"/>
                <a:cs typeface="Arial" panose="020B0604020202020204" pitchFamily="34" charset="0"/>
              </a:rPr>
              <a:t>body</a:t>
            </a:r>
          </a:p>
          <a:p>
            <a:endParaRPr lang="en-US" sz="1000" dirty="0" smtClean="0">
              <a:solidFill>
                <a:srgbClr val="646569"/>
              </a:solidFill>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Involved agency</a:t>
            </a:r>
            <a:r>
              <a:rPr lang="en-US" sz="2200" dirty="0">
                <a:solidFill>
                  <a:schemeClr val="bg1"/>
                </a:solidFill>
                <a:latin typeface="Arial" panose="020B0604020202020204" pitchFamily="34" charset="0"/>
                <a:cs typeface="Arial" panose="020B0604020202020204" pitchFamily="34" charset="0"/>
              </a:rPr>
              <a:t>: public body which has jurisdiction by law to fund, approve or directly undertake </a:t>
            </a:r>
            <a:r>
              <a:rPr lang="en-US" sz="2200" dirty="0" smtClean="0">
                <a:solidFill>
                  <a:schemeClr val="bg1"/>
                </a:solidFill>
                <a:latin typeface="Arial" panose="020B0604020202020204" pitchFamily="34" charset="0"/>
                <a:cs typeface="Arial" panose="020B0604020202020204" pitchFamily="34" charset="0"/>
              </a:rPr>
              <a:t>action</a:t>
            </a:r>
          </a:p>
          <a:p>
            <a:endParaRPr lang="en-US" sz="1000" dirty="0" smtClean="0">
              <a:solidFill>
                <a:srgbClr val="646569"/>
              </a:solidFill>
              <a:latin typeface="Arial" panose="020B0604020202020204" pitchFamily="34" charset="0"/>
              <a:cs typeface="Arial" panose="020B0604020202020204" pitchFamily="34" charset="0"/>
            </a:endParaRPr>
          </a:p>
          <a:p>
            <a:r>
              <a:rPr lang="en-US" sz="2200" b="1" dirty="0">
                <a:solidFill>
                  <a:srgbClr val="646569"/>
                </a:solidFill>
                <a:latin typeface="Arial" panose="020B0604020202020204" pitchFamily="34" charset="0"/>
                <a:cs typeface="Arial" panose="020B0604020202020204" pitchFamily="34" charset="0"/>
              </a:rPr>
              <a:t>Interested agency</a:t>
            </a:r>
            <a:r>
              <a:rPr lang="en-US" sz="2200" dirty="0">
                <a:solidFill>
                  <a:srgbClr val="646569"/>
                </a:solidFill>
                <a:latin typeface="Arial" panose="020B0604020202020204" pitchFamily="34" charset="0"/>
                <a:cs typeface="Arial" panose="020B0604020202020204" pitchFamily="34" charset="0"/>
              </a:rPr>
              <a:t>: public body which does not have jurisdiction over project, but wishes to participate in process because of its expertise or specific </a:t>
            </a:r>
            <a:r>
              <a:rPr lang="en-US" sz="2200" dirty="0" smtClean="0">
                <a:solidFill>
                  <a:srgbClr val="646569"/>
                </a:solidFill>
                <a:latin typeface="Arial" panose="020B0604020202020204" pitchFamily="34" charset="0"/>
                <a:cs typeface="Arial" panose="020B0604020202020204" pitchFamily="34" charset="0"/>
              </a:rPr>
              <a:t>concern</a:t>
            </a:r>
          </a:p>
          <a:p>
            <a:endParaRPr lang="en-US" sz="1000" dirty="0">
              <a:solidFill>
                <a:srgbClr val="646569"/>
              </a:solidFill>
              <a:latin typeface="Arial" panose="020B0604020202020204" pitchFamily="34" charset="0"/>
              <a:cs typeface="Arial" panose="020B0604020202020204" pitchFamily="34" charset="0"/>
            </a:endParaRPr>
          </a:p>
          <a:p>
            <a:r>
              <a:rPr lang="en-US" sz="2200" b="1" dirty="0">
                <a:solidFill>
                  <a:schemeClr val="bg1"/>
                </a:solidFill>
                <a:latin typeface="Arial" panose="020B0604020202020204" pitchFamily="34" charset="0"/>
                <a:cs typeface="Arial" panose="020B0604020202020204" pitchFamily="34" charset="0"/>
              </a:rPr>
              <a:t>Lead agency</a:t>
            </a:r>
            <a:r>
              <a:rPr lang="en-US" sz="2200" dirty="0">
                <a:solidFill>
                  <a:schemeClr val="bg1"/>
                </a:solidFill>
                <a:latin typeface="Arial" panose="020B0604020202020204" pitchFamily="34" charset="0"/>
                <a:cs typeface="Arial" panose="020B0604020202020204" pitchFamily="34" charset="0"/>
              </a:rPr>
              <a:t>: the involved agency responsible for determining whether EIS will be required, and for its preparation and filing, if </a:t>
            </a:r>
            <a:r>
              <a:rPr lang="en-US" sz="2200" dirty="0" smtClean="0">
                <a:solidFill>
                  <a:schemeClr val="bg1"/>
                </a:solidFill>
                <a:latin typeface="Arial" panose="020B0604020202020204" pitchFamily="34" charset="0"/>
                <a:cs typeface="Arial" panose="020B0604020202020204" pitchFamily="34" charset="0"/>
              </a:rPr>
              <a:t>required</a:t>
            </a:r>
            <a:endParaRPr lang="en-US" sz="22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3539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Introduction</a:t>
            </a:r>
          </a:p>
        </p:txBody>
      </p:sp>
    </p:spTree>
    <p:custDataLst>
      <p:tags r:id="rId1"/>
    </p:custDataLst>
    <p:extLst>
      <p:ext uri="{BB962C8B-B14F-4D97-AF65-F5344CB8AC3E}">
        <p14:creationId xmlns:p14="http://schemas.microsoft.com/office/powerpoint/2010/main" val="2957520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solidFill>
            <a:srgbClr val="007681"/>
          </a:solidFill>
          <a:ln>
            <a:solidFill>
              <a:schemeClr val="accent1"/>
            </a:solidFill>
          </a:ln>
        </p:spPr>
        <p:txBody>
          <a:bodyPr/>
          <a:lstStyle/>
          <a:p>
            <a:pPr algn="ctr"/>
            <a:r>
              <a:rPr lang="en-US" dirty="0" smtClean="0">
                <a:solidFill>
                  <a:schemeClr val="bg1"/>
                </a:solidFill>
              </a:rPr>
              <a:t>Involved</a:t>
            </a:r>
            <a:endParaRPr lang="en-US" dirty="0">
              <a:solidFill>
                <a:schemeClr val="bg1"/>
              </a:solidFill>
            </a:endParaRPr>
          </a:p>
        </p:txBody>
      </p:sp>
      <p:sp>
        <p:nvSpPr>
          <p:cNvPr id="3" name="Content Placeholder 2"/>
          <p:cNvSpPr>
            <a:spLocks noGrp="1"/>
          </p:cNvSpPr>
          <p:nvPr>
            <p:ph sz="half" idx="2"/>
          </p:nvPr>
        </p:nvSpPr>
        <p:spPr>
          <a:xfrm>
            <a:off x="457200" y="1631950"/>
            <a:ext cx="4040188" cy="2768601"/>
          </a:xfrm>
          <a:ln>
            <a:solidFill>
              <a:schemeClr val="accent1"/>
            </a:solidFill>
          </a:ln>
        </p:spPr>
        <p:txBody>
          <a:bodyPr>
            <a:normAutofit fontScale="85000" lnSpcReduction="20000"/>
          </a:bodyPr>
          <a:lstStyle/>
          <a:p>
            <a:r>
              <a:rPr lang="en-US" dirty="0">
                <a:solidFill>
                  <a:srgbClr val="646569"/>
                </a:solidFill>
              </a:rPr>
              <a:t>Planning board</a:t>
            </a:r>
          </a:p>
          <a:p>
            <a:r>
              <a:rPr lang="en-US" dirty="0">
                <a:solidFill>
                  <a:srgbClr val="646569"/>
                </a:solidFill>
              </a:rPr>
              <a:t>Zoning board of appeals</a:t>
            </a:r>
          </a:p>
          <a:p>
            <a:r>
              <a:rPr lang="en-US" dirty="0">
                <a:solidFill>
                  <a:srgbClr val="646569"/>
                </a:solidFill>
              </a:rPr>
              <a:t>Town board, city council, village board of trustees</a:t>
            </a:r>
          </a:p>
          <a:p>
            <a:r>
              <a:rPr lang="en-US" dirty="0">
                <a:solidFill>
                  <a:srgbClr val="646569"/>
                </a:solidFill>
              </a:rPr>
              <a:t>School board</a:t>
            </a:r>
          </a:p>
          <a:p>
            <a:r>
              <a:rPr lang="en-US" dirty="0">
                <a:solidFill>
                  <a:srgbClr val="646569"/>
                </a:solidFill>
              </a:rPr>
              <a:t>Industrial development agency &amp; Local development corporation</a:t>
            </a:r>
          </a:p>
          <a:p>
            <a:r>
              <a:rPr lang="en-US" dirty="0">
                <a:solidFill>
                  <a:srgbClr val="646569"/>
                </a:solidFill>
              </a:rPr>
              <a:t>State agency</a:t>
            </a:r>
          </a:p>
        </p:txBody>
      </p:sp>
      <p:sp>
        <p:nvSpPr>
          <p:cNvPr id="8" name="Text Placeholder 7"/>
          <p:cNvSpPr>
            <a:spLocks noGrp="1"/>
          </p:cNvSpPr>
          <p:nvPr>
            <p:ph type="body" sz="quarter" idx="3"/>
          </p:nvPr>
        </p:nvSpPr>
        <p:spPr>
          <a:solidFill>
            <a:srgbClr val="007681"/>
          </a:solidFill>
          <a:ln>
            <a:solidFill>
              <a:schemeClr val="accent1"/>
            </a:solidFill>
          </a:ln>
        </p:spPr>
        <p:txBody>
          <a:bodyPr/>
          <a:lstStyle/>
          <a:p>
            <a:pPr algn="ctr"/>
            <a:r>
              <a:rPr lang="en-US" dirty="0" smtClean="0">
                <a:solidFill>
                  <a:schemeClr val="bg1"/>
                </a:solidFill>
              </a:rPr>
              <a:t>Interested</a:t>
            </a:r>
            <a:endParaRPr lang="en-US" dirty="0">
              <a:solidFill>
                <a:schemeClr val="bg1"/>
              </a:solidFill>
            </a:endParaRPr>
          </a:p>
        </p:txBody>
      </p:sp>
      <p:sp>
        <p:nvSpPr>
          <p:cNvPr id="4" name="Content Placeholder 3"/>
          <p:cNvSpPr>
            <a:spLocks noGrp="1"/>
          </p:cNvSpPr>
          <p:nvPr>
            <p:ph sz="quarter" idx="4"/>
          </p:nvPr>
        </p:nvSpPr>
        <p:spPr>
          <a:xfrm>
            <a:off x="4645025" y="1631951"/>
            <a:ext cx="4041775" cy="2397092"/>
          </a:xfrm>
          <a:ln>
            <a:solidFill>
              <a:schemeClr val="accent1"/>
            </a:solidFill>
          </a:ln>
        </p:spPr>
        <p:txBody>
          <a:bodyPr>
            <a:normAutofit lnSpcReduction="10000"/>
          </a:bodyPr>
          <a:lstStyle/>
          <a:p>
            <a:r>
              <a:rPr lang="en-US" sz="2000" dirty="0">
                <a:solidFill>
                  <a:srgbClr val="646569"/>
                </a:solidFill>
              </a:rPr>
              <a:t>State or local agencies acting in advisory roles</a:t>
            </a:r>
          </a:p>
          <a:p>
            <a:pPr lvl="1"/>
            <a:r>
              <a:rPr lang="en-US" sz="1800" dirty="0">
                <a:solidFill>
                  <a:srgbClr val="646569"/>
                </a:solidFill>
              </a:rPr>
              <a:t>County planning board or regional agency  GML §239-m review</a:t>
            </a:r>
          </a:p>
          <a:p>
            <a:pPr lvl="1"/>
            <a:r>
              <a:rPr lang="en-US" sz="1800" dirty="0">
                <a:solidFill>
                  <a:srgbClr val="646569"/>
                </a:solidFill>
              </a:rPr>
              <a:t>Environmental management or conservation advisory councils</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Possible SEQRA agencies</a:t>
            </a:r>
          </a:p>
        </p:txBody>
      </p:sp>
      <p:sp>
        <p:nvSpPr>
          <p:cNvPr id="9" name="Content Placeholder 10"/>
          <p:cNvSpPr txBox="1">
            <a:spLocks/>
          </p:cNvSpPr>
          <p:nvPr/>
        </p:nvSpPr>
        <p:spPr>
          <a:xfrm>
            <a:off x="5886450" y="4171950"/>
            <a:ext cx="3257550" cy="971550"/>
          </a:xfrm>
          <a:prstGeom prst="rect">
            <a:avLst/>
          </a:prstGeom>
          <a:solidFill>
            <a:srgbClr val="646569"/>
          </a:solidFill>
        </p:spPr>
        <p:txBody>
          <a:bodyPr>
            <a:normAutofit fontScale="92500"/>
          </a:bodyPr>
          <a:lstStyle/>
          <a:p>
            <a:pPr marL="240030" indent="-240030">
              <a:spcBef>
                <a:spcPts val="525"/>
              </a:spcBef>
              <a:buClr>
                <a:schemeClr val="accent2"/>
              </a:buClr>
              <a:buSzPct val="60000"/>
              <a:defRPr/>
            </a:pPr>
            <a:r>
              <a:rPr lang="en-US" sz="1875" dirty="0">
                <a:solidFill>
                  <a:schemeClr val="bg1"/>
                </a:solidFill>
              </a:rPr>
              <a:t>Not classified as SEQRA agencies:</a:t>
            </a:r>
          </a:p>
          <a:p>
            <a:pPr marL="240030" indent="-240030">
              <a:spcBef>
                <a:spcPts val="525"/>
              </a:spcBef>
              <a:buClr>
                <a:schemeClr val="bg1"/>
              </a:buClr>
              <a:buSzPct val="60000"/>
              <a:buFont typeface="Wingdings"/>
              <a:buChar char=""/>
              <a:defRPr/>
            </a:pPr>
            <a:r>
              <a:rPr lang="en-US" sz="1650" dirty="0">
                <a:solidFill>
                  <a:schemeClr val="bg1"/>
                </a:solidFill>
              </a:rPr>
              <a:t>Federal departments or agencies</a:t>
            </a:r>
          </a:p>
          <a:p>
            <a:pPr marL="240030" indent="-240030">
              <a:spcBef>
                <a:spcPts val="525"/>
              </a:spcBef>
              <a:buClr>
                <a:schemeClr val="bg1"/>
              </a:buClr>
              <a:buSzPct val="60000"/>
              <a:buFont typeface="Wingdings"/>
              <a:buChar char=""/>
              <a:defRPr/>
            </a:pPr>
            <a:r>
              <a:rPr lang="en-US" sz="1650" dirty="0">
                <a:solidFill>
                  <a:schemeClr val="bg1"/>
                </a:solidFill>
              </a:rPr>
              <a:t>Private entities</a:t>
            </a:r>
          </a:p>
        </p:txBody>
      </p:sp>
    </p:spTree>
    <p:custDataLst>
      <p:tags r:id="rId1"/>
    </p:custDataLst>
    <p:extLst>
      <p:ext uri="{BB962C8B-B14F-4D97-AF65-F5344CB8AC3E}">
        <p14:creationId xmlns:p14="http://schemas.microsoft.com/office/powerpoint/2010/main" val="70975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8112"/>
            <a:ext cx="4114800" cy="2826114"/>
          </a:xfrm>
        </p:spPr>
        <p:txBody>
          <a:bodyPr>
            <a:normAutofit fontScale="92500" lnSpcReduction="20000"/>
          </a:bodyPr>
          <a:lstStyle/>
          <a:p>
            <a:r>
              <a:rPr lang="en-US" dirty="0" smtClean="0">
                <a:solidFill>
                  <a:srgbClr val="646569"/>
                </a:solidFill>
              </a:rPr>
              <a:t>If </a:t>
            </a:r>
            <a:r>
              <a:rPr lang="en-US" dirty="0">
                <a:solidFill>
                  <a:srgbClr val="646569"/>
                </a:solidFill>
              </a:rPr>
              <a:t>only one:</a:t>
            </a:r>
          </a:p>
          <a:p>
            <a:pPr lvl="1"/>
            <a:r>
              <a:rPr lang="en-US" dirty="0">
                <a:solidFill>
                  <a:srgbClr val="646569"/>
                </a:solidFill>
              </a:rPr>
              <a:t>lead agency by design</a:t>
            </a:r>
          </a:p>
          <a:p>
            <a:r>
              <a:rPr lang="en-US" dirty="0">
                <a:solidFill>
                  <a:srgbClr val="646569"/>
                </a:solidFill>
              </a:rPr>
              <a:t>If more than one:</a:t>
            </a:r>
          </a:p>
          <a:p>
            <a:pPr lvl="1"/>
            <a:r>
              <a:rPr lang="en-US" dirty="0">
                <a:solidFill>
                  <a:srgbClr val="646569"/>
                </a:solidFill>
              </a:rPr>
              <a:t>lead agency is selected by consensus (coordinated)</a:t>
            </a:r>
          </a:p>
          <a:p>
            <a:pPr lvl="1"/>
            <a:r>
              <a:rPr lang="en-US" dirty="0">
                <a:solidFill>
                  <a:srgbClr val="646569"/>
                </a:solidFill>
              </a:rPr>
              <a:t>no lead agency (uncoordinated)</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Establishing lead agency</a:t>
            </a:r>
          </a:p>
        </p:txBody>
      </p:sp>
      <p:pic>
        <p:nvPicPr>
          <p:cNvPr id="6" name="Content Placeholder 4" descr="Picture1.jpg"/>
          <p:cNvPicPr>
            <a:picLocks noGrp="1" noChangeAspect="1"/>
          </p:cNvPicPr>
          <p:nvPr>
            <p:ph sz="half" idx="2"/>
            <p:custDataLst>
              <p:tags r:id="rId2"/>
            </p:custDataLst>
          </p:nvPr>
        </p:nvPicPr>
        <p:blipFill>
          <a:blip r:embed="rId5" cstate="print"/>
          <a:stretch>
            <a:fillRect/>
          </a:stretch>
        </p:blipFill>
        <p:spPr>
          <a:xfrm>
            <a:off x="4876800" y="1655649"/>
            <a:ext cx="4038600" cy="2483076"/>
          </a:xfrm>
        </p:spPr>
      </p:pic>
      <p:sp>
        <p:nvSpPr>
          <p:cNvPr id="7" name="TextBox 6"/>
          <p:cNvSpPr txBox="1"/>
          <p:nvPr/>
        </p:nvSpPr>
        <p:spPr>
          <a:xfrm>
            <a:off x="457200" y="1172380"/>
            <a:ext cx="4114800" cy="446276"/>
          </a:xfrm>
          <a:prstGeom prst="rect">
            <a:avLst/>
          </a:prstGeom>
          <a:solidFill>
            <a:srgbClr val="007681"/>
          </a:solidFill>
        </p:spPr>
        <p:txBody>
          <a:bodyPr wrap="square" rtlCol="0">
            <a:spAutoFit/>
          </a:bodyPr>
          <a:lstStyle/>
          <a:p>
            <a:pPr algn="ctr"/>
            <a:r>
              <a:rPr lang="en-US" sz="2300" dirty="0" smtClean="0">
                <a:solidFill>
                  <a:schemeClr val="bg1"/>
                </a:solidFill>
                <a:latin typeface="Arial" panose="020B0604020202020204" pitchFamily="34" charset="0"/>
                <a:cs typeface="Arial" panose="020B0604020202020204" pitchFamily="34" charset="0"/>
              </a:rPr>
              <a:t>Involved agencies only</a:t>
            </a:r>
            <a:endParaRPr lang="en-US" sz="23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50773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Establishing lead agency</a:t>
            </a:r>
          </a:p>
        </p:txBody>
      </p:sp>
      <p:sp>
        <p:nvSpPr>
          <p:cNvPr id="12" name="TextBox 11"/>
          <p:cNvSpPr txBox="1"/>
          <p:nvPr/>
        </p:nvSpPr>
        <p:spPr>
          <a:xfrm>
            <a:off x="152400" y="1352550"/>
            <a:ext cx="8763000" cy="3016210"/>
          </a:xfrm>
          <a:prstGeom prst="rect">
            <a:avLst/>
          </a:prstGeom>
          <a:noFill/>
          <a:ln>
            <a:noFill/>
          </a:ln>
        </p:spPr>
        <p:txBody>
          <a:bodyPr wrap="square" rtlCol="0">
            <a:spAutoFit/>
          </a:bodyPr>
          <a:lstStyle/>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Agency to propose action, or first receive application must contact all involved </a:t>
            </a:r>
            <a:r>
              <a:rPr lang="en-US" sz="2200" dirty="0" smtClean="0">
                <a:solidFill>
                  <a:srgbClr val="646569"/>
                </a:solidFill>
                <a:latin typeface="Arial" panose="020B0604020202020204" pitchFamily="34" charset="0"/>
                <a:cs typeface="Arial" panose="020B0604020202020204" pitchFamily="34" charset="0"/>
              </a:rPr>
              <a:t>agencies</a:t>
            </a:r>
          </a:p>
          <a:p>
            <a:pPr marL="800100" lvl="1" indent="-342900">
              <a:buFont typeface="Arial" panose="020B0604020202020204" pitchFamily="34" charset="0"/>
              <a:buChar char="–"/>
            </a:pPr>
            <a:r>
              <a:rPr lang="en-US" sz="2000" dirty="0" smtClean="0">
                <a:solidFill>
                  <a:srgbClr val="007681"/>
                </a:solidFill>
                <a:latin typeface="Arial" panose="020B0604020202020204" pitchFamily="34" charset="0"/>
                <a:cs typeface="Arial" panose="020B0604020202020204" pitchFamily="34" charset="0"/>
              </a:rPr>
              <a:t>Distribute </a:t>
            </a:r>
            <a:r>
              <a:rPr lang="en-US" sz="2000" dirty="0">
                <a:solidFill>
                  <a:srgbClr val="007681"/>
                </a:solidFill>
                <a:latin typeface="Arial" panose="020B0604020202020204" pitchFamily="34" charset="0"/>
                <a:cs typeface="Arial" panose="020B0604020202020204" pitchFamily="34" charset="0"/>
              </a:rPr>
              <a:t>EAF Part 1 &amp; application</a:t>
            </a:r>
          </a:p>
          <a:p>
            <a:pPr marL="800100" lvl="1" indent="-342900">
              <a:buFont typeface="Arial" panose="020B0604020202020204" pitchFamily="34" charset="0"/>
              <a:buChar char="–"/>
            </a:pPr>
            <a:r>
              <a:rPr lang="en-US" sz="2000" dirty="0">
                <a:solidFill>
                  <a:srgbClr val="007681"/>
                </a:solidFill>
                <a:latin typeface="Arial" panose="020B0604020202020204" pitchFamily="34" charset="0"/>
                <a:cs typeface="Arial" panose="020B0604020202020204" pitchFamily="34" charset="0"/>
              </a:rPr>
              <a:t>Inform that lead agency must be established</a:t>
            </a:r>
          </a:p>
          <a:p>
            <a:pPr marL="342900" indent="-342900">
              <a:buFont typeface="Arial" panose="020B0604020202020204" pitchFamily="34" charset="0"/>
              <a:buChar char="•"/>
            </a:pPr>
            <a:r>
              <a:rPr lang="en-US" sz="2200" dirty="0" smtClean="0">
                <a:solidFill>
                  <a:srgbClr val="646569"/>
                </a:solidFill>
                <a:latin typeface="Arial" panose="020B0604020202020204" pitchFamily="34" charset="0"/>
                <a:cs typeface="Arial" panose="020B0604020202020204" pitchFamily="34" charset="0"/>
              </a:rPr>
              <a:t>Lead </a:t>
            </a:r>
            <a:r>
              <a:rPr lang="en-US" sz="2200" dirty="0">
                <a:solidFill>
                  <a:srgbClr val="646569"/>
                </a:solidFill>
                <a:latin typeface="Arial" panose="020B0604020202020204" pitchFamily="34" charset="0"/>
                <a:cs typeface="Arial" panose="020B0604020202020204" pitchFamily="34" charset="0"/>
              </a:rPr>
              <a:t>agency must be established within 30 days</a:t>
            </a:r>
          </a:p>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Once established, lead agency must make determination of significance within 20 days</a:t>
            </a:r>
          </a:p>
          <a:p>
            <a:pPr marL="800100"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GML §239-m review need not be concluded prior </a:t>
            </a:r>
          </a:p>
          <a:p>
            <a:r>
              <a:rPr lang="en-US" sz="2000" dirty="0">
                <a:solidFill>
                  <a:srgbClr val="646569"/>
                </a:solidFill>
                <a:latin typeface="Arial" panose="020B0604020202020204" pitchFamily="34" charset="0"/>
                <a:cs typeface="Arial" panose="020B0604020202020204" pitchFamily="34" charset="0"/>
              </a:rPr>
              <a:t>	(full statement:  EAF Part 1 &amp; all materials submitted)</a:t>
            </a:r>
          </a:p>
        </p:txBody>
      </p:sp>
    </p:spTree>
    <p:custDataLst>
      <p:tags r:id="rId1"/>
    </p:custDataLst>
    <p:extLst>
      <p:ext uri="{BB962C8B-B14F-4D97-AF65-F5344CB8AC3E}">
        <p14:creationId xmlns:p14="http://schemas.microsoft.com/office/powerpoint/2010/main" val="547624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707886"/>
          </a:xfrm>
          <a:prstGeom prst="rect">
            <a:avLst/>
          </a:prstGeom>
          <a:noFill/>
          <a:ln>
            <a:noFill/>
          </a:ln>
        </p:spPr>
        <p:txBody>
          <a:bodyPr wrap="square" rtlCol="0">
            <a:spAutoFit/>
          </a:bodyPr>
          <a:lstStyle/>
          <a:p>
            <a:r>
              <a:rPr lang="en-US" sz="4000" b="1" dirty="0" smtClean="0">
                <a:solidFill>
                  <a:schemeClr val="bg1"/>
                </a:solidFill>
                <a:latin typeface="Arial" panose="020B0604020202020204" pitchFamily="34" charset="0"/>
                <a:cs typeface="Arial" panose="020B0604020202020204" pitchFamily="34" charset="0"/>
              </a:rPr>
              <a:t>Review</a:t>
            </a:r>
            <a:endParaRPr lang="en-US" sz="40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05837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No decisions before SEQRA concluded</a:t>
            </a:r>
          </a:p>
        </p:txBody>
      </p:sp>
      <p:sp>
        <p:nvSpPr>
          <p:cNvPr id="4" name="Text Placeholder 3"/>
          <p:cNvSpPr>
            <a:spLocks noGrp="1"/>
          </p:cNvSpPr>
          <p:nvPr>
            <p:ph type="body" sz="half" idx="2"/>
          </p:nvPr>
        </p:nvSpPr>
        <p:spPr>
          <a:xfrm>
            <a:off x="1792288" y="4025900"/>
            <a:ext cx="5486400" cy="603250"/>
          </a:xfrm>
        </p:spPr>
        <p:txBody>
          <a:bodyPr/>
          <a:lstStyle/>
          <a:p>
            <a:endParaRPr lang="en-US" dirty="0"/>
          </a:p>
        </p:txBody>
      </p:sp>
      <p:pic>
        <p:nvPicPr>
          <p:cNvPr id="5" name="Picture Placeholder 4" descr="Picture1.jpg"/>
          <p:cNvPicPr>
            <a:picLocks noGrp="1" noChangeAspect="1"/>
          </p:cNvPicPr>
          <p:nvPr>
            <p:ph type="pic" idx="1"/>
            <p:custDataLst>
              <p:tags r:id="rId2"/>
            </p:custDataLst>
          </p:nvPr>
        </p:nvPicPr>
        <p:blipFill>
          <a:blip r:embed="rId5" cstate="print"/>
          <a:srcRect t="12500" b="12500"/>
          <a:stretch>
            <a:fillRect/>
          </a:stretch>
        </p:blipFill>
        <p:spPr/>
      </p:pic>
    </p:spTree>
    <p:custDataLst>
      <p:tags r:id="rId1"/>
    </p:custDataLst>
    <p:extLst>
      <p:ext uri="{BB962C8B-B14F-4D97-AF65-F5344CB8AC3E}">
        <p14:creationId xmlns:p14="http://schemas.microsoft.com/office/powerpoint/2010/main" val="1158220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“Complete application”</a:t>
            </a:r>
          </a:p>
        </p:txBody>
      </p:sp>
      <p:sp>
        <p:nvSpPr>
          <p:cNvPr id="12" name="TextBox 11"/>
          <p:cNvSpPr txBox="1"/>
          <p:nvPr/>
        </p:nvSpPr>
        <p:spPr>
          <a:xfrm>
            <a:off x="152400" y="13525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Local submission requirements have been satisfied for Type I or Unlisted action, and:</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Negative declaration (or CND) has been issued; or</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Positive declaration</a:t>
            </a:r>
          </a:p>
          <a:p>
            <a:pPr marL="1257300" lvl="2"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Draft EIS has been accepted as satisfactory</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4"/>
              </a:rPr>
              <a:t>6 NYCRR Part 617.3(c)</a:t>
            </a: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Once complete, hearing must be held within 62 days</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Subdivision, special use permit, site plan</a:t>
            </a:r>
          </a:p>
        </p:txBody>
      </p:sp>
    </p:spTree>
    <p:custDataLst>
      <p:tags r:id="rId1"/>
    </p:custDataLst>
    <p:extLst>
      <p:ext uri="{BB962C8B-B14F-4D97-AF65-F5344CB8AC3E}">
        <p14:creationId xmlns:p14="http://schemas.microsoft.com/office/powerpoint/2010/main" val="1072630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Literal compliance</a:t>
            </a:r>
          </a:p>
        </p:txBody>
      </p:sp>
      <p:sp>
        <p:nvSpPr>
          <p:cNvPr id="12" name="TextBox 11"/>
          <p:cNvSpPr txBox="1"/>
          <p:nvPr/>
        </p:nvSpPr>
        <p:spPr>
          <a:xfrm>
            <a:off x="152400" y="13525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Satisfaction of procedural requirements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Integration with other reviews where appropriate once application is complete</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Draft EIS public hearing 617.3 (c)</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Some elements of P&amp;Z review may be similar, but are </a:t>
            </a:r>
            <a:r>
              <a:rPr lang="en-US" sz="2400" u="sng" dirty="0">
                <a:solidFill>
                  <a:srgbClr val="646569"/>
                </a:solidFill>
                <a:latin typeface="Arial" panose="020B0604020202020204" pitchFamily="34" charset="0"/>
                <a:cs typeface="Arial" panose="020B0604020202020204" pitchFamily="34" charset="0"/>
              </a:rPr>
              <a:t>not</a:t>
            </a:r>
            <a:r>
              <a:rPr lang="en-US" sz="2400" dirty="0">
                <a:solidFill>
                  <a:srgbClr val="646569"/>
                </a:solidFill>
                <a:latin typeface="Arial" panose="020B0604020202020204" pitchFamily="34" charset="0"/>
                <a:cs typeface="Arial" panose="020B0604020202020204" pitchFamily="34" charset="0"/>
              </a:rPr>
              <a:t> to be substituted for or represented as being equivalent to SEQRA’s requirements</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Separate &amp; distinct processes</a:t>
            </a:r>
          </a:p>
        </p:txBody>
      </p:sp>
    </p:spTree>
    <p:custDataLst>
      <p:tags r:id="rId1"/>
    </p:custDataLst>
    <p:extLst>
      <p:ext uri="{BB962C8B-B14F-4D97-AF65-F5344CB8AC3E}">
        <p14:creationId xmlns:p14="http://schemas.microsoft.com/office/powerpoint/2010/main" val="51876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114800" cy="3394075"/>
          </a:xfrm>
        </p:spPr>
        <p:txBody>
          <a:bodyPr>
            <a:normAutofit fontScale="85000" lnSpcReduction="20000"/>
          </a:bodyPr>
          <a:lstStyle/>
          <a:p>
            <a:r>
              <a:rPr lang="en-US" dirty="0">
                <a:solidFill>
                  <a:srgbClr val="646569"/>
                </a:solidFill>
              </a:rPr>
              <a:t>Incorporate process directly into </a:t>
            </a:r>
            <a:r>
              <a:rPr lang="en-US" b="1" dirty="0">
                <a:solidFill>
                  <a:srgbClr val="007681"/>
                </a:solidFill>
              </a:rPr>
              <a:t>preliminary &amp; final plat approvals</a:t>
            </a:r>
          </a:p>
          <a:p>
            <a:pPr lvl="1"/>
            <a:r>
              <a:rPr lang="en-US" dirty="0">
                <a:solidFill>
                  <a:srgbClr val="646569"/>
                </a:solidFill>
              </a:rPr>
              <a:t>Town Law §276</a:t>
            </a:r>
          </a:p>
          <a:p>
            <a:pPr lvl="1"/>
            <a:r>
              <a:rPr lang="en-US" dirty="0">
                <a:solidFill>
                  <a:srgbClr val="646569"/>
                </a:solidFill>
              </a:rPr>
              <a:t>Village Law §7-728</a:t>
            </a:r>
          </a:p>
          <a:p>
            <a:pPr lvl="1"/>
            <a:r>
              <a:rPr lang="en-US" dirty="0">
                <a:solidFill>
                  <a:srgbClr val="646569"/>
                </a:solidFill>
              </a:rPr>
              <a:t>General City Law §32</a:t>
            </a:r>
          </a:p>
          <a:p>
            <a:endParaRPr lang="en-US" sz="1300" dirty="0">
              <a:solidFill>
                <a:srgbClr val="646569"/>
              </a:solidFill>
            </a:endParaRPr>
          </a:p>
          <a:p>
            <a:r>
              <a:rPr lang="en-US" dirty="0">
                <a:solidFill>
                  <a:srgbClr val="646569"/>
                </a:solidFill>
              </a:rPr>
              <a:t>Process differs if:</a:t>
            </a:r>
          </a:p>
          <a:p>
            <a:pPr lvl="1"/>
            <a:r>
              <a:rPr lang="en-US" dirty="0">
                <a:solidFill>
                  <a:srgbClr val="646569"/>
                </a:solidFill>
              </a:rPr>
              <a:t>Planning board acts or does not act as lead agency</a:t>
            </a:r>
          </a:p>
          <a:p>
            <a:pPr lvl="1"/>
            <a:r>
              <a:rPr lang="en-US" dirty="0">
                <a:solidFill>
                  <a:srgbClr val="646569"/>
                </a:solidFill>
              </a:rPr>
              <a:t>EIS required or not</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Subdivision –  directly incorporated</a:t>
            </a:r>
          </a:p>
        </p:txBody>
      </p:sp>
      <p:pic>
        <p:nvPicPr>
          <p:cNvPr id="6" name="Content Placeholder 4" descr="Subdivision in the field.jpg"/>
          <p:cNvPicPr>
            <a:picLocks noGrp="1" noChangeAspect="1"/>
          </p:cNvPicPr>
          <p:nvPr>
            <p:ph sz="half" idx="2"/>
          </p:nvPr>
        </p:nvPicPr>
        <p:blipFill>
          <a:blip r:embed="rId4" cstate="print"/>
          <a:srcRect/>
          <a:stretch>
            <a:fillRect/>
          </a:stretch>
        </p:blipFill>
        <p:spPr>
          <a:xfrm>
            <a:off x="5486400" y="1276350"/>
            <a:ext cx="3276600" cy="3124200"/>
          </a:xfrm>
        </p:spPr>
      </p:pic>
    </p:spTree>
    <p:custDataLst>
      <p:tags r:id="rId1"/>
    </p:custDataLst>
    <p:extLst>
      <p:ext uri="{BB962C8B-B14F-4D97-AF65-F5344CB8AC3E}">
        <p14:creationId xmlns:p14="http://schemas.microsoft.com/office/powerpoint/2010/main" val="3520690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114800" cy="3394075"/>
          </a:xfrm>
        </p:spPr>
        <p:txBody>
          <a:bodyPr>
            <a:normAutofit fontScale="92500" lnSpcReduction="20000"/>
          </a:bodyPr>
          <a:lstStyle/>
          <a:p>
            <a:r>
              <a:rPr lang="en-US" dirty="0">
                <a:solidFill>
                  <a:srgbClr val="646569"/>
                </a:solidFill>
              </a:rPr>
              <a:t>Consider and evaluate all potential impacts</a:t>
            </a:r>
          </a:p>
          <a:p>
            <a:r>
              <a:rPr lang="en-US" dirty="0">
                <a:solidFill>
                  <a:srgbClr val="646569"/>
                </a:solidFill>
              </a:rPr>
              <a:t>Take a “hard look”</a:t>
            </a:r>
          </a:p>
          <a:p>
            <a:pPr lvl="1"/>
            <a:r>
              <a:rPr lang="en-US" dirty="0">
                <a:solidFill>
                  <a:srgbClr val="646569"/>
                </a:solidFill>
              </a:rPr>
              <a:t>H.O.M.E.S. v NYS UDC (1979)</a:t>
            </a:r>
          </a:p>
          <a:p>
            <a:r>
              <a:rPr lang="en-US" dirty="0">
                <a:solidFill>
                  <a:srgbClr val="646569"/>
                </a:solidFill>
              </a:rPr>
              <a:t>Record written reasons why impact(s):</a:t>
            </a:r>
          </a:p>
          <a:p>
            <a:pPr lvl="1"/>
            <a:r>
              <a:rPr lang="en-US" dirty="0">
                <a:solidFill>
                  <a:srgbClr val="646569"/>
                </a:solidFill>
              </a:rPr>
              <a:t>May be significant; or</a:t>
            </a:r>
          </a:p>
          <a:p>
            <a:pPr lvl="1"/>
            <a:r>
              <a:rPr lang="en-US" dirty="0">
                <a:solidFill>
                  <a:srgbClr val="646569"/>
                </a:solidFill>
              </a:rPr>
              <a:t>Will not be significant</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Substantive compliance</a:t>
            </a:r>
          </a:p>
        </p:txBody>
      </p:sp>
      <p:pic>
        <p:nvPicPr>
          <p:cNvPr id="6" name="Content Placeholder 5" descr="carrier-dome-at-night.jpg"/>
          <p:cNvPicPr>
            <a:picLocks noGrp="1" noChangeAspect="1"/>
          </p:cNvPicPr>
          <p:nvPr>
            <p:ph sz="half" idx="2"/>
            <p:custDataLst>
              <p:tags r:id="rId2"/>
            </p:custDataLst>
          </p:nvPr>
        </p:nvPicPr>
        <p:blipFill>
          <a:blip r:embed="rId5" cstate="print"/>
          <a:stretch>
            <a:fillRect/>
          </a:stretch>
        </p:blipFill>
        <p:spPr>
          <a:xfrm>
            <a:off x="4724400" y="1623262"/>
            <a:ext cx="3886200" cy="2547851"/>
          </a:xfrm>
        </p:spPr>
      </p:pic>
    </p:spTree>
    <p:custDataLst>
      <p:tags r:id="rId1"/>
    </p:custDataLst>
    <p:extLst>
      <p:ext uri="{BB962C8B-B14F-4D97-AF65-F5344CB8AC3E}">
        <p14:creationId xmlns:p14="http://schemas.microsoft.com/office/powerpoint/2010/main" val="3279297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09750"/>
            <a:ext cx="4114800" cy="2784475"/>
          </a:xfrm>
        </p:spPr>
        <p:txBody>
          <a:bodyPr>
            <a:noAutofit/>
          </a:bodyPr>
          <a:lstStyle/>
          <a:p>
            <a:r>
              <a:rPr lang="en-US" sz="2200" dirty="0">
                <a:solidFill>
                  <a:srgbClr val="646569"/>
                </a:solidFill>
              </a:rPr>
              <a:t>Rezoning for specific project</a:t>
            </a:r>
          </a:p>
          <a:p>
            <a:r>
              <a:rPr lang="en-US" sz="2200" dirty="0">
                <a:solidFill>
                  <a:srgbClr val="646569"/>
                </a:solidFill>
              </a:rPr>
              <a:t>Phased projects</a:t>
            </a:r>
          </a:p>
          <a:p>
            <a:r>
              <a:rPr lang="en-US" sz="2200" dirty="0">
                <a:solidFill>
                  <a:srgbClr val="646569"/>
                </a:solidFill>
              </a:rPr>
              <a:t>Commercial or industrial parks</a:t>
            </a:r>
          </a:p>
          <a:p>
            <a:r>
              <a:rPr lang="en-US" sz="2200" dirty="0">
                <a:solidFill>
                  <a:srgbClr val="646569"/>
                </a:solidFill>
              </a:rPr>
              <a:t>Some subdivisions</a:t>
            </a:r>
          </a:p>
          <a:p>
            <a:r>
              <a:rPr lang="en-US" sz="2200" dirty="0">
                <a:solidFill>
                  <a:srgbClr val="646569"/>
                </a:solidFill>
              </a:rPr>
              <a:t>Sale of property</a:t>
            </a:r>
          </a:p>
          <a:p>
            <a:r>
              <a:rPr lang="en-US" sz="2200" dirty="0">
                <a:solidFill>
                  <a:srgbClr val="646569"/>
                </a:solidFill>
              </a:rPr>
              <a:t>Road and </a:t>
            </a:r>
            <a:r>
              <a:rPr lang="en-US" sz="2200" dirty="0" smtClean="0">
                <a:solidFill>
                  <a:srgbClr val="646569"/>
                </a:solidFill>
              </a:rPr>
              <a:t>highway </a:t>
            </a:r>
            <a:r>
              <a:rPr lang="en-US" sz="2200" dirty="0">
                <a:solidFill>
                  <a:srgbClr val="646569"/>
                </a:solidFill>
              </a:rPr>
              <a:t>projects</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Avoid segmentation</a:t>
            </a:r>
          </a:p>
        </p:txBody>
      </p:sp>
      <p:pic>
        <p:nvPicPr>
          <p:cNvPr id="1026" name="Picture 2" descr="http://www.assetinsights.net/Concepts/Phased_Development_Townhouse.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809750"/>
            <a:ext cx="4038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6538" y="1172380"/>
            <a:ext cx="8839200" cy="446276"/>
          </a:xfrm>
          <a:prstGeom prst="rect">
            <a:avLst/>
          </a:prstGeom>
          <a:solidFill>
            <a:srgbClr val="007681"/>
          </a:solidFill>
        </p:spPr>
        <p:txBody>
          <a:bodyPr wrap="square" rtlCol="0">
            <a:spAutoFit/>
          </a:bodyPr>
          <a:lstStyle/>
          <a:p>
            <a:r>
              <a:rPr lang="en-US" sz="2300" dirty="0">
                <a:solidFill>
                  <a:schemeClr val="bg1"/>
                </a:solidFill>
                <a:latin typeface="Arial" panose="020B0604020202020204" pitchFamily="34" charset="0"/>
                <a:cs typeface="Arial" panose="020B0604020202020204" pitchFamily="34" charset="0"/>
              </a:rPr>
              <a:t>“Whole action”:  all components, phases, or aspects of </a:t>
            </a:r>
            <a:r>
              <a:rPr lang="en-US" sz="2300" dirty="0" smtClean="0">
                <a:solidFill>
                  <a:schemeClr val="bg1"/>
                </a:solidFill>
                <a:latin typeface="Arial" panose="020B0604020202020204" pitchFamily="34" charset="0"/>
                <a:cs typeface="Arial" panose="020B0604020202020204" pitchFamily="34" charset="0"/>
              </a:rPr>
              <a:t>proposal</a:t>
            </a:r>
            <a:endParaRPr lang="en-US" sz="23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31433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Statutory authority</a:t>
            </a:r>
          </a:p>
        </p:txBody>
      </p:sp>
      <p:sp>
        <p:nvSpPr>
          <p:cNvPr id="12" name="TextBox 11"/>
          <p:cNvSpPr txBox="1"/>
          <p:nvPr/>
        </p:nvSpPr>
        <p:spPr>
          <a:xfrm>
            <a:off x="152400" y="13525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Environmental Conservation Law, Article 8</a:t>
            </a:r>
          </a:p>
          <a:p>
            <a:pPr marL="800100" lvl="1"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Title 6 NYCRR, Part 617</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Discretionary actions made by state and local agencies subject to review</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Coordination between stakeholders is encouraged and required in some cases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Process ensures mitigation of adverse impacts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State court system is only enforcement mechanism</a:t>
            </a:r>
          </a:p>
        </p:txBody>
      </p:sp>
    </p:spTree>
    <p:custDataLst>
      <p:tags r:id="rId1"/>
    </p:custDataLst>
    <p:extLst>
      <p:ext uri="{BB962C8B-B14F-4D97-AF65-F5344CB8AC3E}">
        <p14:creationId xmlns:p14="http://schemas.microsoft.com/office/powerpoint/2010/main" val="846774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solidFill>
            <a:srgbClr val="007681"/>
          </a:solidFill>
          <a:ln>
            <a:solidFill>
              <a:schemeClr val="accent1"/>
            </a:solidFill>
          </a:ln>
        </p:spPr>
        <p:txBody>
          <a:bodyPr/>
          <a:lstStyle/>
          <a:p>
            <a:pPr algn="ctr"/>
            <a:r>
              <a:rPr lang="en-US" dirty="0">
                <a:solidFill>
                  <a:schemeClr val="bg1"/>
                </a:solidFill>
              </a:rPr>
              <a:t>Short EAF</a:t>
            </a:r>
          </a:p>
        </p:txBody>
      </p:sp>
      <p:sp>
        <p:nvSpPr>
          <p:cNvPr id="3" name="Content Placeholder 2"/>
          <p:cNvSpPr>
            <a:spLocks noGrp="1"/>
          </p:cNvSpPr>
          <p:nvPr>
            <p:ph sz="half" idx="2"/>
          </p:nvPr>
        </p:nvSpPr>
        <p:spPr>
          <a:xfrm>
            <a:off x="457200" y="1631950"/>
            <a:ext cx="4040188" cy="2768601"/>
          </a:xfrm>
          <a:ln>
            <a:solidFill>
              <a:schemeClr val="accent1"/>
            </a:solidFill>
          </a:ln>
        </p:spPr>
        <p:txBody>
          <a:bodyPr>
            <a:normAutofit/>
          </a:bodyPr>
          <a:lstStyle/>
          <a:p>
            <a:r>
              <a:rPr lang="en-US" dirty="0">
                <a:solidFill>
                  <a:srgbClr val="646569"/>
                </a:solidFill>
              </a:rPr>
              <a:t>Unlisted Actions at lead agency’s discretion</a:t>
            </a:r>
          </a:p>
          <a:p>
            <a:r>
              <a:rPr lang="en-US" dirty="0">
                <a:solidFill>
                  <a:srgbClr val="646569"/>
                </a:solidFill>
              </a:rPr>
              <a:t>4 pages in length</a:t>
            </a:r>
          </a:p>
          <a:p>
            <a:pPr lvl="1"/>
            <a:r>
              <a:rPr lang="en-US" dirty="0">
                <a:solidFill>
                  <a:srgbClr val="646569"/>
                </a:solidFill>
              </a:rPr>
              <a:t>Previously 2</a:t>
            </a:r>
          </a:p>
        </p:txBody>
      </p:sp>
      <p:sp>
        <p:nvSpPr>
          <p:cNvPr id="8" name="Text Placeholder 7"/>
          <p:cNvSpPr>
            <a:spLocks noGrp="1"/>
          </p:cNvSpPr>
          <p:nvPr>
            <p:ph type="body" sz="quarter" idx="3"/>
          </p:nvPr>
        </p:nvSpPr>
        <p:spPr>
          <a:solidFill>
            <a:srgbClr val="007681"/>
          </a:solidFill>
          <a:ln>
            <a:solidFill>
              <a:schemeClr val="accent1"/>
            </a:solidFill>
          </a:ln>
        </p:spPr>
        <p:txBody>
          <a:bodyPr/>
          <a:lstStyle/>
          <a:p>
            <a:pPr algn="ctr"/>
            <a:r>
              <a:rPr lang="en-US" dirty="0">
                <a:solidFill>
                  <a:schemeClr val="bg1"/>
                </a:solidFill>
              </a:rPr>
              <a:t>Full “Long” EAF</a:t>
            </a:r>
          </a:p>
        </p:txBody>
      </p:sp>
      <p:sp>
        <p:nvSpPr>
          <p:cNvPr id="4" name="Content Placeholder 3"/>
          <p:cNvSpPr>
            <a:spLocks noGrp="1"/>
          </p:cNvSpPr>
          <p:nvPr>
            <p:ph sz="quarter" idx="4"/>
          </p:nvPr>
        </p:nvSpPr>
        <p:spPr>
          <a:xfrm>
            <a:off x="4645025" y="1631951"/>
            <a:ext cx="4041775" cy="2768600"/>
          </a:xfrm>
          <a:ln>
            <a:solidFill>
              <a:schemeClr val="accent1"/>
            </a:solidFill>
          </a:ln>
        </p:spPr>
        <p:txBody>
          <a:bodyPr>
            <a:normAutofit/>
          </a:bodyPr>
          <a:lstStyle/>
          <a:p>
            <a:r>
              <a:rPr lang="en-US" dirty="0">
                <a:solidFill>
                  <a:srgbClr val="646569"/>
                </a:solidFill>
              </a:rPr>
              <a:t>Unlisted Actions at lead agency’s discretion</a:t>
            </a:r>
          </a:p>
          <a:p>
            <a:r>
              <a:rPr lang="en-US" dirty="0">
                <a:solidFill>
                  <a:srgbClr val="646569"/>
                </a:solidFill>
              </a:rPr>
              <a:t>Mandatory for Type I Actions</a:t>
            </a:r>
          </a:p>
          <a:p>
            <a:r>
              <a:rPr lang="en-US" dirty="0">
                <a:solidFill>
                  <a:srgbClr val="646569"/>
                </a:solidFill>
              </a:rPr>
              <a:t>25 pages in length</a:t>
            </a:r>
          </a:p>
          <a:p>
            <a:pPr lvl="1"/>
            <a:r>
              <a:rPr lang="en-US" dirty="0">
                <a:solidFill>
                  <a:srgbClr val="646569"/>
                </a:solidFill>
              </a:rPr>
              <a:t>Previously 21</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Environmental Assessment Form</a:t>
            </a:r>
          </a:p>
        </p:txBody>
      </p:sp>
    </p:spTree>
    <p:custDataLst>
      <p:tags r:id="rId1"/>
    </p:custDataLst>
    <p:extLst>
      <p:ext uri="{BB962C8B-B14F-4D97-AF65-F5344CB8AC3E}">
        <p14:creationId xmlns:p14="http://schemas.microsoft.com/office/powerpoint/2010/main" val="1533230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Both full and short forms</a:t>
            </a:r>
          </a:p>
        </p:txBody>
      </p:sp>
      <p:sp>
        <p:nvSpPr>
          <p:cNvPr id="12" name="TextBox 11"/>
          <p:cNvSpPr txBox="1"/>
          <p:nvPr/>
        </p:nvSpPr>
        <p:spPr>
          <a:xfrm>
            <a:off x="152400" y="1352550"/>
            <a:ext cx="8763000" cy="335476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Part 1</a:t>
            </a:r>
            <a:r>
              <a:rPr lang="en-US" sz="2400" dirty="0" smtClean="0">
                <a:solidFill>
                  <a:srgbClr val="646569"/>
                </a:solidFill>
                <a:latin typeface="Arial" panose="020B0604020202020204" pitchFamily="34" charset="0"/>
                <a:cs typeface="Arial" panose="020B0604020202020204" pitchFamily="34" charset="0"/>
              </a:rPr>
              <a:t>:  </a:t>
            </a:r>
            <a:r>
              <a:rPr lang="en-US" sz="2400" dirty="0">
                <a:solidFill>
                  <a:srgbClr val="646569"/>
                </a:solidFill>
                <a:latin typeface="Arial" panose="020B0604020202020204" pitchFamily="34" charset="0"/>
                <a:cs typeface="Arial" panose="020B0604020202020204" pitchFamily="34" charset="0"/>
              </a:rPr>
              <a:t>Project information	</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Project sponsor</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Part </a:t>
            </a:r>
            <a:r>
              <a:rPr lang="en-US" sz="2400" dirty="0">
                <a:solidFill>
                  <a:srgbClr val="646569"/>
                </a:solidFill>
                <a:latin typeface="Arial" panose="020B0604020202020204" pitchFamily="34" charset="0"/>
                <a:cs typeface="Arial" panose="020B0604020202020204" pitchFamily="34" charset="0"/>
              </a:rPr>
              <a:t>2: </a:t>
            </a:r>
            <a:r>
              <a:rPr lang="en-US" sz="2400" dirty="0" smtClean="0">
                <a:solidFill>
                  <a:srgbClr val="646569"/>
                </a:solidFill>
                <a:latin typeface="Arial" panose="020B0604020202020204" pitchFamily="34" charset="0"/>
                <a:cs typeface="Arial" panose="020B0604020202020204" pitchFamily="34" charset="0"/>
              </a:rPr>
              <a:t> Impacts </a:t>
            </a:r>
            <a:r>
              <a:rPr lang="en-US" sz="2400" dirty="0">
                <a:solidFill>
                  <a:srgbClr val="646569"/>
                </a:solidFill>
                <a:latin typeface="Arial" panose="020B0604020202020204" pitchFamily="34" charset="0"/>
                <a:cs typeface="Arial" panose="020B0604020202020204" pitchFamily="34" charset="0"/>
              </a:rPr>
              <a:t>and their magnitude</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Lead Agency</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Part </a:t>
            </a:r>
            <a:r>
              <a:rPr lang="en-US" sz="2400" dirty="0">
                <a:solidFill>
                  <a:srgbClr val="646569"/>
                </a:solidFill>
                <a:latin typeface="Arial" panose="020B0604020202020204" pitchFamily="34" charset="0"/>
                <a:cs typeface="Arial" panose="020B0604020202020204" pitchFamily="34" charset="0"/>
              </a:rPr>
              <a:t>3: </a:t>
            </a:r>
            <a:r>
              <a:rPr lang="en-US" sz="2400" dirty="0" smtClean="0">
                <a:solidFill>
                  <a:srgbClr val="646569"/>
                </a:solidFill>
                <a:latin typeface="Arial" panose="020B0604020202020204" pitchFamily="34" charset="0"/>
                <a:cs typeface="Arial" panose="020B0604020202020204" pitchFamily="34" charset="0"/>
              </a:rPr>
              <a:t> Evaluation </a:t>
            </a:r>
            <a:r>
              <a:rPr lang="en-US" sz="2400" dirty="0">
                <a:solidFill>
                  <a:srgbClr val="646569"/>
                </a:solidFill>
                <a:latin typeface="Arial" panose="020B0604020202020204" pitchFamily="34" charset="0"/>
                <a:cs typeface="Arial" panose="020B0604020202020204" pitchFamily="34" charset="0"/>
              </a:rPr>
              <a:t>of moderate to large impacts identified in part 2</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Lead Agency</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Statement of Significance</a:t>
            </a:r>
          </a:p>
        </p:txBody>
      </p:sp>
    </p:spTree>
    <p:custDataLst>
      <p:tags r:id="rId1"/>
    </p:custDataLst>
    <p:extLst>
      <p:ext uri="{BB962C8B-B14F-4D97-AF65-F5344CB8AC3E}">
        <p14:creationId xmlns:p14="http://schemas.microsoft.com/office/powerpoint/2010/main" val="1467736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EAF revision update</a:t>
            </a:r>
          </a:p>
        </p:txBody>
      </p:sp>
      <p:sp>
        <p:nvSpPr>
          <p:cNvPr id="12" name="TextBox 11"/>
          <p:cNvSpPr txBox="1"/>
          <p:nvPr/>
        </p:nvSpPr>
        <p:spPr>
          <a:xfrm>
            <a:off x="152400" y="13525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Revised </a:t>
            </a:r>
            <a:r>
              <a:rPr lang="en-US" sz="2400" dirty="0">
                <a:solidFill>
                  <a:srgbClr val="646569"/>
                </a:solidFill>
                <a:latin typeface="Arial" panose="020B0604020202020204" pitchFamily="34" charset="0"/>
                <a:cs typeface="Arial" panose="020B0604020202020204" pitchFamily="34" charset="0"/>
              </a:rPr>
              <a:t>forms effective 10/7/2013</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Considers additional areas of environmental concern</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1978 (full) &amp; 1987 (short)</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No longer a visual assessment form</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Statement of significance in Part 3</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Online “workbooks” with detailed guidance and instruction</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Geographic Information Systems (GIS) Mapper</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4"/>
              </a:rPr>
              <a:t>www.dec.ny.gov/permits/70293.html</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56080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Uncoordinated review</a:t>
            </a:r>
          </a:p>
        </p:txBody>
      </p:sp>
      <p:sp>
        <p:nvSpPr>
          <p:cNvPr id="12" name="TextBox 11"/>
          <p:cNvSpPr txBox="1"/>
          <p:nvPr/>
        </p:nvSpPr>
        <p:spPr>
          <a:xfrm>
            <a:off x="152400" y="1646932"/>
            <a:ext cx="8763000" cy="3262432"/>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No lead agency</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Each agency acts independently and issues individual determinations of significance</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If any one agency issues a positive declaration:</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All involved agencies must coordinate</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Any negative declarations issued by other agencies are superseded</a:t>
            </a:r>
          </a:p>
          <a:p>
            <a:pPr marL="1257300" lvl="2"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Exception:  other agency already made final decision</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6 NYCRR Part 617.6 (b) (4)</a:t>
            </a:r>
          </a:p>
        </p:txBody>
      </p:sp>
      <p:sp>
        <p:nvSpPr>
          <p:cNvPr id="3" name="TextBox 2"/>
          <p:cNvSpPr txBox="1"/>
          <p:nvPr/>
        </p:nvSpPr>
        <p:spPr>
          <a:xfrm>
            <a:off x="228600" y="1088707"/>
            <a:ext cx="3505200" cy="492443"/>
          </a:xfrm>
          <a:prstGeom prst="rect">
            <a:avLst/>
          </a:prstGeom>
          <a:solidFill>
            <a:srgbClr val="007681"/>
          </a:solidFill>
        </p:spPr>
        <p:txBody>
          <a:bodyPr wrap="square" rtlCol="0">
            <a:spAutoFit/>
          </a:bodyPr>
          <a:lstStyle/>
          <a:p>
            <a:pPr algn="ctr"/>
            <a:r>
              <a:rPr lang="en-US" sz="2600" dirty="0">
                <a:solidFill>
                  <a:schemeClr val="bg1"/>
                </a:solidFill>
                <a:latin typeface="Arial" panose="020B0604020202020204" pitchFamily="34" charset="0"/>
                <a:cs typeface="Arial" panose="020B0604020202020204" pitchFamily="34" charset="0"/>
              </a:rPr>
              <a:t>Unlisted actions </a:t>
            </a:r>
            <a:r>
              <a:rPr lang="en-US" sz="2600" dirty="0" smtClean="0">
                <a:solidFill>
                  <a:schemeClr val="bg1"/>
                </a:solidFill>
                <a:latin typeface="Arial" panose="020B0604020202020204" pitchFamily="34" charset="0"/>
                <a:cs typeface="Arial" panose="020B0604020202020204" pitchFamily="34" charset="0"/>
              </a:rPr>
              <a:t>only</a:t>
            </a:r>
            <a:endParaRPr lang="en-US" sz="26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1009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Coordinated review</a:t>
            </a:r>
          </a:p>
        </p:txBody>
      </p:sp>
      <p:sp>
        <p:nvSpPr>
          <p:cNvPr id="12" name="TextBox 11"/>
          <p:cNvSpPr txBox="1"/>
          <p:nvPr/>
        </p:nvSpPr>
        <p:spPr>
          <a:xfrm>
            <a:off x="152400" y="1809750"/>
            <a:ext cx="8763000" cy="276998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Lead agency administratively responsible for conducting review process until its completion</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Other involved agencies may assist lead by providing information and comments</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Lead Agency responsibility cannot be delegated</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6 NYCRR Part 617.6 (b) (3)</a:t>
            </a:r>
          </a:p>
        </p:txBody>
      </p:sp>
      <p:sp>
        <p:nvSpPr>
          <p:cNvPr id="5" name="TextBox 4"/>
          <p:cNvSpPr txBox="1"/>
          <p:nvPr/>
        </p:nvSpPr>
        <p:spPr>
          <a:xfrm>
            <a:off x="228600" y="1170116"/>
            <a:ext cx="5791200" cy="492443"/>
          </a:xfrm>
          <a:prstGeom prst="rect">
            <a:avLst/>
          </a:prstGeom>
          <a:solidFill>
            <a:srgbClr val="007681"/>
          </a:solidFill>
        </p:spPr>
        <p:txBody>
          <a:bodyPr wrap="square" rtlCol="0">
            <a:spAutoFit/>
          </a:bodyPr>
          <a:lstStyle/>
          <a:p>
            <a:pPr algn="ctr"/>
            <a:r>
              <a:rPr lang="en-US" sz="2600" dirty="0">
                <a:solidFill>
                  <a:schemeClr val="bg1"/>
                </a:solidFill>
                <a:latin typeface="Arial" panose="020B0604020202020204" pitchFamily="34" charset="0"/>
                <a:cs typeface="Arial" panose="020B0604020202020204" pitchFamily="34" charset="0"/>
              </a:rPr>
              <a:t>One integrated environmental review</a:t>
            </a:r>
          </a:p>
        </p:txBody>
      </p:sp>
    </p:spTree>
    <p:custDataLst>
      <p:tags r:id="rId1"/>
    </p:custDataLst>
    <p:extLst>
      <p:ext uri="{BB962C8B-B14F-4D97-AF65-F5344CB8AC3E}">
        <p14:creationId xmlns:p14="http://schemas.microsoft.com/office/powerpoint/2010/main" val="160850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Determination of Significance</a:t>
            </a:r>
          </a:p>
        </p:txBody>
      </p:sp>
    </p:spTree>
    <p:custDataLst>
      <p:tags r:id="rId1"/>
    </p:custDataLst>
    <p:extLst>
      <p:ext uri="{BB962C8B-B14F-4D97-AF65-F5344CB8AC3E}">
        <p14:creationId xmlns:p14="http://schemas.microsoft.com/office/powerpoint/2010/main" val="3462455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Determining significance	</a:t>
            </a:r>
            <a:r>
              <a:rPr lang="en-US" dirty="0" smtClean="0">
                <a:latin typeface="Arial" panose="020B0604020202020204" pitchFamily="34" charset="0"/>
                <a:cs typeface="Arial" panose="020B0604020202020204" pitchFamily="34" charset="0"/>
              </a:rPr>
              <a:t>     Part </a:t>
            </a:r>
            <a:r>
              <a:rPr lang="en-US" dirty="0">
                <a:latin typeface="Arial" panose="020B0604020202020204" pitchFamily="34" charset="0"/>
                <a:cs typeface="Arial" panose="020B0604020202020204" pitchFamily="34" charset="0"/>
              </a:rPr>
              <a:t>617.7</a:t>
            </a:r>
          </a:p>
        </p:txBody>
      </p:sp>
      <p:sp>
        <p:nvSpPr>
          <p:cNvPr id="4" name="Text Placeholder 3"/>
          <p:cNvSpPr>
            <a:spLocks noGrp="1"/>
          </p:cNvSpPr>
          <p:nvPr>
            <p:ph type="body" sz="half" idx="2"/>
          </p:nvPr>
        </p:nvSpPr>
        <p:spPr>
          <a:xfrm>
            <a:off x="1792288" y="4025900"/>
            <a:ext cx="5486400" cy="603250"/>
          </a:xfrm>
        </p:spPr>
        <p:txBody>
          <a:bodyPr/>
          <a:lstStyle/>
          <a:p>
            <a:endParaRPr lang="en-US" dirty="0"/>
          </a:p>
        </p:txBody>
      </p:sp>
      <p:sp>
        <p:nvSpPr>
          <p:cNvPr id="3" name="Picture Placeholder 2"/>
          <p:cNvSpPr>
            <a:spLocks noGrp="1"/>
          </p:cNvSpPr>
          <p:nvPr>
            <p:ph type="pic" idx="1"/>
          </p:nvPr>
        </p:nvSpPr>
        <p:spPr/>
      </p:sp>
      <p:pic>
        <p:nvPicPr>
          <p:cNvPr id="6" name="Picture Placeholder 4" descr="Picture1.jpg"/>
          <p:cNvPicPr>
            <a:picLocks/>
          </p:cNvPicPr>
          <p:nvPr>
            <p:custDataLst>
              <p:tags r:id="rId2"/>
            </p:custDataLst>
          </p:nvPr>
        </p:nvPicPr>
        <p:blipFill>
          <a:blip r:embed="rId10" cstate="print"/>
          <a:srcRect l="205" r="205"/>
          <a:stretch>
            <a:fillRect/>
          </a:stretch>
        </p:blipFill>
        <p:spPr>
          <a:xfrm>
            <a:off x="1714500" y="460375"/>
            <a:ext cx="1792288" cy="1395046"/>
          </a:xfrm>
          <a:prstGeom prst="rect">
            <a:avLst/>
          </a:prstGeom>
        </p:spPr>
      </p:pic>
      <p:pic>
        <p:nvPicPr>
          <p:cNvPr id="7" name="Picture 5" descr="Picture2.jpg"/>
          <p:cNvPicPr>
            <a:picLocks/>
          </p:cNvPicPr>
          <p:nvPr>
            <p:custDataLst>
              <p:tags r:id="rId3"/>
            </p:custDataLst>
          </p:nvPr>
        </p:nvPicPr>
        <p:blipFill>
          <a:blip r:embed="rId11" cstate="print"/>
          <a:srcRect/>
          <a:stretch>
            <a:fillRect/>
          </a:stretch>
        </p:blipFill>
        <p:spPr bwMode="auto">
          <a:xfrm>
            <a:off x="3600450" y="460375"/>
            <a:ext cx="1792288" cy="1395046"/>
          </a:xfrm>
          <a:prstGeom prst="rect">
            <a:avLst/>
          </a:prstGeom>
          <a:noFill/>
          <a:ln w="9525">
            <a:noFill/>
            <a:miter lim="800000"/>
            <a:headEnd/>
            <a:tailEnd/>
          </a:ln>
        </p:spPr>
      </p:pic>
      <p:pic>
        <p:nvPicPr>
          <p:cNvPr id="8" name="Picture 6" descr="Picture3.jpg"/>
          <p:cNvPicPr>
            <a:picLocks/>
          </p:cNvPicPr>
          <p:nvPr>
            <p:custDataLst>
              <p:tags r:id="rId4"/>
            </p:custDataLst>
          </p:nvPr>
        </p:nvPicPr>
        <p:blipFill>
          <a:blip r:embed="rId12" cstate="print"/>
          <a:srcRect/>
          <a:stretch>
            <a:fillRect/>
          </a:stretch>
        </p:blipFill>
        <p:spPr bwMode="auto">
          <a:xfrm>
            <a:off x="5486400" y="460375"/>
            <a:ext cx="1792288" cy="1395046"/>
          </a:xfrm>
          <a:prstGeom prst="rect">
            <a:avLst/>
          </a:prstGeom>
          <a:noFill/>
          <a:ln w="9525">
            <a:noFill/>
            <a:miter lim="800000"/>
            <a:headEnd/>
            <a:tailEnd/>
          </a:ln>
        </p:spPr>
      </p:pic>
      <p:pic>
        <p:nvPicPr>
          <p:cNvPr id="9" name="Picture 7" descr="Picture4.jpg"/>
          <p:cNvPicPr>
            <a:picLocks/>
          </p:cNvPicPr>
          <p:nvPr>
            <p:custDataLst>
              <p:tags r:id="rId5"/>
            </p:custDataLst>
          </p:nvPr>
        </p:nvPicPr>
        <p:blipFill>
          <a:blip r:embed="rId13" cstate="print"/>
          <a:srcRect/>
          <a:stretch>
            <a:fillRect/>
          </a:stretch>
        </p:blipFill>
        <p:spPr bwMode="auto">
          <a:xfrm>
            <a:off x="1714500" y="2174875"/>
            <a:ext cx="1792288" cy="1395046"/>
          </a:xfrm>
          <a:prstGeom prst="rect">
            <a:avLst/>
          </a:prstGeom>
          <a:noFill/>
          <a:ln w="9525">
            <a:noFill/>
            <a:miter lim="800000"/>
            <a:headEnd/>
            <a:tailEnd/>
          </a:ln>
        </p:spPr>
      </p:pic>
      <p:pic>
        <p:nvPicPr>
          <p:cNvPr id="10" name="Picture 8" descr="Picture5.jpg"/>
          <p:cNvPicPr>
            <a:picLocks/>
          </p:cNvPicPr>
          <p:nvPr>
            <p:custDataLst>
              <p:tags r:id="rId6"/>
            </p:custDataLst>
          </p:nvPr>
        </p:nvPicPr>
        <p:blipFill>
          <a:blip r:embed="rId14" cstate="print"/>
          <a:srcRect/>
          <a:stretch>
            <a:fillRect/>
          </a:stretch>
        </p:blipFill>
        <p:spPr bwMode="auto">
          <a:xfrm>
            <a:off x="3600450" y="2174875"/>
            <a:ext cx="1792288" cy="1395046"/>
          </a:xfrm>
          <a:prstGeom prst="rect">
            <a:avLst/>
          </a:prstGeom>
          <a:noFill/>
          <a:ln w="9525">
            <a:noFill/>
            <a:miter lim="800000"/>
            <a:headEnd/>
            <a:tailEnd/>
          </a:ln>
        </p:spPr>
      </p:pic>
      <p:pic>
        <p:nvPicPr>
          <p:cNvPr id="11" name="Picture 9" descr="Picture6.jpg"/>
          <p:cNvPicPr>
            <a:picLocks/>
          </p:cNvPicPr>
          <p:nvPr>
            <p:custDataLst>
              <p:tags r:id="rId7"/>
            </p:custDataLst>
          </p:nvPr>
        </p:nvPicPr>
        <p:blipFill>
          <a:blip r:embed="rId15" cstate="print"/>
          <a:srcRect/>
          <a:stretch>
            <a:fillRect/>
          </a:stretch>
        </p:blipFill>
        <p:spPr bwMode="auto">
          <a:xfrm>
            <a:off x="5486400" y="2174875"/>
            <a:ext cx="1792288" cy="139504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56678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114800" cy="3394075"/>
          </a:xfrm>
        </p:spPr>
        <p:txBody>
          <a:bodyPr>
            <a:normAutofit fontScale="77500" lnSpcReduction="20000"/>
          </a:bodyPr>
          <a:lstStyle/>
          <a:p>
            <a:r>
              <a:rPr lang="en-US" dirty="0">
                <a:solidFill>
                  <a:srgbClr val="646569"/>
                </a:solidFill>
              </a:rPr>
              <a:t>Adverse changes to the environment</a:t>
            </a:r>
          </a:p>
          <a:p>
            <a:r>
              <a:rPr lang="en-US" dirty="0">
                <a:solidFill>
                  <a:srgbClr val="646569"/>
                </a:solidFill>
              </a:rPr>
              <a:t>Reduction of wildlife habitat</a:t>
            </a:r>
          </a:p>
          <a:p>
            <a:r>
              <a:rPr lang="en-US" dirty="0">
                <a:solidFill>
                  <a:srgbClr val="646569"/>
                </a:solidFill>
              </a:rPr>
              <a:t>Hazard to human health;</a:t>
            </a:r>
          </a:p>
          <a:p>
            <a:r>
              <a:rPr lang="en-US" dirty="0">
                <a:solidFill>
                  <a:srgbClr val="646569"/>
                </a:solidFill>
              </a:rPr>
              <a:t>Substantial change in the use of land</a:t>
            </a:r>
          </a:p>
          <a:p>
            <a:r>
              <a:rPr lang="en-US" dirty="0">
                <a:solidFill>
                  <a:srgbClr val="646569"/>
                </a:solidFill>
              </a:rPr>
              <a:t>Creating a conflict with adopted community plans or goals</a:t>
            </a:r>
          </a:p>
          <a:p>
            <a:r>
              <a:rPr lang="en-US" dirty="0">
                <a:solidFill>
                  <a:srgbClr val="646569"/>
                </a:solidFill>
              </a:rPr>
              <a:t>Impairment of “community character”</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Criteria</a:t>
            </a:r>
          </a:p>
        </p:txBody>
      </p:sp>
      <p:pic>
        <p:nvPicPr>
          <p:cNvPr id="6" name="Content Placeholder 4" descr="Picture1.jpg"/>
          <p:cNvPicPr>
            <a:picLocks noGrp="1" noChangeAspect="1"/>
          </p:cNvPicPr>
          <p:nvPr>
            <p:ph sz="half" idx="2"/>
            <p:custDataLst>
              <p:tags r:id="rId2"/>
            </p:custDataLst>
          </p:nvPr>
        </p:nvPicPr>
        <p:blipFill>
          <a:blip r:embed="rId5" cstate="print"/>
          <a:srcRect/>
          <a:stretch>
            <a:fillRect/>
          </a:stretch>
        </p:blipFill>
        <p:spPr>
          <a:xfrm>
            <a:off x="4648200" y="1664027"/>
            <a:ext cx="4038600" cy="2466320"/>
          </a:xfrm>
        </p:spPr>
      </p:pic>
    </p:spTree>
    <p:custDataLst>
      <p:tags r:id="rId1"/>
    </p:custDataLst>
    <p:extLst>
      <p:ext uri="{BB962C8B-B14F-4D97-AF65-F5344CB8AC3E}">
        <p14:creationId xmlns:p14="http://schemas.microsoft.com/office/powerpoint/2010/main" val="354542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150938"/>
            <a:ext cx="2743200" cy="481012"/>
          </a:xfrm>
          <a:solidFill>
            <a:srgbClr val="007681"/>
          </a:solidFill>
          <a:ln>
            <a:solidFill>
              <a:schemeClr val="accent1"/>
            </a:solidFill>
          </a:ln>
        </p:spPr>
        <p:txBody>
          <a:bodyPr/>
          <a:lstStyle/>
          <a:p>
            <a:pPr algn="ctr"/>
            <a:r>
              <a:rPr lang="en-US" dirty="0">
                <a:solidFill>
                  <a:schemeClr val="bg1"/>
                </a:solidFill>
              </a:rPr>
              <a:t>Magnitude</a:t>
            </a:r>
          </a:p>
        </p:txBody>
      </p:sp>
      <p:sp>
        <p:nvSpPr>
          <p:cNvPr id="3" name="Content Placeholder 2"/>
          <p:cNvSpPr>
            <a:spLocks noGrp="1"/>
          </p:cNvSpPr>
          <p:nvPr>
            <p:ph sz="half" idx="2"/>
          </p:nvPr>
        </p:nvSpPr>
        <p:spPr>
          <a:xfrm>
            <a:off x="457200" y="1631950"/>
            <a:ext cx="2743200" cy="2768601"/>
          </a:xfrm>
          <a:ln>
            <a:solidFill>
              <a:schemeClr val="accent1"/>
            </a:solidFill>
          </a:ln>
        </p:spPr>
        <p:txBody>
          <a:bodyPr anchor="ctr">
            <a:normAutofit/>
          </a:bodyPr>
          <a:lstStyle/>
          <a:p>
            <a:pPr marL="0" indent="0" algn="ctr">
              <a:buNone/>
            </a:pPr>
            <a:r>
              <a:rPr lang="en-US" dirty="0">
                <a:solidFill>
                  <a:srgbClr val="646569"/>
                </a:solidFill>
              </a:rPr>
              <a:t> Moderate (localized)</a:t>
            </a:r>
            <a:br>
              <a:rPr lang="en-US" dirty="0">
                <a:solidFill>
                  <a:srgbClr val="646569"/>
                </a:solidFill>
              </a:rPr>
            </a:br>
            <a:r>
              <a:rPr lang="en-US" dirty="0">
                <a:solidFill>
                  <a:srgbClr val="646569"/>
                </a:solidFill>
              </a:rPr>
              <a:t/>
            </a:r>
            <a:br>
              <a:rPr lang="en-US" dirty="0">
                <a:solidFill>
                  <a:srgbClr val="646569"/>
                </a:solidFill>
              </a:rPr>
            </a:br>
            <a:r>
              <a:rPr lang="en-US" dirty="0">
                <a:solidFill>
                  <a:srgbClr val="646569"/>
                </a:solidFill>
              </a:rPr>
              <a:t> Large (severe)</a:t>
            </a:r>
          </a:p>
        </p:txBody>
      </p:sp>
      <p:sp>
        <p:nvSpPr>
          <p:cNvPr id="8" name="Text Placeholder 7"/>
          <p:cNvSpPr>
            <a:spLocks noGrp="1"/>
          </p:cNvSpPr>
          <p:nvPr>
            <p:ph type="body" sz="quarter" idx="3"/>
          </p:nvPr>
        </p:nvSpPr>
        <p:spPr>
          <a:xfrm>
            <a:off x="3200401" y="1150938"/>
            <a:ext cx="2743199" cy="481012"/>
          </a:xfrm>
          <a:solidFill>
            <a:srgbClr val="007681"/>
          </a:solidFill>
          <a:ln>
            <a:solidFill>
              <a:schemeClr val="accent1"/>
            </a:solidFill>
          </a:ln>
        </p:spPr>
        <p:txBody>
          <a:bodyPr/>
          <a:lstStyle/>
          <a:p>
            <a:pPr algn="ctr"/>
            <a:r>
              <a:rPr lang="en-US" dirty="0">
                <a:solidFill>
                  <a:schemeClr val="bg1"/>
                </a:solidFill>
              </a:rPr>
              <a:t>Duration</a:t>
            </a:r>
          </a:p>
        </p:txBody>
      </p:sp>
      <p:sp>
        <p:nvSpPr>
          <p:cNvPr id="4" name="Content Placeholder 3"/>
          <p:cNvSpPr>
            <a:spLocks noGrp="1"/>
          </p:cNvSpPr>
          <p:nvPr>
            <p:ph sz="quarter" idx="4"/>
          </p:nvPr>
        </p:nvSpPr>
        <p:spPr>
          <a:xfrm>
            <a:off x="3200400" y="1631951"/>
            <a:ext cx="2743200" cy="2768600"/>
          </a:xfrm>
          <a:ln>
            <a:solidFill>
              <a:schemeClr val="accent1"/>
            </a:solidFill>
          </a:ln>
        </p:spPr>
        <p:txBody>
          <a:bodyPr anchor="ctr">
            <a:normAutofit/>
          </a:bodyPr>
          <a:lstStyle/>
          <a:p>
            <a:pPr marL="0" indent="0" algn="ctr">
              <a:buNone/>
            </a:pPr>
            <a:r>
              <a:rPr lang="en-US" dirty="0">
                <a:solidFill>
                  <a:srgbClr val="646569"/>
                </a:solidFill>
              </a:rPr>
              <a:t> Short-term</a:t>
            </a:r>
            <a:br>
              <a:rPr lang="en-US" dirty="0">
                <a:solidFill>
                  <a:srgbClr val="646569"/>
                </a:solidFill>
              </a:rPr>
            </a:br>
            <a:r>
              <a:rPr lang="en-US" dirty="0">
                <a:solidFill>
                  <a:srgbClr val="646569"/>
                </a:solidFill>
              </a:rPr>
              <a:t/>
            </a:r>
            <a:br>
              <a:rPr lang="en-US" dirty="0">
                <a:solidFill>
                  <a:srgbClr val="646569"/>
                </a:solidFill>
              </a:rPr>
            </a:br>
            <a:r>
              <a:rPr lang="en-US" dirty="0">
                <a:solidFill>
                  <a:srgbClr val="646569"/>
                </a:solidFill>
              </a:rPr>
              <a:t> Medium-term</a:t>
            </a:r>
            <a:br>
              <a:rPr lang="en-US" dirty="0">
                <a:solidFill>
                  <a:srgbClr val="646569"/>
                </a:solidFill>
              </a:rPr>
            </a:br>
            <a:r>
              <a:rPr lang="en-US" dirty="0">
                <a:solidFill>
                  <a:srgbClr val="646569"/>
                </a:solidFill>
              </a:rPr>
              <a:t/>
            </a:r>
            <a:br>
              <a:rPr lang="en-US" dirty="0">
                <a:solidFill>
                  <a:srgbClr val="646569"/>
                </a:solidFill>
              </a:rPr>
            </a:br>
            <a:r>
              <a:rPr lang="en-US" dirty="0">
                <a:solidFill>
                  <a:srgbClr val="646569"/>
                </a:solidFill>
              </a:rPr>
              <a:t> Long-term</a:t>
            </a:r>
            <a:br>
              <a:rPr lang="en-US" dirty="0">
                <a:solidFill>
                  <a:srgbClr val="646569"/>
                </a:solidFill>
              </a:rPr>
            </a:br>
            <a:r>
              <a:rPr lang="en-US" dirty="0">
                <a:solidFill>
                  <a:srgbClr val="646569"/>
                </a:solidFill>
              </a:rPr>
              <a:t/>
            </a:r>
            <a:br>
              <a:rPr lang="en-US" dirty="0">
                <a:solidFill>
                  <a:srgbClr val="646569"/>
                </a:solidFill>
              </a:rPr>
            </a:br>
            <a:r>
              <a:rPr lang="en-US" dirty="0">
                <a:solidFill>
                  <a:srgbClr val="646569"/>
                </a:solidFill>
              </a:rPr>
              <a:t> Irreversible</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Evaluate impacts in context</a:t>
            </a:r>
          </a:p>
        </p:txBody>
      </p:sp>
      <p:sp>
        <p:nvSpPr>
          <p:cNvPr id="9" name="Text Placeholder 7"/>
          <p:cNvSpPr txBox="1">
            <a:spLocks/>
          </p:cNvSpPr>
          <p:nvPr/>
        </p:nvSpPr>
        <p:spPr>
          <a:xfrm>
            <a:off x="5943600" y="1150938"/>
            <a:ext cx="2743199" cy="481012"/>
          </a:xfrm>
          <a:prstGeom prst="rect">
            <a:avLst/>
          </a:prstGeom>
          <a:solidFill>
            <a:srgbClr val="007681"/>
          </a:solidFill>
          <a:ln>
            <a:solidFill>
              <a:schemeClr val="accent1"/>
            </a:solidFill>
          </a:ln>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solidFill>
                  <a:schemeClr val="bg1"/>
                </a:solidFill>
              </a:rPr>
              <a:t>Likelihood</a:t>
            </a:r>
          </a:p>
        </p:txBody>
      </p:sp>
      <p:sp>
        <p:nvSpPr>
          <p:cNvPr id="10" name="Content Placeholder 3"/>
          <p:cNvSpPr txBox="1">
            <a:spLocks/>
          </p:cNvSpPr>
          <p:nvPr/>
        </p:nvSpPr>
        <p:spPr>
          <a:xfrm>
            <a:off x="5943600" y="1631950"/>
            <a:ext cx="2743200" cy="2768600"/>
          </a:xfrm>
          <a:prstGeom prst="rect">
            <a:avLst/>
          </a:prstGeom>
          <a:ln>
            <a:solidFill>
              <a:schemeClr val="accent1"/>
            </a:solidFill>
          </a:ln>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dirty="0">
                <a:solidFill>
                  <a:srgbClr val="646569"/>
                </a:solidFill>
              </a:rPr>
              <a:t>Unlikely to occur</a:t>
            </a:r>
            <a:br>
              <a:rPr lang="en-US" dirty="0">
                <a:solidFill>
                  <a:srgbClr val="646569"/>
                </a:solidFill>
              </a:rPr>
            </a:br>
            <a:r>
              <a:rPr lang="en-US" dirty="0">
                <a:solidFill>
                  <a:srgbClr val="646569"/>
                </a:solidFill>
              </a:rPr>
              <a:t/>
            </a:r>
            <a:br>
              <a:rPr lang="en-US" dirty="0">
                <a:solidFill>
                  <a:srgbClr val="646569"/>
                </a:solidFill>
              </a:rPr>
            </a:br>
            <a:r>
              <a:rPr lang="en-US" dirty="0">
                <a:solidFill>
                  <a:srgbClr val="646569"/>
                </a:solidFill>
              </a:rPr>
              <a:t> Possibly will occur</a:t>
            </a:r>
            <a:br>
              <a:rPr lang="en-US" dirty="0">
                <a:solidFill>
                  <a:srgbClr val="646569"/>
                </a:solidFill>
              </a:rPr>
            </a:br>
            <a:r>
              <a:rPr lang="en-US" dirty="0">
                <a:solidFill>
                  <a:srgbClr val="646569"/>
                </a:solidFill>
              </a:rPr>
              <a:t/>
            </a:r>
            <a:br>
              <a:rPr lang="en-US" dirty="0">
                <a:solidFill>
                  <a:srgbClr val="646569"/>
                </a:solidFill>
              </a:rPr>
            </a:br>
            <a:r>
              <a:rPr lang="en-US" dirty="0">
                <a:solidFill>
                  <a:srgbClr val="646569"/>
                </a:solidFill>
              </a:rPr>
              <a:t> Probably will occur</a:t>
            </a:r>
          </a:p>
        </p:txBody>
      </p:sp>
    </p:spTree>
    <p:custDataLst>
      <p:tags r:id="rId1"/>
    </p:custDataLst>
    <p:extLst>
      <p:ext uri="{BB962C8B-B14F-4D97-AF65-F5344CB8AC3E}">
        <p14:creationId xmlns:p14="http://schemas.microsoft.com/office/powerpoint/2010/main" val="1439212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Context</a:t>
            </a:r>
          </a:p>
        </p:txBody>
      </p:sp>
      <p:pic>
        <p:nvPicPr>
          <p:cNvPr id="6" name="Content Placeholder 7" descr="Picture2.jpg"/>
          <p:cNvPicPr>
            <a:picLocks noGrp="1" noChangeAspect="1"/>
          </p:cNvPicPr>
          <p:nvPr>
            <p:ph sz="half" idx="2"/>
            <p:custDataLst>
              <p:tags r:id="rId2"/>
            </p:custDataLst>
          </p:nvPr>
        </p:nvPicPr>
        <p:blipFill>
          <a:blip r:embed="rId6" cstate="print"/>
          <a:srcRect/>
          <a:stretch>
            <a:fillRect/>
          </a:stretch>
        </p:blipFill>
        <p:spPr>
          <a:xfrm>
            <a:off x="4724400" y="1737360"/>
            <a:ext cx="3276600" cy="2743200"/>
          </a:xfrm>
        </p:spPr>
      </p:pic>
      <p:pic>
        <p:nvPicPr>
          <p:cNvPr id="7" name="Content Placeholder 6" descr="Picture1.jpg"/>
          <p:cNvPicPr>
            <a:picLocks noGrp="1" noChangeAspect="1"/>
          </p:cNvPicPr>
          <p:nvPr>
            <p:ph sz="quarter" idx="2"/>
            <p:custDataLst>
              <p:tags r:id="rId3"/>
            </p:custDataLst>
          </p:nvPr>
        </p:nvPicPr>
        <p:blipFill>
          <a:blip r:embed="rId7" cstate="print"/>
          <a:srcRect/>
          <a:stretch>
            <a:fillRect/>
          </a:stretch>
        </p:blipFill>
        <p:spPr>
          <a:xfrm>
            <a:off x="1095139" y="1733550"/>
            <a:ext cx="3286361" cy="2743200"/>
          </a:xfrm>
        </p:spPr>
      </p:pic>
      <p:sp>
        <p:nvSpPr>
          <p:cNvPr id="8" name="TextBox 7"/>
          <p:cNvSpPr txBox="1"/>
          <p:nvPr/>
        </p:nvSpPr>
        <p:spPr>
          <a:xfrm>
            <a:off x="1638300" y="1132016"/>
            <a:ext cx="5867400" cy="492443"/>
          </a:xfrm>
          <a:prstGeom prst="rect">
            <a:avLst/>
          </a:prstGeom>
          <a:solidFill>
            <a:srgbClr val="007681"/>
          </a:solidFill>
        </p:spPr>
        <p:txBody>
          <a:bodyPr wrap="square" rtlCol="0">
            <a:spAutoFit/>
          </a:bodyPr>
          <a:lstStyle/>
          <a:p>
            <a:pPr algn="ctr"/>
            <a:r>
              <a:rPr lang="en-US" sz="2600" dirty="0">
                <a:solidFill>
                  <a:schemeClr val="bg1"/>
                </a:solidFill>
                <a:latin typeface="Arial" panose="020B0604020202020204" pitchFamily="34" charset="0"/>
                <a:cs typeface="Arial" panose="020B0604020202020204" pitchFamily="34" charset="0"/>
              </a:rPr>
              <a:t>Magnitude, duration &amp; </a:t>
            </a:r>
            <a:r>
              <a:rPr lang="en-US" sz="2600" dirty="0" smtClean="0">
                <a:solidFill>
                  <a:schemeClr val="bg1"/>
                </a:solidFill>
                <a:latin typeface="Arial" panose="020B0604020202020204" pitchFamily="34" charset="0"/>
                <a:cs typeface="Arial" panose="020B0604020202020204" pitchFamily="34" charset="0"/>
              </a:rPr>
              <a:t>likelihood</a:t>
            </a:r>
            <a:endParaRPr lang="en-US" sz="26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89913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Basic </a:t>
            </a:r>
            <a:r>
              <a:rPr lang="en-US" dirty="0" smtClean="0">
                <a:latin typeface="Arial" panose="020B0604020202020204" pitchFamily="34" charset="0"/>
                <a:cs typeface="Arial" panose="020B0604020202020204" pitchFamily="34" charset="0"/>
              </a:rPr>
              <a:t>purpose </a:t>
            </a:r>
            <a:r>
              <a:rPr lang="en-US" dirty="0">
                <a:latin typeface="Arial" panose="020B0604020202020204" pitchFamily="34" charset="0"/>
                <a:cs typeface="Arial" panose="020B0604020202020204" pitchFamily="34" charset="0"/>
              </a:rPr>
              <a:t>		      Part 617.1 (c)</a:t>
            </a:r>
          </a:p>
        </p:txBody>
      </p:sp>
      <p:sp>
        <p:nvSpPr>
          <p:cNvPr id="6" name="Text Placeholder 3"/>
          <p:cNvSpPr>
            <a:spLocks noGrp="1"/>
          </p:cNvSpPr>
          <p:nvPr>
            <p:ph type="body" sz="half" idx="2"/>
          </p:nvPr>
        </p:nvSpPr>
        <p:spPr>
          <a:xfrm>
            <a:off x="1792288" y="4025900"/>
            <a:ext cx="5486400" cy="603250"/>
          </a:xfrm>
        </p:spPr>
        <p:txBody>
          <a:bodyPr/>
          <a:lstStyle/>
          <a:p>
            <a:r>
              <a:rPr lang="en-US" dirty="0"/>
              <a:t>Incorporate consideration of environmental factors into an agency’s decision making process at earliest possible </a:t>
            </a:r>
            <a:r>
              <a:rPr lang="en-US" dirty="0" smtClean="0"/>
              <a:t>time</a:t>
            </a:r>
            <a:endParaRPr lang="en-US" dirty="0"/>
          </a:p>
        </p:txBody>
      </p:sp>
      <p:pic>
        <p:nvPicPr>
          <p:cNvPr id="7" name="Picture Placeholder 4" descr="Picture1.jpg"/>
          <p:cNvPicPr>
            <a:picLocks noGrp="1" noChangeAspect="1"/>
          </p:cNvPicPr>
          <p:nvPr>
            <p:ph type="pic" idx="1"/>
            <p:custDataLst>
              <p:tags r:id="rId2"/>
            </p:custDataLst>
          </p:nvPr>
        </p:nvPicPr>
        <p:blipFill>
          <a:blip r:embed="rId5" cstate="print"/>
          <a:srcRect t="4356" b="4356"/>
          <a:stretch>
            <a:fillRect/>
          </a:stretch>
        </p:blipFill>
        <p:spPr/>
      </p:pic>
    </p:spTree>
    <p:custDataLst>
      <p:tags r:id="rId1"/>
    </p:custDataLst>
    <p:extLst>
      <p:ext uri="{BB962C8B-B14F-4D97-AF65-F5344CB8AC3E}">
        <p14:creationId xmlns:p14="http://schemas.microsoft.com/office/powerpoint/2010/main" val="3655664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854078"/>
            <a:ext cx="4040188" cy="481012"/>
          </a:xfrm>
          <a:solidFill>
            <a:srgbClr val="007681"/>
          </a:solidFill>
          <a:ln>
            <a:solidFill>
              <a:schemeClr val="accent1"/>
            </a:solidFill>
          </a:ln>
        </p:spPr>
        <p:txBody>
          <a:bodyPr/>
          <a:lstStyle/>
          <a:p>
            <a:pPr algn="ctr"/>
            <a:r>
              <a:rPr lang="en-US" dirty="0" smtClean="0">
                <a:solidFill>
                  <a:schemeClr val="bg1"/>
                </a:solidFill>
              </a:rPr>
              <a:t>Yes</a:t>
            </a:r>
            <a:endParaRPr lang="en-US" dirty="0">
              <a:solidFill>
                <a:schemeClr val="bg1"/>
              </a:solidFill>
            </a:endParaRPr>
          </a:p>
        </p:txBody>
      </p:sp>
      <p:sp>
        <p:nvSpPr>
          <p:cNvPr id="3" name="Content Placeholder 2"/>
          <p:cNvSpPr>
            <a:spLocks noGrp="1"/>
          </p:cNvSpPr>
          <p:nvPr>
            <p:ph sz="half" idx="2"/>
          </p:nvPr>
        </p:nvSpPr>
        <p:spPr>
          <a:xfrm>
            <a:off x="457200" y="2344738"/>
            <a:ext cx="4040188" cy="2055813"/>
          </a:xfrm>
          <a:ln>
            <a:solidFill>
              <a:schemeClr val="accent1"/>
            </a:solidFill>
          </a:ln>
        </p:spPr>
        <p:txBody>
          <a:bodyPr>
            <a:normAutofit/>
          </a:bodyPr>
          <a:lstStyle/>
          <a:p>
            <a:r>
              <a:rPr lang="en-US" dirty="0">
                <a:solidFill>
                  <a:srgbClr val="646569"/>
                </a:solidFill>
              </a:rPr>
              <a:t>Positive Declaration</a:t>
            </a:r>
          </a:p>
          <a:p>
            <a:endParaRPr lang="en-US" dirty="0">
              <a:solidFill>
                <a:srgbClr val="646569"/>
              </a:solidFill>
            </a:endParaRPr>
          </a:p>
          <a:p>
            <a:r>
              <a:rPr lang="en-US" dirty="0">
                <a:solidFill>
                  <a:srgbClr val="646569"/>
                </a:solidFill>
              </a:rPr>
              <a:t>EIS required</a:t>
            </a:r>
          </a:p>
        </p:txBody>
      </p:sp>
      <p:sp>
        <p:nvSpPr>
          <p:cNvPr id="8" name="Text Placeholder 7"/>
          <p:cNvSpPr>
            <a:spLocks noGrp="1"/>
          </p:cNvSpPr>
          <p:nvPr>
            <p:ph type="body" sz="quarter" idx="3"/>
          </p:nvPr>
        </p:nvSpPr>
        <p:spPr>
          <a:xfrm>
            <a:off x="4645024" y="1863725"/>
            <a:ext cx="4041775" cy="481012"/>
          </a:xfrm>
          <a:solidFill>
            <a:srgbClr val="007681"/>
          </a:solidFill>
          <a:ln>
            <a:solidFill>
              <a:schemeClr val="accent1"/>
            </a:solidFill>
          </a:ln>
        </p:spPr>
        <p:txBody>
          <a:bodyPr/>
          <a:lstStyle/>
          <a:p>
            <a:pPr algn="ctr"/>
            <a:r>
              <a:rPr lang="en-US" dirty="0" smtClean="0">
                <a:solidFill>
                  <a:schemeClr val="bg1"/>
                </a:solidFill>
              </a:rPr>
              <a:t>No</a:t>
            </a:r>
            <a:endParaRPr lang="en-US" dirty="0">
              <a:solidFill>
                <a:schemeClr val="bg1"/>
              </a:solidFill>
            </a:endParaRPr>
          </a:p>
        </p:txBody>
      </p:sp>
      <p:sp>
        <p:nvSpPr>
          <p:cNvPr id="4" name="Content Placeholder 3"/>
          <p:cNvSpPr>
            <a:spLocks noGrp="1"/>
          </p:cNvSpPr>
          <p:nvPr>
            <p:ph sz="quarter" idx="4"/>
          </p:nvPr>
        </p:nvSpPr>
        <p:spPr>
          <a:xfrm>
            <a:off x="4645025" y="2344737"/>
            <a:ext cx="4041775" cy="2055813"/>
          </a:xfrm>
          <a:ln>
            <a:solidFill>
              <a:schemeClr val="accent1"/>
            </a:solidFill>
          </a:ln>
        </p:spPr>
        <p:txBody>
          <a:bodyPr>
            <a:normAutofit lnSpcReduction="10000"/>
          </a:bodyPr>
          <a:lstStyle/>
          <a:p>
            <a:r>
              <a:rPr lang="en-US" dirty="0">
                <a:solidFill>
                  <a:srgbClr val="646569"/>
                </a:solidFill>
              </a:rPr>
              <a:t>Negative Declaration</a:t>
            </a:r>
          </a:p>
          <a:p>
            <a:endParaRPr lang="en-US" dirty="0">
              <a:solidFill>
                <a:srgbClr val="646569"/>
              </a:solidFill>
            </a:endParaRPr>
          </a:p>
          <a:p>
            <a:r>
              <a:rPr lang="en-US" dirty="0">
                <a:solidFill>
                  <a:srgbClr val="646569"/>
                </a:solidFill>
              </a:rPr>
              <a:t>EIS not required</a:t>
            </a:r>
          </a:p>
          <a:p>
            <a:endParaRPr lang="en-US" dirty="0">
              <a:solidFill>
                <a:srgbClr val="646569"/>
              </a:solidFill>
            </a:endParaRPr>
          </a:p>
          <a:p>
            <a:r>
              <a:rPr lang="en-US" dirty="0">
                <a:solidFill>
                  <a:srgbClr val="646569"/>
                </a:solidFill>
              </a:rPr>
              <a:t>Process concludes</a:t>
            </a:r>
          </a:p>
        </p:txBody>
      </p:sp>
      <p:sp>
        <p:nvSpPr>
          <p:cNvPr id="5" name="TextBox 4"/>
          <p:cNvSpPr txBox="1"/>
          <p:nvPr/>
        </p:nvSpPr>
        <p:spPr>
          <a:xfrm>
            <a:off x="152400" y="438150"/>
            <a:ext cx="8686800" cy="1077218"/>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Will action have a </a:t>
            </a:r>
            <a:r>
              <a:rPr lang="en-US" sz="3200" b="1" u="sng" dirty="0" smtClean="0">
                <a:solidFill>
                  <a:srgbClr val="002D73"/>
                </a:solidFill>
                <a:latin typeface="Arial" panose="020B0604020202020204" pitchFamily="34" charset="0"/>
                <a:cs typeface="Arial" panose="020B0604020202020204" pitchFamily="34" charset="0"/>
              </a:rPr>
              <a:t>potential </a:t>
            </a:r>
            <a:r>
              <a:rPr lang="en-US" sz="3200" b="1" u="sng" dirty="0">
                <a:solidFill>
                  <a:srgbClr val="002D73"/>
                </a:solidFill>
                <a:latin typeface="Arial" panose="020B0604020202020204" pitchFamily="34" charset="0"/>
                <a:cs typeface="Arial" panose="020B0604020202020204" pitchFamily="34" charset="0"/>
              </a:rPr>
              <a:t>significant adverse environmental impact</a:t>
            </a:r>
            <a:r>
              <a:rPr lang="en-US" sz="3200" b="1" dirty="0">
                <a:solidFill>
                  <a:srgbClr val="002D73"/>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1674967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Negative declaration</a:t>
            </a:r>
          </a:p>
        </p:txBody>
      </p:sp>
      <p:sp>
        <p:nvSpPr>
          <p:cNvPr id="12" name="TextBox 11"/>
          <p:cNvSpPr txBox="1"/>
          <p:nvPr/>
        </p:nvSpPr>
        <p:spPr>
          <a:xfrm>
            <a:off x="152400" y="13525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Analysis of </a:t>
            </a:r>
            <a:r>
              <a:rPr lang="en-US" sz="2400" b="1" dirty="0">
                <a:solidFill>
                  <a:schemeClr val="accent1"/>
                </a:solidFill>
                <a:latin typeface="Arial" panose="020B0604020202020204" pitchFamily="34" charset="0"/>
                <a:cs typeface="Arial" panose="020B0604020202020204" pitchFamily="34" charset="0"/>
              </a:rPr>
              <a:t>adverse environmental impacts</a:t>
            </a:r>
            <a:r>
              <a:rPr lang="en-US" sz="2400" dirty="0">
                <a:solidFill>
                  <a:srgbClr val="646569"/>
                </a:solidFill>
                <a:latin typeface="Arial" panose="020B0604020202020204" pitchFamily="34" charset="0"/>
                <a:cs typeface="Arial" panose="020B0604020202020204" pitchFamily="34" charset="0"/>
              </a:rPr>
              <a:t> concludes:</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No likely impacts identified; or</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None identified are significant; or</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Identified significant impacts are mitigated</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Written </a:t>
            </a:r>
            <a:r>
              <a:rPr lang="en-US" sz="2400" dirty="0">
                <a:solidFill>
                  <a:srgbClr val="646569"/>
                </a:solidFill>
                <a:latin typeface="Arial" panose="020B0604020202020204" pitchFamily="34" charset="0"/>
                <a:cs typeface="Arial" panose="020B0604020202020204" pitchFamily="34" charset="0"/>
              </a:rPr>
              <a:t>determination must include reasons behind conclusions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Incorporate into any subsequent legal notices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6 NYCRR Part 617.7 (a) (2)</a:t>
            </a:r>
          </a:p>
        </p:txBody>
      </p:sp>
    </p:spTree>
    <p:custDataLst>
      <p:tags r:id="rId1"/>
    </p:custDataLst>
    <p:extLst>
      <p:ext uri="{BB962C8B-B14F-4D97-AF65-F5344CB8AC3E}">
        <p14:creationId xmlns:p14="http://schemas.microsoft.com/office/powerpoint/2010/main" val="1407228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Conditioned negative declaration</a:t>
            </a:r>
          </a:p>
        </p:txBody>
      </p:sp>
      <p:sp>
        <p:nvSpPr>
          <p:cNvPr id="12" name="TextBox 11"/>
          <p:cNvSpPr txBox="1"/>
          <p:nvPr/>
        </p:nvSpPr>
        <p:spPr>
          <a:xfrm>
            <a:off x="152400" y="1352550"/>
            <a:ext cx="8763000" cy="329320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100" dirty="0">
                <a:solidFill>
                  <a:srgbClr val="646569"/>
                </a:solidFill>
                <a:latin typeface="Arial" panose="020B0604020202020204" pitchFamily="34" charset="0"/>
                <a:cs typeface="Arial" panose="020B0604020202020204" pitchFamily="34" charset="0"/>
              </a:rPr>
              <a:t>Criteria for CND determination</a:t>
            </a:r>
          </a:p>
          <a:p>
            <a:pPr marL="800100" lvl="1" indent="-342900">
              <a:buFont typeface="Arial" panose="020B0604020202020204" pitchFamily="34" charset="0"/>
              <a:buChar char="–"/>
            </a:pPr>
            <a:r>
              <a:rPr lang="en-US" sz="1900" dirty="0">
                <a:solidFill>
                  <a:srgbClr val="646569"/>
                </a:solidFill>
                <a:latin typeface="Arial" panose="020B0604020202020204" pitchFamily="34" charset="0"/>
                <a:cs typeface="Arial" panose="020B0604020202020204" pitchFamily="34" charset="0"/>
              </a:rPr>
              <a:t>Only for Unlisted actions</a:t>
            </a:r>
          </a:p>
          <a:p>
            <a:pPr marL="800100" lvl="1" indent="-342900">
              <a:buFont typeface="Arial" panose="020B0604020202020204" pitchFamily="34" charset="0"/>
              <a:buChar char="–"/>
            </a:pPr>
            <a:r>
              <a:rPr lang="en-US" sz="1900" dirty="0">
                <a:solidFill>
                  <a:srgbClr val="646569"/>
                </a:solidFill>
                <a:latin typeface="Arial" panose="020B0604020202020204" pitchFamily="34" charset="0"/>
                <a:cs typeface="Arial" panose="020B0604020202020204" pitchFamily="34" charset="0"/>
              </a:rPr>
              <a:t>Full EAF required</a:t>
            </a:r>
          </a:p>
          <a:p>
            <a:pPr marL="800100" lvl="1" indent="-342900">
              <a:buFont typeface="Arial" panose="020B0604020202020204" pitchFamily="34" charset="0"/>
              <a:buChar char="–"/>
            </a:pPr>
            <a:r>
              <a:rPr lang="en-US" sz="1900" dirty="0">
                <a:solidFill>
                  <a:srgbClr val="646569"/>
                </a:solidFill>
                <a:latin typeface="Arial" panose="020B0604020202020204" pitchFamily="34" charset="0"/>
                <a:cs typeface="Arial" panose="020B0604020202020204" pitchFamily="34" charset="0"/>
              </a:rPr>
              <a:t>Coordinated review required</a:t>
            </a:r>
          </a:p>
          <a:p>
            <a:pPr marL="342900" indent="-342900">
              <a:buFont typeface="Arial" panose="020B0604020202020204" pitchFamily="34" charset="0"/>
              <a:buChar char="•"/>
            </a:pPr>
            <a:r>
              <a:rPr lang="en-US" sz="2100" dirty="0">
                <a:solidFill>
                  <a:srgbClr val="646569"/>
                </a:solidFill>
                <a:latin typeface="Arial" panose="020B0604020202020204" pitchFamily="34" charset="0"/>
                <a:cs typeface="Arial" panose="020B0604020202020204" pitchFamily="34" charset="0"/>
              </a:rPr>
              <a:t>May be issued if imposed conditions will mitigate or avoid significant impacts</a:t>
            </a:r>
          </a:p>
          <a:p>
            <a:pPr marL="342900" indent="-342900">
              <a:buFont typeface="Arial" panose="020B0604020202020204" pitchFamily="34" charset="0"/>
              <a:buChar char="•"/>
            </a:pPr>
            <a:r>
              <a:rPr lang="en-US" sz="2100" dirty="0">
                <a:solidFill>
                  <a:srgbClr val="646569"/>
                </a:solidFill>
                <a:latin typeface="Arial" panose="020B0604020202020204" pitchFamily="34" charset="0"/>
                <a:cs typeface="Arial" panose="020B0604020202020204" pitchFamily="34" charset="0"/>
              </a:rPr>
              <a:t>Publish notice in Environmental Notice Bulletin and provide at least 30 days for public comment</a:t>
            </a:r>
          </a:p>
          <a:p>
            <a:pPr marL="342900" indent="-342900">
              <a:buFont typeface="Arial" panose="020B0604020202020204" pitchFamily="34" charset="0"/>
              <a:buChar char="•"/>
            </a:pPr>
            <a:r>
              <a:rPr lang="en-US" sz="2100" dirty="0">
                <a:solidFill>
                  <a:srgbClr val="646569"/>
                </a:solidFill>
                <a:latin typeface="Arial" panose="020B0604020202020204" pitchFamily="34" charset="0"/>
                <a:cs typeface="Arial" panose="020B0604020202020204" pitchFamily="34" charset="0"/>
              </a:rPr>
              <a:t>Must be rescinded and reissued as positive declaration if substantive comments identify that mitigation may not be accomplished</a:t>
            </a:r>
          </a:p>
        </p:txBody>
      </p:sp>
    </p:spTree>
    <p:custDataLst>
      <p:tags r:id="rId1"/>
    </p:custDataLst>
    <p:extLst>
      <p:ext uri="{BB962C8B-B14F-4D97-AF65-F5344CB8AC3E}">
        <p14:creationId xmlns:p14="http://schemas.microsoft.com/office/powerpoint/2010/main" val="1020057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After the negative declaration</a:t>
            </a:r>
          </a:p>
        </p:txBody>
      </p:sp>
      <p:sp>
        <p:nvSpPr>
          <p:cNvPr id="12" name="TextBox 11"/>
          <p:cNvSpPr txBox="1"/>
          <p:nvPr/>
        </p:nvSpPr>
        <p:spPr>
          <a:xfrm>
            <a:off x="152400" y="1352550"/>
            <a:ext cx="8763000" cy="329320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Each agency returns to underlying procedures</a:t>
            </a:r>
          </a:p>
          <a:p>
            <a:pPr marL="800100" lvl="1" indent="-342900">
              <a:buFont typeface="Arial" panose="020B0604020202020204" pitchFamily="34" charset="0"/>
              <a:buChar char="–"/>
            </a:pPr>
            <a:r>
              <a:rPr lang="en-US" sz="2000" b="1" dirty="0">
                <a:solidFill>
                  <a:schemeClr val="accent1"/>
                </a:solidFill>
                <a:latin typeface="Arial" panose="020B0604020202020204" pitchFamily="34" charset="0"/>
                <a:cs typeface="Arial" panose="020B0604020202020204" pitchFamily="34" charset="0"/>
              </a:rPr>
              <a:t>Planning board or zoning board of appeals</a:t>
            </a:r>
            <a:r>
              <a:rPr lang="en-US" sz="2000" dirty="0">
                <a:solidFill>
                  <a:srgbClr val="646569"/>
                </a:solidFill>
                <a:latin typeface="Arial" panose="020B0604020202020204" pitchFamily="34" charset="0"/>
                <a:cs typeface="Arial" panose="020B0604020202020204" pitchFamily="34" charset="0"/>
              </a:rPr>
              <a:t>:  site plans; subdivisions; variances; special use permits</a:t>
            </a:r>
          </a:p>
          <a:p>
            <a:pPr marL="800100" lvl="1" indent="-342900">
              <a:buFont typeface="Arial" panose="020B0604020202020204" pitchFamily="34" charset="0"/>
              <a:buChar char="–"/>
            </a:pPr>
            <a:r>
              <a:rPr lang="en-US" sz="2000" b="1" dirty="0">
                <a:solidFill>
                  <a:schemeClr val="accent1"/>
                </a:solidFill>
                <a:latin typeface="Arial" panose="020B0604020202020204" pitchFamily="34" charset="0"/>
                <a:cs typeface="Arial" panose="020B0604020202020204" pitchFamily="34" charset="0"/>
              </a:rPr>
              <a:t>Local legislative body</a:t>
            </a:r>
            <a:r>
              <a:rPr lang="en-US" sz="2000" dirty="0">
                <a:solidFill>
                  <a:srgbClr val="646569"/>
                </a:solidFill>
                <a:latin typeface="Arial" panose="020B0604020202020204" pitchFamily="34" charset="0"/>
                <a:cs typeface="Arial" panose="020B0604020202020204" pitchFamily="34" charset="0"/>
              </a:rPr>
              <a:t>:  adoption/revision to zoning or comprehensive plan; funding or bonding</a:t>
            </a:r>
          </a:p>
          <a:p>
            <a:pPr marL="800100" lvl="1" indent="-342900">
              <a:buFont typeface="Arial" panose="020B0604020202020204" pitchFamily="34" charset="0"/>
              <a:buChar char="–"/>
            </a:pPr>
            <a:r>
              <a:rPr lang="en-US" sz="2000" b="1" dirty="0">
                <a:solidFill>
                  <a:schemeClr val="accent1"/>
                </a:solidFill>
                <a:latin typeface="Arial" panose="020B0604020202020204" pitchFamily="34" charset="0"/>
                <a:cs typeface="Arial" panose="020B0604020202020204" pitchFamily="34" charset="0"/>
              </a:rPr>
              <a:t>State or other local agencies</a:t>
            </a:r>
            <a:r>
              <a:rPr lang="en-US" sz="2000" dirty="0">
                <a:solidFill>
                  <a:srgbClr val="646569"/>
                </a:solidFill>
                <a:latin typeface="Arial" panose="020B0604020202020204" pitchFamily="34" charset="0"/>
                <a:cs typeface="Arial" panose="020B0604020202020204" pitchFamily="34" charset="0"/>
              </a:rPr>
              <a:t>:  permits; grants, loans or bonds; construction; regulations</a:t>
            </a:r>
          </a:p>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May be amended or rescinded prior to final decision if substantive changes proposed; new information discovered; changes in circumstances</a:t>
            </a:r>
          </a:p>
        </p:txBody>
      </p:sp>
    </p:spTree>
    <p:custDataLst>
      <p:tags r:id="rId1"/>
    </p:custDataLst>
    <p:extLst>
      <p:ext uri="{BB962C8B-B14F-4D97-AF65-F5344CB8AC3E}">
        <p14:creationId xmlns:p14="http://schemas.microsoft.com/office/powerpoint/2010/main" val="20495456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Positive declaration</a:t>
            </a:r>
          </a:p>
        </p:txBody>
      </p:sp>
      <p:sp>
        <p:nvSpPr>
          <p:cNvPr id="12" name="TextBox 11"/>
          <p:cNvSpPr txBox="1"/>
          <p:nvPr/>
        </p:nvSpPr>
        <p:spPr>
          <a:xfrm>
            <a:off x="152400" y="1352550"/>
            <a:ext cx="8763000" cy="329320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Intended for lead agency to apply low </a:t>
            </a:r>
            <a:r>
              <a:rPr lang="en-US" sz="2400" dirty="0" smtClean="0">
                <a:solidFill>
                  <a:srgbClr val="646569"/>
                </a:solidFill>
                <a:latin typeface="Arial" panose="020B0604020202020204" pitchFamily="34" charset="0"/>
                <a:cs typeface="Arial" panose="020B0604020202020204" pitchFamily="34" charset="0"/>
              </a:rPr>
              <a:t>threshold</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Action has potential to cause or result in at least one significant adverse environmental </a:t>
            </a:r>
            <a:r>
              <a:rPr lang="en-US" sz="2400" dirty="0" smtClean="0">
                <a:solidFill>
                  <a:srgbClr val="646569"/>
                </a:solidFill>
                <a:latin typeface="Arial" panose="020B0604020202020204" pitchFamily="34" charset="0"/>
                <a:cs typeface="Arial" panose="020B0604020202020204" pitchFamily="34" charset="0"/>
              </a:rPr>
              <a:t>impact</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Environmental Impact Statement </a:t>
            </a:r>
            <a:r>
              <a:rPr lang="en-US" sz="2400" dirty="0" smtClean="0">
                <a:solidFill>
                  <a:srgbClr val="646569"/>
                </a:solidFill>
                <a:latin typeface="Arial" panose="020B0604020202020204" pitchFamily="34" charset="0"/>
                <a:cs typeface="Arial" panose="020B0604020202020204" pitchFamily="34" charset="0"/>
              </a:rPr>
              <a:t>required</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If no coordination, one agency’s positive declaration supersedes another’s negative </a:t>
            </a:r>
            <a:r>
              <a:rPr lang="en-US" sz="2400" dirty="0" smtClean="0">
                <a:solidFill>
                  <a:srgbClr val="646569"/>
                </a:solidFill>
                <a:latin typeface="Arial" panose="020B0604020202020204" pitchFamily="34" charset="0"/>
                <a:cs typeface="Arial" panose="020B0604020202020204" pitchFamily="34" charset="0"/>
              </a:rPr>
              <a:t>declaration</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4"/>
              </a:rPr>
              <a:t>6 NYCRR Part 617.7 (a) (1)</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14168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Environmental Impact Statement</a:t>
            </a:r>
          </a:p>
        </p:txBody>
      </p:sp>
    </p:spTree>
    <p:custDataLst>
      <p:tags r:id="rId1"/>
    </p:custDataLst>
    <p:extLst>
      <p:ext uri="{BB962C8B-B14F-4D97-AF65-F5344CB8AC3E}">
        <p14:creationId xmlns:p14="http://schemas.microsoft.com/office/powerpoint/2010/main" val="4008145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Environmental Impact Statement (EIS)</a:t>
            </a:r>
          </a:p>
        </p:txBody>
      </p:sp>
      <p:sp>
        <p:nvSpPr>
          <p:cNvPr id="12" name="TextBox 11"/>
          <p:cNvSpPr txBox="1"/>
          <p:nvPr/>
        </p:nvSpPr>
        <p:spPr>
          <a:xfrm>
            <a:off x="152400" y="1352550"/>
            <a:ext cx="8763000" cy="2985433"/>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Disclosure document, the process by which:</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Provides a means for agencies, project sponsors &amp; public to systematically consider significant adverse environmental impacts, alternatives &amp; mitigation</a:t>
            </a:r>
          </a:p>
          <a:p>
            <a:pPr marL="800100" lvl="1"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Facilitates the weighing of social, economic &amp; environmental factors early in planning &amp; decision-making process</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4"/>
              </a:rPr>
              <a:t>6 NYCRR Part 617.2(n)</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989825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Generic EIS</a:t>
            </a:r>
          </a:p>
        </p:txBody>
      </p:sp>
      <p:sp>
        <p:nvSpPr>
          <p:cNvPr id="12" name="TextBox 11"/>
          <p:cNvSpPr txBox="1"/>
          <p:nvPr/>
        </p:nvSpPr>
        <p:spPr>
          <a:xfrm>
            <a:off x="152400" y="1352550"/>
            <a:ext cx="8763000" cy="3631763"/>
          </a:xfrm>
          <a:prstGeom prst="rect">
            <a:avLst/>
          </a:prstGeom>
          <a:noFill/>
          <a:ln>
            <a:noFill/>
          </a:ln>
        </p:spPr>
        <p:txBody>
          <a:bodyPr wrap="square" rtlCol="0">
            <a:spAutoFit/>
          </a:bodyPr>
          <a:lstStyle/>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Broader &amp; more general than site/project specific EIS</a:t>
            </a:r>
          </a:p>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Should discuss logic &amp; rationale for choices/options</a:t>
            </a:r>
          </a:p>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May include assessment of specific impacts</a:t>
            </a:r>
          </a:p>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May be conceptually based in some cases</a:t>
            </a:r>
          </a:p>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May identify important natural resources, existing &amp; projected cultural features, patterns &amp; character</a:t>
            </a:r>
          </a:p>
          <a:p>
            <a:pPr marL="342900"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May discuss constraints &amp; consequences of hypothetical scenarios that could occur</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r>
              <a:rPr lang="en-US" sz="2000" dirty="0">
                <a:solidFill>
                  <a:srgbClr val="646569"/>
                </a:solidFill>
                <a:latin typeface="Arial" panose="020B0604020202020204" pitchFamily="34" charset="0"/>
                <a:cs typeface="Arial" panose="020B0604020202020204" pitchFamily="34" charset="0"/>
              </a:rPr>
              <a:t>6 NYCRR Part 617.10</a:t>
            </a:r>
          </a:p>
          <a:p>
            <a:r>
              <a:rPr lang="en-US" sz="2000" dirty="0" smtClean="0">
                <a:solidFill>
                  <a:srgbClr val="646569"/>
                </a:solidFill>
                <a:latin typeface="Arial" panose="020B0604020202020204" pitchFamily="34" charset="0"/>
                <a:cs typeface="Arial" panose="020B0604020202020204" pitchFamily="34" charset="0"/>
                <a:hlinkClick r:id="rId4"/>
              </a:rPr>
              <a:t>www.dec.ny.gov/permits/56701.html</a:t>
            </a:r>
            <a:endParaRPr lang="en-US" sz="20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9255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Preparation of draft EIS (DEIS)</a:t>
            </a:r>
          </a:p>
        </p:txBody>
      </p:sp>
      <p:sp>
        <p:nvSpPr>
          <p:cNvPr id="12" name="TextBox 11"/>
          <p:cNvSpPr txBox="1"/>
          <p:nvPr/>
        </p:nvSpPr>
        <p:spPr>
          <a:xfrm>
            <a:off x="152400" y="1352550"/>
            <a:ext cx="8763000" cy="3277820"/>
          </a:xfrm>
          <a:prstGeom prst="rect">
            <a:avLst/>
          </a:prstGeom>
          <a:noFill/>
          <a:ln>
            <a:noFill/>
          </a:ln>
        </p:spPr>
        <p:txBody>
          <a:bodyPr wrap="square" rtlCol="0">
            <a:spAutoFit/>
          </a:bodyPr>
          <a:lstStyle/>
          <a:p>
            <a:pPr marL="342900" indent="-342900">
              <a:buFont typeface="Arial" panose="020B0604020202020204" pitchFamily="34" charset="0"/>
              <a:buChar char="•"/>
            </a:pPr>
            <a:r>
              <a:rPr lang="en-US" sz="2300" dirty="0">
                <a:solidFill>
                  <a:srgbClr val="646569"/>
                </a:solidFill>
                <a:latin typeface="Arial" panose="020B0604020202020204" pitchFamily="34" charset="0"/>
                <a:cs typeface="Arial" panose="020B0604020202020204" pitchFamily="34" charset="0"/>
              </a:rPr>
              <a:t>Initial statement circulated for review &amp; comment</a:t>
            </a:r>
          </a:p>
          <a:p>
            <a:pPr marL="342900" indent="-342900">
              <a:buFont typeface="Arial" panose="020B0604020202020204" pitchFamily="34" charset="0"/>
              <a:buChar char="•"/>
            </a:pPr>
            <a:r>
              <a:rPr lang="en-US" sz="2300" dirty="0">
                <a:solidFill>
                  <a:srgbClr val="646569"/>
                </a:solidFill>
                <a:latin typeface="Arial" panose="020B0604020202020204" pitchFamily="34" charset="0"/>
                <a:cs typeface="Arial" panose="020B0604020202020204" pitchFamily="34" charset="0"/>
              </a:rPr>
              <a:t>Prepared by project sponsor or delegated to lead agency</a:t>
            </a:r>
          </a:p>
          <a:p>
            <a:pPr marL="342900" indent="-342900">
              <a:buFont typeface="Arial" panose="020B0604020202020204" pitchFamily="34" charset="0"/>
              <a:buChar char="•"/>
            </a:pPr>
            <a:r>
              <a:rPr lang="en-US" sz="2300" dirty="0">
                <a:solidFill>
                  <a:srgbClr val="646569"/>
                </a:solidFill>
                <a:latin typeface="Arial" panose="020B0604020202020204" pitchFamily="34" charset="0"/>
                <a:cs typeface="Arial" panose="020B0604020202020204" pitchFamily="34" charset="0"/>
              </a:rPr>
              <a:t>However, lead agency is responsible for determining adequacy of DEIS for public review within 45 days</a:t>
            </a:r>
          </a:p>
          <a:p>
            <a:pPr marL="800100" lvl="1" indent="-342900">
              <a:buFont typeface="Arial" panose="020B0604020202020204" pitchFamily="34" charset="0"/>
              <a:buChar char="–"/>
            </a:pPr>
            <a:r>
              <a:rPr lang="en-US" sz="2100" dirty="0">
                <a:solidFill>
                  <a:srgbClr val="646569"/>
                </a:solidFill>
                <a:latin typeface="Arial" panose="020B0604020202020204" pitchFamily="34" charset="0"/>
                <a:cs typeface="Arial" panose="020B0604020202020204" pitchFamily="34" charset="0"/>
              </a:rPr>
              <a:t>30 day period for re-submission of a DEIS</a:t>
            </a:r>
          </a:p>
          <a:p>
            <a:pPr marL="342900" indent="-342900">
              <a:buFont typeface="Arial" panose="020B0604020202020204" pitchFamily="34" charset="0"/>
              <a:buChar char="•"/>
            </a:pPr>
            <a:r>
              <a:rPr lang="en-US" sz="2300" dirty="0">
                <a:solidFill>
                  <a:srgbClr val="646569"/>
                </a:solidFill>
                <a:latin typeface="Arial" panose="020B0604020202020204" pitchFamily="34" charset="0"/>
                <a:cs typeface="Arial" panose="020B0604020202020204" pitchFamily="34" charset="0"/>
              </a:rPr>
              <a:t>Lead agency may charge fees to applicant in order to recover actual costs of </a:t>
            </a:r>
            <a:r>
              <a:rPr lang="en-US" sz="2300" b="1" dirty="0">
                <a:solidFill>
                  <a:srgbClr val="646569"/>
                </a:solidFill>
                <a:latin typeface="Arial" panose="020B0604020202020204" pitchFamily="34" charset="0"/>
                <a:cs typeface="Arial" panose="020B0604020202020204" pitchFamily="34" charset="0"/>
              </a:rPr>
              <a:t>either preparation or review of DEIS/FEIS, but not both</a:t>
            </a:r>
          </a:p>
          <a:p>
            <a:pPr marL="342900" indent="-342900">
              <a:buFont typeface="Arial" panose="020B0604020202020204" pitchFamily="34" charset="0"/>
              <a:buChar char="•"/>
            </a:pPr>
            <a:r>
              <a:rPr lang="en-US" sz="2300" dirty="0">
                <a:solidFill>
                  <a:srgbClr val="646569"/>
                </a:solidFill>
                <a:latin typeface="Arial" panose="020B0604020202020204" pitchFamily="34" charset="0"/>
                <a:cs typeface="Arial" panose="020B0604020202020204" pitchFamily="34" charset="0"/>
                <a:hlinkClick r:id="rId4"/>
              </a:rPr>
              <a:t>6 NYCRR Parts 617.9</a:t>
            </a:r>
            <a:r>
              <a:rPr lang="en-US" sz="2300" dirty="0">
                <a:solidFill>
                  <a:srgbClr val="646569"/>
                </a:solidFill>
                <a:latin typeface="Arial" panose="020B0604020202020204" pitchFamily="34" charset="0"/>
                <a:cs typeface="Arial" panose="020B0604020202020204" pitchFamily="34" charset="0"/>
              </a:rPr>
              <a:t> &amp; </a:t>
            </a:r>
            <a:r>
              <a:rPr lang="en-US" sz="2300" dirty="0">
                <a:solidFill>
                  <a:srgbClr val="646569"/>
                </a:solidFill>
                <a:latin typeface="Arial" panose="020B0604020202020204" pitchFamily="34" charset="0"/>
                <a:cs typeface="Arial" panose="020B0604020202020204" pitchFamily="34" charset="0"/>
                <a:hlinkClick r:id="rId5"/>
              </a:rPr>
              <a:t>617.13</a:t>
            </a:r>
            <a:endParaRPr lang="en-US" sz="23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52961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Scoping the DEIS</a:t>
            </a:r>
          </a:p>
        </p:txBody>
      </p:sp>
      <p:sp>
        <p:nvSpPr>
          <p:cNvPr id="12" name="TextBox 11"/>
          <p:cNvSpPr txBox="1"/>
          <p:nvPr/>
        </p:nvSpPr>
        <p:spPr>
          <a:xfrm>
            <a:off x="152400" y="13525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Focus DEIS on significant issues</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Identify </a:t>
            </a:r>
            <a:r>
              <a:rPr lang="en-US" sz="2400" dirty="0">
                <a:solidFill>
                  <a:srgbClr val="646569"/>
                </a:solidFill>
                <a:latin typeface="Arial" panose="020B0604020202020204" pitchFamily="34" charset="0"/>
                <a:cs typeface="Arial" panose="020B0604020202020204" pitchFamily="34" charset="0"/>
              </a:rPr>
              <a:t>what information is needed</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Eliminate </a:t>
            </a:r>
            <a:r>
              <a:rPr lang="en-US" sz="2400" dirty="0">
                <a:solidFill>
                  <a:srgbClr val="646569"/>
                </a:solidFill>
                <a:latin typeface="Arial" panose="020B0604020202020204" pitchFamily="34" charset="0"/>
                <a:cs typeface="Arial" panose="020B0604020202020204" pitchFamily="34" charset="0"/>
              </a:rPr>
              <a:t>non-significant issues</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Identify </a:t>
            </a:r>
            <a:r>
              <a:rPr lang="en-US" sz="2400" dirty="0">
                <a:solidFill>
                  <a:srgbClr val="646569"/>
                </a:solidFill>
                <a:latin typeface="Arial" panose="020B0604020202020204" pitchFamily="34" charset="0"/>
                <a:cs typeface="Arial" panose="020B0604020202020204" pitchFamily="34" charset="0"/>
              </a:rPr>
              <a:t>alternatives</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Identify </a:t>
            </a:r>
            <a:r>
              <a:rPr lang="en-US" sz="2400" dirty="0">
                <a:solidFill>
                  <a:srgbClr val="646569"/>
                </a:solidFill>
                <a:latin typeface="Arial" panose="020B0604020202020204" pitchFamily="34" charset="0"/>
                <a:cs typeface="Arial" panose="020B0604020202020204" pitchFamily="34" charset="0"/>
              </a:rPr>
              <a:t>mitigation measures</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Provide </a:t>
            </a:r>
            <a:r>
              <a:rPr lang="en-US" sz="2400" dirty="0">
                <a:solidFill>
                  <a:srgbClr val="646569"/>
                </a:solidFill>
                <a:latin typeface="Arial" panose="020B0604020202020204" pitchFamily="34" charset="0"/>
                <a:cs typeface="Arial" panose="020B0604020202020204" pitchFamily="34" charset="0"/>
              </a:rPr>
              <a:t>opportunity for other agency and public input</a:t>
            </a:r>
          </a:p>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4"/>
              </a:rPr>
              <a:t>6 NYCRR Part 617.8</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1928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“environmental factors?”</a:t>
            </a:r>
          </a:p>
        </p:txBody>
      </p:sp>
      <p:sp>
        <p:nvSpPr>
          <p:cNvPr id="3" name="Picture Placeholder 2"/>
          <p:cNvSpPr>
            <a:spLocks noGrp="1"/>
          </p:cNvSpPr>
          <p:nvPr>
            <p:ph type="pic" idx="1"/>
          </p:nvPr>
        </p:nvSpPr>
        <p:spPr/>
      </p:sp>
      <p:sp>
        <p:nvSpPr>
          <p:cNvPr id="6" name="Text Placeholder 3"/>
          <p:cNvSpPr>
            <a:spLocks noGrp="1"/>
          </p:cNvSpPr>
          <p:nvPr>
            <p:ph type="body" sz="half" idx="2"/>
          </p:nvPr>
        </p:nvSpPr>
        <p:spPr>
          <a:xfrm>
            <a:off x="1792288" y="4025900"/>
            <a:ext cx="5486400" cy="603250"/>
          </a:xfrm>
        </p:spPr>
        <p:txBody>
          <a:bodyPr/>
          <a:lstStyle/>
          <a:p>
            <a:endParaRPr lang="en-US" dirty="0"/>
          </a:p>
        </p:txBody>
      </p:sp>
      <p:pic>
        <p:nvPicPr>
          <p:cNvPr id="11" name="Picture 7" descr="Picture5.jpg"/>
          <p:cNvPicPr>
            <a:picLocks/>
          </p:cNvPicPr>
          <p:nvPr>
            <p:custDataLst>
              <p:tags r:id="rId2"/>
            </p:custDataLst>
          </p:nvPr>
        </p:nvPicPr>
        <p:blipFill>
          <a:blip r:embed="rId8" cstate="print"/>
          <a:srcRect/>
          <a:stretch>
            <a:fillRect/>
          </a:stretch>
        </p:blipFill>
        <p:spPr bwMode="auto">
          <a:xfrm>
            <a:off x="4547211" y="1996738"/>
            <a:ext cx="2743200" cy="1577579"/>
          </a:xfrm>
          <a:prstGeom prst="rect">
            <a:avLst/>
          </a:prstGeom>
          <a:noFill/>
          <a:ln w="9525">
            <a:solidFill>
              <a:schemeClr val="bg1"/>
            </a:solidFill>
            <a:miter lim="800000"/>
            <a:headEnd/>
            <a:tailEnd/>
          </a:ln>
        </p:spPr>
      </p:pic>
      <p:pic>
        <p:nvPicPr>
          <p:cNvPr id="12" name="Picture 4" descr="Picture2.jpg"/>
          <p:cNvPicPr>
            <a:picLocks/>
          </p:cNvPicPr>
          <p:nvPr>
            <p:custDataLst>
              <p:tags r:id="rId3"/>
            </p:custDataLst>
          </p:nvPr>
        </p:nvPicPr>
        <p:blipFill>
          <a:blip r:embed="rId9" cstate="print"/>
          <a:srcRect/>
          <a:stretch>
            <a:fillRect/>
          </a:stretch>
        </p:blipFill>
        <p:spPr bwMode="auto">
          <a:xfrm>
            <a:off x="1804011" y="408444"/>
            <a:ext cx="2743200" cy="1577579"/>
          </a:xfrm>
          <a:prstGeom prst="rect">
            <a:avLst/>
          </a:prstGeom>
          <a:noFill/>
          <a:ln w="9525">
            <a:noFill/>
            <a:miter lim="800000"/>
            <a:headEnd/>
            <a:tailEnd/>
          </a:ln>
        </p:spPr>
      </p:pic>
      <p:pic>
        <p:nvPicPr>
          <p:cNvPr id="13" name="Picture 5" descr="Picture3.jpg"/>
          <p:cNvPicPr>
            <a:picLocks/>
          </p:cNvPicPr>
          <p:nvPr>
            <p:custDataLst>
              <p:tags r:id="rId4"/>
            </p:custDataLst>
          </p:nvPr>
        </p:nvPicPr>
        <p:blipFill>
          <a:blip r:embed="rId10" cstate="print"/>
          <a:srcRect/>
          <a:stretch>
            <a:fillRect/>
          </a:stretch>
        </p:blipFill>
        <p:spPr bwMode="auto">
          <a:xfrm>
            <a:off x="4547211" y="408444"/>
            <a:ext cx="2743200" cy="1577579"/>
          </a:xfrm>
          <a:prstGeom prst="rect">
            <a:avLst/>
          </a:prstGeom>
          <a:noFill/>
          <a:ln w="9525">
            <a:noFill/>
            <a:miter lim="800000"/>
            <a:headEnd/>
            <a:tailEnd/>
          </a:ln>
        </p:spPr>
      </p:pic>
      <p:pic>
        <p:nvPicPr>
          <p:cNvPr id="14" name="Picture 6" descr="Picture4.jpg"/>
          <p:cNvPicPr>
            <a:picLocks/>
          </p:cNvPicPr>
          <p:nvPr>
            <p:custDataLst>
              <p:tags r:id="rId5"/>
            </p:custDataLst>
          </p:nvPr>
        </p:nvPicPr>
        <p:blipFill>
          <a:blip r:embed="rId11" cstate="print"/>
          <a:srcRect/>
          <a:stretch>
            <a:fillRect/>
          </a:stretch>
        </p:blipFill>
        <p:spPr bwMode="auto">
          <a:xfrm>
            <a:off x="1804011" y="1995548"/>
            <a:ext cx="2743200" cy="157757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215549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Draft EIS (DEIS) content</a:t>
            </a:r>
          </a:p>
        </p:txBody>
      </p:sp>
      <p:sp>
        <p:nvSpPr>
          <p:cNvPr id="12" name="TextBox 11"/>
          <p:cNvSpPr txBox="1"/>
          <p:nvPr/>
        </p:nvSpPr>
        <p:spPr>
          <a:xfrm>
            <a:off x="152400" y="13525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Describe action</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Define location &amp; setting</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Evaluate potential significant adverse impacts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Identify potential mitigation</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Discuss reasonable alternatives</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Analyze “no action” </a:t>
            </a:r>
            <a:r>
              <a:rPr lang="en-US" sz="2400" dirty="0" smtClean="0">
                <a:solidFill>
                  <a:srgbClr val="646569"/>
                </a:solidFill>
                <a:latin typeface="Arial" panose="020B0604020202020204" pitchFamily="34" charset="0"/>
                <a:cs typeface="Arial" panose="020B0604020202020204" pitchFamily="34" charset="0"/>
              </a:rPr>
              <a:t>alternative</a:t>
            </a:r>
          </a:p>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4"/>
              </a:rPr>
              <a:t>6 NYCRR Part 617.9 (b</a:t>
            </a:r>
            <a:r>
              <a:rPr lang="en-US" sz="2400" dirty="0" smtClean="0">
                <a:solidFill>
                  <a:srgbClr val="646569"/>
                </a:solidFill>
                <a:latin typeface="Arial" panose="020B0604020202020204" pitchFamily="34" charset="0"/>
                <a:cs typeface="Arial" panose="020B0604020202020204" pitchFamily="34" charset="0"/>
                <a:hlinkClick r:id="rId4"/>
              </a:rPr>
              <a:t>)</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78859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Public hearings</a:t>
            </a:r>
          </a:p>
        </p:txBody>
      </p:sp>
      <p:sp>
        <p:nvSpPr>
          <p:cNvPr id="12" name="TextBox 11"/>
          <p:cNvSpPr txBox="1"/>
          <p:nvPr/>
        </p:nvSpPr>
        <p:spPr>
          <a:xfrm>
            <a:off x="152400" y="1352550"/>
            <a:ext cx="8763000" cy="3416320"/>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Optional under SEQRA</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Should be held concurrently with any other required hearing on same project</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Public notice at least 14 days prior to hearing</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Hearing must start between 15 and 60 days after </a:t>
            </a:r>
            <a:r>
              <a:rPr lang="en-US" sz="2400" dirty="0">
                <a:solidFill>
                  <a:srgbClr val="646569"/>
                </a:solidFill>
                <a:latin typeface="Arial" panose="020B0604020202020204" pitchFamily="34" charset="0"/>
                <a:cs typeface="Arial" panose="020B0604020202020204" pitchFamily="34" charset="0"/>
                <a:hlinkClick r:id="rId4"/>
              </a:rPr>
              <a:t>Notice of completion w/hearing</a:t>
            </a:r>
            <a:r>
              <a:rPr lang="en-US" sz="2400" dirty="0">
                <a:solidFill>
                  <a:srgbClr val="646569"/>
                </a:solidFill>
                <a:latin typeface="Arial" panose="020B0604020202020204" pitchFamily="34" charset="0"/>
                <a:cs typeface="Arial" panose="020B0604020202020204" pitchFamily="34" charset="0"/>
              </a:rPr>
              <a:t> published</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Public comment period continues for at least 10 days after close of hearing</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6 NYCRR Part 617.9 (4)</a:t>
            </a:r>
          </a:p>
        </p:txBody>
      </p:sp>
    </p:spTree>
    <p:custDataLst>
      <p:tags r:id="rId1"/>
    </p:custDataLst>
    <p:extLst>
      <p:ext uri="{BB962C8B-B14F-4D97-AF65-F5344CB8AC3E}">
        <p14:creationId xmlns:p14="http://schemas.microsoft.com/office/powerpoint/2010/main" val="1561603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Preparation of FEIS</a:t>
            </a:r>
          </a:p>
        </p:txBody>
      </p:sp>
      <p:sp>
        <p:nvSpPr>
          <p:cNvPr id="12" name="TextBox 11"/>
          <p:cNvSpPr txBox="1"/>
          <p:nvPr/>
        </p:nvSpPr>
        <p:spPr>
          <a:xfrm>
            <a:off x="152400" y="1352550"/>
            <a:ext cx="8763000" cy="295465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Lead agency responsible for completion within:</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45 days after public hearing, </a:t>
            </a:r>
            <a:r>
              <a:rPr lang="en-US" sz="2000" b="1" dirty="0">
                <a:solidFill>
                  <a:srgbClr val="646569"/>
                </a:solidFill>
                <a:latin typeface="Arial" panose="020B0604020202020204" pitchFamily="34" charset="0"/>
                <a:cs typeface="Arial" panose="020B0604020202020204" pitchFamily="34" charset="0"/>
              </a:rPr>
              <a:t>or</a:t>
            </a:r>
            <a:r>
              <a:rPr lang="en-US" sz="2000" dirty="0">
                <a:solidFill>
                  <a:srgbClr val="646569"/>
                </a:solidFill>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60 days after DEIS notice of completion if no public hearing </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Notice of completion begins 10+ day period for involved agencies and public to consider FEIS</a:t>
            </a:r>
          </a:p>
          <a:p>
            <a:pPr marL="800100" lvl="1" indent="-342900">
              <a:buFont typeface="Arial" panose="020B0604020202020204" pitchFamily="34" charset="0"/>
              <a:buChar char="–"/>
            </a:pPr>
            <a:r>
              <a:rPr lang="en-US" sz="2000" dirty="0">
                <a:solidFill>
                  <a:srgbClr val="646569"/>
                </a:solidFill>
                <a:latin typeface="Arial" panose="020B0604020202020204" pitchFamily="34" charset="0"/>
                <a:cs typeface="Arial" panose="020B0604020202020204" pitchFamily="34" charset="0"/>
              </a:rPr>
              <a:t>Lead agency may issue written findings </a:t>
            </a:r>
            <a:r>
              <a:rPr lang="en-US" sz="2000" dirty="0" smtClean="0">
                <a:solidFill>
                  <a:srgbClr val="646569"/>
                </a:solidFill>
                <a:latin typeface="Arial" panose="020B0604020202020204" pitchFamily="34" charset="0"/>
                <a:cs typeface="Arial" panose="020B0604020202020204" pitchFamily="34" charset="0"/>
              </a:rPr>
              <a:t>afterwards</a:t>
            </a:r>
          </a:p>
          <a:p>
            <a:pPr marL="800100" lvl="1"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4"/>
              </a:rPr>
              <a:t>Notice of Completion of Draft/Final EIS</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26640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Final EIS (FEIS) content</a:t>
            </a:r>
          </a:p>
        </p:txBody>
      </p:sp>
      <p:sp>
        <p:nvSpPr>
          <p:cNvPr id="12" name="TextBox 11"/>
          <p:cNvSpPr txBox="1"/>
          <p:nvPr/>
        </p:nvSpPr>
        <p:spPr>
          <a:xfrm>
            <a:off x="152400" y="1352550"/>
            <a:ext cx="8763000" cy="255454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Revised Draft EIS</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Supplements, if applicable</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All comments received</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Lead agency’s responses to substantive </a:t>
            </a:r>
            <a:r>
              <a:rPr lang="en-US" sz="2400" dirty="0" smtClean="0">
                <a:solidFill>
                  <a:srgbClr val="646569"/>
                </a:solidFill>
                <a:latin typeface="Arial" panose="020B0604020202020204" pitchFamily="34" charset="0"/>
                <a:cs typeface="Arial" panose="020B0604020202020204" pitchFamily="34" charset="0"/>
              </a:rPr>
              <a:t>comments</a:t>
            </a:r>
          </a:p>
          <a:p>
            <a:pPr marL="342900" indent="-342900">
              <a:buFont typeface="Arial" panose="020B0604020202020204" pitchFamily="34" charset="0"/>
              <a:buChar char="•"/>
            </a:pPr>
            <a:endParaRPr lang="en-US" sz="10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6 NYCRR Part 617.9 (b) (8</a:t>
            </a:r>
            <a:r>
              <a:rPr lang="en-US" sz="2400" dirty="0" smtClean="0">
                <a:solidFill>
                  <a:srgbClr val="646569"/>
                </a:solidFill>
                <a:latin typeface="Arial" panose="020B0604020202020204" pitchFamily="34" charset="0"/>
                <a:cs typeface="Arial" panose="020B0604020202020204" pitchFamily="34" charset="0"/>
              </a:rPr>
              <a:t>)</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218602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Conditions		</a:t>
            </a:r>
            <a:r>
              <a:rPr lang="en-US" dirty="0" smtClean="0">
                <a:latin typeface="Arial" panose="020B0604020202020204" pitchFamily="34" charset="0"/>
                <a:cs typeface="Arial" panose="020B0604020202020204" pitchFamily="34" charset="0"/>
              </a:rPr>
              <a:t>             Part </a:t>
            </a:r>
            <a:r>
              <a:rPr lang="en-US" dirty="0">
                <a:latin typeface="Arial" panose="020B0604020202020204" pitchFamily="34" charset="0"/>
                <a:cs typeface="Arial" panose="020B0604020202020204" pitchFamily="34" charset="0"/>
              </a:rPr>
              <a:t>617.3 (b)</a:t>
            </a:r>
          </a:p>
        </p:txBody>
      </p:sp>
      <p:sp>
        <p:nvSpPr>
          <p:cNvPr id="4" name="Text Placeholder 3"/>
          <p:cNvSpPr>
            <a:spLocks noGrp="1"/>
          </p:cNvSpPr>
          <p:nvPr>
            <p:ph type="body" sz="half" idx="2"/>
          </p:nvPr>
        </p:nvSpPr>
        <p:spPr>
          <a:xfrm>
            <a:off x="1792288" y="4025900"/>
            <a:ext cx="5486400" cy="831850"/>
          </a:xfrm>
        </p:spPr>
        <p:txBody>
          <a:bodyPr/>
          <a:lstStyle/>
          <a:p>
            <a:r>
              <a:rPr lang="en-US" dirty="0"/>
              <a:t>Authority to impose substantive conditions that are practicable &amp; reasonably related to impacts identified in EIS or in conjunction with </a:t>
            </a:r>
            <a:r>
              <a:rPr lang="en-US" dirty="0" smtClean="0"/>
              <a:t>CND</a:t>
            </a:r>
            <a:endParaRPr lang="en-US" dirty="0"/>
          </a:p>
        </p:txBody>
      </p:sp>
      <p:pic>
        <p:nvPicPr>
          <p:cNvPr id="5" name="Picture 5" descr="Picture2.jpg"/>
          <p:cNvPicPr>
            <a:picLocks/>
          </p:cNvPicPr>
          <p:nvPr>
            <p:custDataLst>
              <p:tags r:id="rId2"/>
            </p:custDataLst>
          </p:nvPr>
        </p:nvPicPr>
        <p:blipFill>
          <a:blip r:embed="rId7" cstate="print"/>
          <a:srcRect/>
          <a:stretch>
            <a:fillRect/>
          </a:stretch>
        </p:blipFill>
        <p:spPr bwMode="auto">
          <a:xfrm>
            <a:off x="4229101" y="742950"/>
            <a:ext cx="1851422" cy="2571750"/>
          </a:xfrm>
          <a:prstGeom prst="rect">
            <a:avLst/>
          </a:prstGeom>
          <a:noFill/>
          <a:ln w="9525">
            <a:noFill/>
            <a:miter lim="800000"/>
            <a:headEnd/>
            <a:tailEnd/>
          </a:ln>
        </p:spPr>
      </p:pic>
      <p:pic>
        <p:nvPicPr>
          <p:cNvPr id="6" name="Picture 6" descr="Picture3.jpg"/>
          <p:cNvPicPr>
            <a:picLocks/>
          </p:cNvPicPr>
          <p:nvPr>
            <p:custDataLst>
              <p:tags r:id="rId3"/>
            </p:custDataLst>
          </p:nvPr>
        </p:nvPicPr>
        <p:blipFill>
          <a:blip r:embed="rId8" cstate="print"/>
          <a:srcRect/>
          <a:stretch>
            <a:fillRect/>
          </a:stretch>
        </p:blipFill>
        <p:spPr bwMode="auto">
          <a:xfrm>
            <a:off x="6149578" y="571500"/>
            <a:ext cx="1851422" cy="2571750"/>
          </a:xfrm>
          <a:prstGeom prst="rect">
            <a:avLst/>
          </a:prstGeom>
          <a:noFill/>
          <a:ln w="9525">
            <a:noFill/>
            <a:miter lim="800000"/>
            <a:headEnd/>
            <a:tailEnd/>
          </a:ln>
        </p:spPr>
      </p:pic>
      <p:pic>
        <p:nvPicPr>
          <p:cNvPr id="7" name="Picture 10" descr="Picture1.jpg"/>
          <p:cNvPicPr>
            <a:picLocks/>
          </p:cNvPicPr>
          <p:nvPr>
            <p:custDataLst>
              <p:tags r:id="rId4"/>
            </p:custDataLst>
          </p:nvPr>
        </p:nvPicPr>
        <p:blipFill>
          <a:blip r:embed="rId9" cstate="print"/>
          <a:srcRect/>
          <a:stretch>
            <a:fillRect/>
          </a:stretch>
        </p:blipFill>
        <p:spPr bwMode="auto">
          <a:xfrm>
            <a:off x="2343151" y="571500"/>
            <a:ext cx="1851422" cy="25717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722965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Decision-making and findings</a:t>
            </a:r>
          </a:p>
        </p:txBody>
      </p:sp>
      <p:sp>
        <p:nvSpPr>
          <p:cNvPr id="12" name="TextBox 11"/>
          <p:cNvSpPr txBox="1"/>
          <p:nvPr/>
        </p:nvSpPr>
        <p:spPr>
          <a:xfrm>
            <a:off x="152400" y="1352550"/>
            <a:ext cx="8763000" cy="323165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4"/>
              </a:rPr>
              <a:t>Findings</a:t>
            </a:r>
            <a:r>
              <a:rPr lang="en-US" sz="2400" dirty="0">
                <a:solidFill>
                  <a:srgbClr val="646569"/>
                </a:solidFill>
                <a:latin typeface="Arial" panose="020B0604020202020204" pitchFamily="34" charset="0"/>
                <a:cs typeface="Arial" panose="020B0604020202020204" pitchFamily="34" charset="0"/>
              </a:rPr>
              <a:t> must:</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Consider information in FEIS</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Balance environmental factors</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Provide rationale for decisions</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Certify rules have been followed</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Certify chosen alternative mitigates adverse environmental impacts to extent possible</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Findings &amp; final decision may be made concurrently</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hlinkClick r:id="rId5"/>
              </a:rPr>
              <a:t>SEQR Findings Form</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8804132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Filing and Publication</a:t>
            </a:r>
          </a:p>
        </p:txBody>
      </p:sp>
    </p:spTree>
    <p:custDataLst>
      <p:tags r:id="rId1"/>
    </p:custDataLst>
    <p:extLst>
      <p:ext uri="{BB962C8B-B14F-4D97-AF65-F5344CB8AC3E}">
        <p14:creationId xmlns:p14="http://schemas.microsoft.com/office/powerpoint/2010/main" val="1490089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solidFill>
            <a:srgbClr val="007681"/>
          </a:solidFill>
          <a:ln>
            <a:solidFill>
              <a:schemeClr val="accent1"/>
            </a:solidFill>
          </a:ln>
        </p:spPr>
        <p:txBody>
          <a:bodyPr/>
          <a:lstStyle/>
          <a:p>
            <a:pPr algn="ctr"/>
            <a:r>
              <a:rPr lang="en-US" dirty="0">
                <a:solidFill>
                  <a:schemeClr val="bg1"/>
                </a:solidFill>
              </a:rPr>
              <a:t>What gets “filed”</a:t>
            </a:r>
          </a:p>
        </p:txBody>
      </p:sp>
      <p:sp>
        <p:nvSpPr>
          <p:cNvPr id="3" name="Content Placeholder 2"/>
          <p:cNvSpPr>
            <a:spLocks noGrp="1"/>
          </p:cNvSpPr>
          <p:nvPr>
            <p:ph sz="half" idx="2"/>
          </p:nvPr>
        </p:nvSpPr>
        <p:spPr>
          <a:xfrm>
            <a:off x="457200" y="1631950"/>
            <a:ext cx="4040188" cy="2768601"/>
          </a:xfrm>
          <a:ln>
            <a:solidFill>
              <a:schemeClr val="accent1"/>
            </a:solidFill>
          </a:ln>
        </p:spPr>
        <p:txBody>
          <a:bodyPr>
            <a:normAutofit fontScale="85000" lnSpcReduction="20000"/>
          </a:bodyPr>
          <a:lstStyle/>
          <a:p>
            <a:r>
              <a:rPr lang="en-US" dirty="0">
                <a:solidFill>
                  <a:srgbClr val="646569"/>
                </a:solidFill>
              </a:rPr>
              <a:t>Type I: negative and positive declaration</a:t>
            </a:r>
          </a:p>
          <a:p>
            <a:r>
              <a:rPr lang="en-US" dirty="0">
                <a:solidFill>
                  <a:srgbClr val="646569"/>
                </a:solidFill>
              </a:rPr>
              <a:t>Unlisted: CND and positive declaration</a:t>
            </a:r>
          </a:p>
          <a:p>
            <a:r>
              <a:rPr lang="en-US" dirty="0">
                <a:solidFill>
                  <a:srgbClr val="646569"/>
                </a:solidFill>
              </a:rPr>
              <a:t>Environmental Impact Statement</a:t>
            </a:r>
          </a:p>
          <a:p>
            <a:r>
              <a:rPr lang="en-US" dirty="0">
                <a:solidFill>
                  <a:srgbClr val="646569"/>
                </a:solidFill>
              </a:rPr>
              <a:t>EIS Notice of completion</a:t>
            </a:r>
          </a:p>
          <a:p>
            <a:r>
              <a:rPr lang="en-US" dirty="0">
                <a:solidFill>
                  <a:srgbClr val="646569"/>
                </a:solidFill>
              </a:rPr>
              <a:t>Notice of hearing</a:t>
            </a:r>
          </a:p>
          <a:p>
            <a:r>
              <a:rPr lang="en-US" dirty="0">
                <a:solidFill>
                  <a:srgbClr val="646569"/>
                </a:solidFill>
              </a:rPr>
              <a:t>Findings</a:t>
            </a:r>
          </a:p>
        </p:txBody>
      </p:sp>
      <p:sp>
        <p:nvSpPr>
          <p:cNvPr id="8" name="Text Placeholder 7"/>
          <p:cNvSpPr>
            <a:spLocks noGrp="1"/>
          </p:cNvSpPr>
          <p:nvPr>
            <p:ph type="body" sz="quarter" idx="3"/>
          </p:nvPr>
        </p:nvSpPr>
        <p:spPr>
          <a:solidFill>
            <a:srgbClr val="007681"/>
          </a:solidFill>
          <a:ln>
            <a:solidFill>
              <a:schemeClr val="accent1"/>
            </a:solidFill>
          </a:ln>
        </p:spPr>
        <p:txBody>
          <a:bodyPr/>
          <a:lstStyle/>
          <a:p>
            <a:pPr algn="ctr"/>
            <a:r>
              <a:rPr lang="en-US" dirty="0">
                <a:solidFill>
                  <a:schemeClr val="bg1"/>
                </a:solidFill>
              </a:rPr>
              <a:t>Who gets a copy</a:t>
            </a:r>
          </a:p>
        </p:txBody>
      </p:sp>
      <p:sp>
        <p:nvSpPr>
          <p:cNvPr id="4" name="Content Placeholder 3"/>
          <p:cNvSpPr>
            <a:spLocks noGrp="1"/>
          </p:cNvSpPr>
          <p:nvPr>
            <p:ph sz="quarter" idx="4"/>
          </p:nvPr>
        </p:nvSpPr>
        <p:spPr>
          <a:xfrm>
            <a:off x="4645025" y="1631951"/>
            <a:ext cx="4041775" cy="1854199"/>
          </a:xfrm>
          <a:ln>
            <a:solidFill>
              <a:schemeClr val="accent1"/>
            </a:solidFill>
          </a:ln>
        </p:spPr>
        <p:txBody>
          <a:bodyPr>
            <a:normAutofit/>
          </a:bodyPr>
          <a:lstStyle/>
          <a:p>
            <a:r>
              <a:rPr lang="en-US" dirty="0">
                <a:solidFill>
                  <a:srgbClr val="646569"/>
                </a:solidFill>
              </a:rPr>
              <a:t>Involved agencies</a:t>
            </a:r>
          </a:p>
          <a:p>
            <a:r>
              <a:rPr lang="en-US" dirty="0">
                <a:solidFill>
                  <a:srgbClr val="646569"/>
                </a:solidFill>
              </a:rPr>
              <a:t>Applicant</a:t>
            </a:r>
          </a:p>
          <a:p>
            <a:r>
              <a:rPr lang="en-US" dirty="0">
                <a:solidFill>
                  <a:srgbClr val="646569"/>
                </a:solidFill>
              </a:rPr>
              <a:t>Individuals upon request</a:t>
            </a:r>
          </a:p>
          <a:p>
            <a:r>
              <a:rPr lang="en-US" dirty="0">
                <a:solidFill>
                  <a:srgbClr val="646569"/>
                </a:solidFill>
              </a:rPr>
              <a:t>Chief Executive Officer</a:t>
            </a:r>
          </a:p>
        </p:txBody>
      </p:sp>
      <p:sp>
        <p:nvSpPr>
          <p:cNvPr id="5" name="TextBox 4"/>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Filing</a:t>
            </a:r>
          </a:p>
        </p:txBody>
      </p:sp>
      <p:sp>
        <p:nvSpPr>
          <p:cNvPr id="2" name="TextBox 1"/>
          <p:cNvSpPr txBox="1"/>
          <p:nvPr/>
        </p:nvSpPr>
        <p:spPr>
          <a:xfrm>
            <a:off x="4949825" y="4220170"/>
            <a:ext cx="4194175" cy="923330"/>
          </a:xfrm>
          <a:prstGeom prst="rect">
            <a:avLst/>
          </a:prstGeom>
          <a:solidFill>
            <a:srgbClr val="646569"/>
          </a:solidFill>
        </p:spPr>
        <p:txBody>
          <a:bodyPr wrap="square" rtlCol="0">
            <a:spAutoFit/>
          </a:bodyPr>
          <a:lstStyle/>
          <a:p>
            <a:r>
              <a:rPr lang="en-US" u="sng" dirty="0">
                <a:solidFill>
                  <a:schemeClr val="bg1"/>
                </a:solidFill>
                <a:latin typeface="Arial" panose="020B0604020202020204" pitchFamily="34" charset="0"/>
                <a:cs typeface="Arial" panose="020B0604020202020204" pitchFamily="34" charset="0"/>
              </a:rPr>
              <a:t>Additional filing may be applicable</a:t>
            </a:r>
          </a:p>
          <a:p>
            <a:r>
              <a:rPr lang="en-US" dirty="0">
                <a:solidFill>
                  <a:schemeClr val="bg1"/>
                </a:solidFill>
                <a:latin typeface="Arial" panose="020B0604020202020204" pitchFamily="34" charset="0"/>
                <a:cs typeface="Arial" panose="020B0604020202020204" pitchFamily="34" charset="0"/>
              </a:rPr>
              <a:t>NYS DEC:  EIS only</a:t>
            </a:r>
          </a:p>
          <a:p>
            <a:r>
              <a:rPr lang="en-US" dirty="0">
                <a:solidFill>
                  <a:schemeClr val="bg1"/>
                </a:solidFill>
                <a:latin typeface="Arial" panose="020B0604020202020204" pitchFamily="34" charset="0"/>
                <a:cs typeface="Arial" panose="020B0604020202020204" pitchFamily="34" charset="0"/>
              </a:rPr>
              <a:t>NYS DOS:  EIS only in coastal </a:t>
            </a:r>
            <a:r>
              <a:rPr lang="en-US" dirty="0" smtClean="0">
                <a:solidFill>
                  <a:schemeClr val="bg1"/>
                </a:solidFill>
                <a:latin typeface="Arial" panose="020B0604020202020204" pitchFamily="34" charset="0"/>
                <a:cs typeface="Arial" panose="020B0604020202020204" pitchFamily="34" charset="0"/>
              </a:rPr>
              <a:t>areas</a:t>
            </a:r>
            <a:endParaRPr lang="en-US"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81975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Environmental notice bulletin (ENB)</a:t>
            </a:r>
          </a:p>
        </p:txBody>
      </p:sp>
      <p:sp>
        <p:nvSpPr>
          <p:cNvPr id="12" name="TextBox 11"/>
          <p:cNvSpPr txBox="1"/>
          <p:nvPr/>
        </p:nvSpPr>
        <p:spPr>
          <a:xfrm>
            <a:off x="152400" y="1352550"/>
            <a:ext cx="8763000" cy="3262432"/>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Official online publication </a:t>
            </a:r>
            <a:r>
              <a:rPr lang="en-US" sz="2400" dirty="0" smtClean="0">
                <a:solidFill>
                  <a:srgbClr val="646569"/>
                </a:solidFill>
                <a:latin typeface="Arial" panose="020B0604020202020204" pitchFamily="34" charset="0"/>
                <a:cs typeface="Arial" panose="020B0604020202020204" pitchFamily="34" charset="0"/>
                <a:hlinkClick r:id="rId4"/>
              </a:rPr>
              <a:t>www.dec.ny.gov/enb/87269.html</a:t>
            </a:r>
            <a:endParaRPr lang="en-US" sz="2400" dirty="0">
              <a:solidFill>
                <a:srgbClr val="6465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Type I: negative and positive declaration</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Unlisted:  CND and positive declaration</a:t>
            </a: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hlinkClick r:id="rId5"/>
              </a:rPr>
              <a:t>Notice of completion of EIS</a:t>
            </a:r>
            <a:endParaRPr lang="en-US" sz="22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Published weekly: 6 PM Wednesday submission deadline for publishing following Wednesday</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Submit </a:t>
            </a:r>
            <a:r>
              <a:rPr lang="en-US" sz="2400" dirty="0">
                <a:solidFill>
                  <a:srgbClr val="646569"/>
                </a:solidFill>
                <a:latin typeface="Arial" panose="020B0604020202020204" pitchFamily="34" charset="0"/>
                <a:cs typeface="Arial" panose="020B0604020202020204" pitchFamily="34" charset="0"/>
                <a:hlinkClick r:id="rId6"/>
              </a:rPr>
              <a:t>ENB Notice Publication Form</a:t>
            </a:r>
            <a:r>
              <a:rPr lang="en-US" sz="2400" dirty="0">
                <a:solidFill>
                  <a:srgbClr val="646569"/>
                </a:solidFill>
                <a:latin typeface="Arial" panose="020B0604020202020204" pitchFamily="34" charset="0"/>
                <a:cs typeface="Arial" panose="020B0604020202020204" pitchFamily="34" charset="0"/>
              </a:rPr>
              <a:t> by email or mail:</a:t>
            </a:r>
          </a:p>
          <a:p>
            <a:pPr marL="800100" lvl="1" indent="-342900">
              <a:buFont typeface="Arial" panose="020B0604020202020204" pitchFamily="34" charset="0"/>
              <a:buChar char="•"/>
            </a:pPr>
            <a:r>
              <a:rPr lang="en-US" sz="2200" dirty="0" smtClean="0">
                <a:solidFill>
                  <a:srgbClr val="646569"/>
                </a:solidFill>
                <a:latin typeface="Arial" panose="020B0604020202020204" pitchFamily="34" charset="0"/>
                <a:cs typeface="Arial" panose="020B0604020202020204" pitchFamily="34" charset="0"/>
                <a:hlinkClick r:id="rId7"/>
              </a:rPr>
              <a:t>enb@gw.dec.state.ny.us</a:t>
            </a:r>
            <a:endParaRPr lang="en-US" sz="2200" dirty="0">
              <a:solidFill>
                <a:srgbClr val="646569"/>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rgbClr val="646569"/>
                </a:solidFill>
                <a:latin typeface="Arial" panose="020B0604020202020204" pitchFamily="34" charset="0"/>
                <a:cs typeface="Arial" panose="020B0604020202020204" pitchFamily="34" charset="0"/>
              </a:rPr>
              <a:t>ENB, NYS DEC, 625 Broadway, 4th Floor, Albany, NY  12233</a:t>
            </a:r>
          </a:p>
        </p:txBody>
      </p:sp>
    </p:spTree>
    <p:custDataLst>
      <p:tags r:id="rId1"/>
    </p:custDataLst>
    <p:extLst>
      <p:ext uri="{BB962C8B-B14F-4D97-AF65-F5344CB8AC3E}">
        <p14:creationId xmlns:p14="http://schemas.microsoft.com/office/powerpoint/2010/main" val="38452630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New York Department of State</a:t>
            </a:r>
            <a:endParaRPr lang="en-US" sz="3200" b="1" dirty="0">
              <a:solidFill>
                <a:srgbClr val="002D73"/>
              </a:solidFill>
              <a:latin typeface="Arial" panose="020B0604020202020204" pitchFamily="34" charset="0"/>
              <a:cs typeface="Arial" panose="020B0604020202020204" pitchFamily="34" charset="0"/>
            </a:endParaRPr>
          </a:p>
        </p:txBody>
      </p:sp>
      <p:sp>
        <p:nvSpPr>
          <p:cNvPr id="12" name="TextBox 11"/>
          <p:cNvSpPr txBox="1"/>
          <p:nvPr/>
        </p:nvSpPr>
        <p:spPr>
          <a:xfrm>
            <a:off x="152400" y="1352550"/>
            <a:ext cx="8763000" cy="3416320"/>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(518) 473-3355	</a:t>
            </a:r>
            <a:r>
              <a:rPr lang="en-US" sz="2400" dirty="0" smtClean="0">
                <a:solidFill>
                  <a:srgbClr val="646569"/>
                </a:solidFill>
                <a:latin typeface="Arial" panose="020B0604020202020204" pitchFamily="34" charset="0"/>
                <a:cs typeface="Arial" panose="020B0604020202020204" pitchFamily="34" charset="0"/>
              </a:rPr>
              <a:t>Division </a:t>
            </a:r>
            <a:r>
              <a:rPr lang="en-US" sz="2400" dirty="0">
                <a:solidFill>
                  <a:srgbClr val="646569"/>
                </a:solidFill>
                <a:latin typeface="Arial" panose="020B0604020202020204" pitchFamily="34" charset="0"/>
                <a:cs typeface="Arial" panose="020B0604020202020204" pitchFamily="34" charset="0"/>
              </a:rPr>
              <a:t>of Local Government</a:t>
            </a:r>
          </a:p>
          <a:p>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(518) 474-6740	</a:t>
            </a:r>
            <a:r>
              <a:rPr lang="en-US" sz="2400" dirty="0" smtClean="0">
                <a:solidFill>
                  <a:srgbClr val="646569"/>
                </a:solidFill>
                <a:latin typeface="Arial" panose="020B0604020202020204" pitchFamily="34" charset="0"/>
                <a:cs typeface="Arial" panose="020B0604020202020204" pitchFamily="34" charset="0"/>
              </a:rPr>
              <a:t>Counsel’s </a:t>
            </a:r>
            <a:r>
              <a:rPr lang="en-US" sz="2400" dirty="0">
                <a:solidFill>
                  <a:srgbClr val="646569"/>
                </a:solidFill>
                <a:latin typeface="Arial" panose="020B0604020202020204" pitchFamily="34" charset="0"/>
                <a:cs typeface="Arial" panose="020B0604020202020204" pitchFamily="34" charset="0"/>
              </a:rPr>
              <a:t>Office</a:t>
            </a:r>
          </a:p>
          <a:p>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(800) 367-8488	</a:t>
            </a:r>
            <a:r>
              <a:rPr lang="en-US" sz="2400" dirty="0" smtClean="0">
                <a:solidFill>
                  <a:srgbClr val="646569"/>
                </a:solidFill>
                <a:latin typeface="Arial" panose="020B0604020202020204" pitchFamily="34" charset="0"/>
                <a:cs typeface="Arial" panose="020B0604020202020204" pitchFamily="34" charset="0"/>
              </a:rPr>
              <a:t>Toll </a:t>
            </a:r>
            <a:r>
              <a:rPr lang="en-US" sz="2400" dirty="0">
                <a:solidFill>
                  <a:srgbClr val="646569"/>
                </a:solidFill>
                <a:latin typeface="Arial" panose="020B0604020202020204" pitchFamily="34" charset="0"/>
                <a:cs typeface="Arial" panose="020B0604020202020204" pitchFamily="34" charset="0"/>
              </a:rPr>
              <a:t>Free</a:t>
            </a:r>
          </a:p>
          <a:p>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Email:  	</a:t>
            </a:r>
            <a:r>
              <a:rPr lang="en-US" sz="2400" dirty="0">
                <a:solidFill>
                  <a:srgbClr val="646569"/>
                </a:solidFill>
                <a:latin typeface="Arial" panose="020B0604020202020204" pitchFamily="34" charset="0"/>
                <a:cs typeface="Arial" panose="020B0604020202020204" pitchFamily="34" charset="0"/>
                <a:hlinkClick r:id="rId4"/>
              </a:rPr>
              <a:t>localgov@dos.ny.gov</a:t>
            </a:r>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Website: 	</a:t>
            </a:r>
            <a:r>
              <a:rPr lang="en-US" sz="2400" dirty="0">
                <a:solidFill>
                  <a:srgbClr val="646569"/>
                </a:solidFill>
                <a:latin typeface="Arial" panose="020B0604020202020204" pitchFamily="34" charset="0"/>
                <a:cs typeface="Arial" panose="020B0604020202020204" pitchFamily="34" charset="0"/>
                <a:hlinkClick r:id="rId5"/>
              </a:rPr>
              <a:t>www.dos.ny.gov</a:t>
            </a:r>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	</a:t>
            </a:r>
            <a:r>
              <a:rPr lang="en-US" sz="2400" dirty="0" smtClean="0">
                <a:solidFill>
                  <a:srgbClr val="646569"/>
                </a:solidFill>
                <a:latin typeface="Arial" panose="020B0604020202020204" pitchFamily="34" charset="0"/>
                <a:cs typeface="Arial" panose="020B0604020202020204" pitchFamily="34" charset="0"/>
              </a:rPr>
              <a:t>	</a:t>
            </a:r>
            <a:r>
              <a:rPr lang="en-US" sz="2400" dirty="0" smtClean="0">
                <a:solidFill>
                  <a:srgbClr val="646569"/>
                </a:solidFill>
                <a:latin typeface="Arial" panose="020B0604020202020204" pitchFamily="34" charset="0"/>
                <a:cs typeface="Arial" panose="020B0604020202020204" pitchFamily="34" charset="0"/>
                <a:hlinkClick r:id="rId6"/>
              </a:rPr>
              <a:t>www.dos.ny.gov/lg/index.html</a:t>
            </a:r>
            <a:endParaRPr lang="en-US" sz="2400" dirty="0">
              <a:solidFill>
                <a:srgbClr val="646569"/>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1847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0"/>
            <a:ext cx="4114800" cy="3394075"/>
          </a:xfrm>
        </p:spPr>
        <p:txBody>
          <a:bodyPr>
            <a:normAutofit/>
          </a:bodyPr>
          <a:lstStyle/>
          <a:p>
            <a:r>
              <a:rPr lang="en-US" sz="2200" dirty="0">
                <a:solidFill>
                  <a:srgbClr val="646569"/>
                </a:solidFill>
              </a:rPr>
              <a:t>Resources of agricultural, archeological, historic or aesthetic significance</a:t>
            </a:r>
          </a:p>
          <a:p>
            <a:r>
              <a:rPr lang="en-US" sz="2200" dirty="0">
                <a:solidFill>
                  <a:srgbClr val="646569"/>
                </a:solidFill>
              </a:rPr>
              <a:t>Existing patterns of population concentration distribution or growth</a:t>
            </a:r>
          </a:p>
          <a:p>
            <a:r>
              <a:rPr lang="en-US" sz="2200" dirty="0">
                <a:solidFill>
                  <a:srgbClr val="646569"/>
                </a:solidFill>
              </a:rPr>
              <a:t>Existing community or neighborhood character</a:t>
            </a:r>
          </a:p>
          <a:p>
            <a:r>
              <a:rPr lang="en-US" sz="2200" dirty="0">
                <a:solidFill>
                  <a:srgbClr val="646569"/>
                </a:solidFill>
              </a:rPr>
              <a:t>Human health</a:t>
            </a:r>
          </a:p>
        </p:txBody>
      </p:sp>
      <p:sp>
        <p:nvSpPr>
          <p:cNvPr id="5" name="TextBox 4"/>
          <p:cNvSpPr txBox="1"/>
          <p:nvPr/>
        </p:nvSpPr>
        <p:spPr>
          <a:xfrm>
            <a:off x="152400" y="438150"/>
            <a:ext cx="8686800" cy="538609"/>
          </a:xfrm>
          <a:prstGeom prst="rect">
            <a:avLst/>
          </a:prstGeom>
          <a:noFill/>
          <a:ln>
            <a:noFill/>
          </a:ln>
        </p:spPr>
        <p:txBody>
          <a:bodyPr wrap="square" rtlCol="0">
            <a:spAutoFit/>
          </a:bodyPr>
          <a:lstStyle/>
          <a:p>
            <a:r>
              <a:rPr lang="en-US" sz="2900" b="1" dirty="0">
                <a:solidFill>
                  <a:srgbClr val="002D73"/>
                </a:solidFill>
                <a:latin typeface="Arial" panose="020B0604020202020204" pitchFamily="34" charset="0"/>
                <a:cs typeface="Arial" panose="020B0604020202020204" pitchFamily="34" charset="0"/>
              </a:rPr>
              <a:t>Resources or characteristics affected by action</a:t>
            </a:r>
          </a:p>
        </p:txBody>
      </p:sp>
      <p:pic>
        <p:nvPicPr>
          <p:cNvPr id="6" name="Content Placeholder 4" descr="Picture6.jpg"/>
          <p:cNvPicPr>
            <a:picLocks noGrp="1" noChangeAspect="1"/>
          </p:cNvPicPr>
          <p:nvPr>
            <p:ph sz="half" idx="2"/>
            <p:custDataLst>
              <p:tags r:id="rId2"/>
            </p:custDataLst>
          </p:nvPr>
        </p:nvPicPr>
        <p:blipFill>
          <a:blip r:embed="rId5" cstate="print"/>
          <a:srcRect/>
          <a:stretch>
            <a:fillRect/>
          </a:stretch>
        </p:blipFill>
        <p:spPr bwMode="auto">
          <a:xfrm>
            <a:off x="4495800" y="1200149"/>
            <a:ext cx="2613118" cy="3276601"/>
          </a:xfrm>
          <a:prstGeom prst="rect">
            <a:avLst/>
          </a:prstGeom>
          <a:noFill/>
          <a:ln w="9525">
            <a:noFill/>
            <a:miter lim="800000"/>
            <a:headEnd/>
            <a:tailEnd/>
          </a:ln>
        </p:spPr>
      </p:pic>
      <p:sp>
        <p:nvSpPr>
          <p:cNvPr id="7" name="Content Placeholder 2"/>
          <p:cNvSpPr txBox="1">
            <a:spLocks/>
          </p:cNvSpPr>
          <p:nvPr/>
        </p:nvSpPr>
        <p:spPr>
          <a:xfrm>
            <a:off x="7391400" y="1200149"/>
            <a:ext cx="1600200" cy="339407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rgbClr val="646569"/>
                </a:solidFill>
              </a:rPr>
              <a:t>Land</a:t>
            </a:r>
          </a:p>
          <a:p>
            <a:r>
              <a:rPr lang="en-US" sz="2200" dirty="0">
                <a:solidFill>
                  <a:srgbClr val="646569"/>
                </a:solidFill>
              </a:rPr>
              <a:t>Air</a:t>
            </a:r>
          </a:p>
          <a:p>
            <a:r>
              <a:rPr lang="en-US" sz="2200" dirty="0">
                <a:solidFill>
                  <a:srgbClr val="646569"/>
                </a:solidFill>
              </a:rPr>
              <a:t>Water</a:t>
            </a:r>
          </a:p>
          <a:p>
            <a:r>
              <a:rPr lang="en-US" sz="2200" dirty="0">
                <a:solidFill>
                  <a:srgbClr val="646569"/>
                </a:solidFill>
              </a:rPr>
              <a:t>Minerals</a:t>
            </a:r>
          </a:p>
          <a:p>
            <a:r>
              <a:rPr lang="en-US" sz="2200" dirty="0">
                <a:solidFill>
                  <a:srgbClr val="646569"/>
                </a:solidFill>
              </a:rPr>
              <a:t>Flora</a:t>
            </a:r>
          </a:p>
          <a:p>
            <a:r>
              <a:rPr lang="en-US" sz="2200" dirty="0">
                <a:solidFill>
                  <a:srgbClr val="646569"/>
                </a:solidFill>
              </a:rPr>
              <a:t>Fauna</a:t>
            </a:r>
          </a:p>
          <a:p>
            <a:r>
              <a:rPr lang="en-US" sz="2200" dirty="0" smtClean="0">
                <a:solidFill>
                  <a:srgbClr val="646569"/>
                </a:solidFill>
              </a:rPr>
              <a:t>Noise</a:t>
            </a:r>
            <a:endParaRPr lang="en-US" sz="2200" dirty="0">
              <a:solidFill>
                <a:srgbClr val="646569"/>
              </a:solidFill>
            </a:endParaRPr>
          </a:p>
        </p:txBody>
      </p:sp>
    </p:spTree>
    <p:custDataLst>
      <p:tags r:id="rId1"/>
    </p:custDataLst>
    <p:extLst>
      <p:ext uri="{BB962C8B-B14F-4D97-AF65-F5344CB8AC3E}">
        <p14:creationId xmlns:p14="http://schemas.microsoft.com/office/powerpoint/2010/main" val="112998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Contacting the NYSDEC</a:t>
            </a:r>
          </a:p>
        </p:txBody>
      </p:sp>
      <p:sp>
        <p:nvSpPr>
          <p:cNvPr id="12" name="TextBox 11"/>
          <p:cNvSpPr txBox="1"/>
          <p:nvPr/>
        </p:nvSpPr>
        <p:spPr>
          <a:xfrm>
            <a:off x="152400" y="2343150"/>
            <a:ext cx="8763000" cy="1938992"/>
          </a:xfrm>
          <a:prstGeom prst="rect">
            <a:avLst/>
          </a:prstGeom>
          <a:noFill/>
          <a:ln>
            <a:noFill/>
          </a:ln>
        </p:spPr>
        <p:txBody>
          <a:bodyPr wrap="square" rtlCol="0">
            <a:spAutoFit/>
          </a:bodyPr>
          <a:lstStyle/>
          <a:p>
            <a:r>
              <a:rPr lang="en-US" sz="2400" dirty="0" smtClean="0">
                <a:solidFill>
                  <a:srgbClr val="646569"/>
                </a:solidFill>
                <a:latin typeface="Arial" panose="020B0604020202020204" pitchFamily="34" charset="0"/>
                <a:cs typeface="Arial" panose="020B0604020202020204" pitchFamily="34" charset="0"/>
              </a:rPr>
              <a:t>(518</a:t>
            </a:r>
            <a:r>
              <a:rPr lang="en-US" sz="2400" dirty="0">
                <a:solidFill>
                  <a:srgbClr val="646569"/>
                </a:solidFill>
                <a:latin typeface="Arial" panose="020B0604020202020204" pitchFamily="34" charset="0"/>
                <a:cs typeface="Arial" panose="020B0604020202020204" pitchFamily="34" charset="0"/>
              </a:rPr>
              <a:t>) 402-9167		Division </a:t>
            </a:r>
            <a:r>
              <a:rPr lang="en-US" sz="2400" dirty="0" smtClean="0">
                <a:solidFill>
                  <a:srgbClr val="646569"/>
                </a:solidFill>
                <a:latin typeface="Arial" panose="020B0604020202020204" pitchFamily="34" charset="0"/>
                <a:cs typeface="Arial" panose="020B0604020202020204" pitchFamily="34" charset="0"/>
              </a:rPr>
              <a:t>of Environmental </a:t>
            </a:r>
            <a:r>
              <a:rPr lang="en-US" sz="2400" dirty="0">
                <a:solidFill>
                  <a:srgbClr val="646569"/>
                </a:solidFill>
                <a:latin typeface="Arial" panose="020B0604020202020204" pitchFamily="34" charset="0"/>
                <a:cs typeface="Arial" panose="020B0604020202020204" pitchFamily="34" charset="0"/>
              </a:rPr>
              <a:t>Permits</a:t>
            </a:r>
          </a:p>
          <a:p>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Email: 	</a:t>
            </a:r>
            <a:r>
              <a:rPr lang="en-US" sz="2400" dirty="0" smtClean="0">
                <a:solidFill>
                  <a:srgbClr val="646569"/>
                </a:solidFill>
                <a:latin typeface="Arial" panose="020B0604020202020204" pitchFamily="34" charset="0"/>
                <a:cs typeface="Arial" panose="020B0604020202020204" pitchFamily="34" charset="0"/>
                <a:hlinkClick r:id="rId5"/>
              </a:rPr>
              <a:t>deppermitting@dec.ny.gov</a:t>
            </a:r>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Website: 	</a:t>
            </a:r>
            <a:r>
              <a:rPr lang="en-US" sz="2400" dirty="0" smtClean="0">
                <a:solidFill>
                  <a:srgbClr val="646569"/>
                </a:solidFill>
                <a:latin typeface="Arial" panose="020B0604020202020204" pitchFamily="34" charset="0"/>
                <a:cs typeface="Arial" panose="020B0604020202020204" pitchFamily="34" charset="0"/>
                <a:hlinkClick r:id="rId6"/>
              </a:rPr>
              <a:t>www.dec.ny.gov</a:t>
            </a:r>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		</a:t>
            </a:r>
            <a:r>
              <a:rPr lang="en-US" sz="2400" dirty="0" smtClean="0">
                <a:solidFill>
                  <a:srgbClr val="646569"/>
                </a:solidFill>
                <a:latin typeface="Arial" panose="020B0604020202020204" pitchFamily="34" charset="0"/>
                <a:cs typeface="Arial" panose="020B0604020202020204" pitchFamily="34" charset="0"/>
                <a:hlinkClick r:id="rId7"/>
              </a:rPr>
              <a:t>www.dec.ny.gov/permits/357.html</a:t>
            </a:r>
            <a:endParaRPr lang="en-US" sz="2400" dirty="0">
              <a:solidFill>
                <a:srgbClr val="646569"/>
              </a:solidFill>
              <a:latin typeface="Arial" panose="020B0604020202020204" pitchFamily="34" charset="0"/>
              <a:cs typeface="Arial" panose="020B0604020202020204" pitchFamily="34" charset="0"/>
            </a:endParaRPr>
          </a:p>
        </p:txBody>
      </p:sp>
      <p:pic>
        <p:nvPicPr>
          <p:cNvPr id="5" name="Picture 5" descr="decbanner.bmp"/>
          <p:cNvPicPr>
            <a:picLocks noChangeAspect="1"/>
          </p:cNvPicPr>
          <p:nvPr>
            <p:custDataLst>
              <p:tags r:id="rId2"/>
            </p:custDataLst>
          </p:nvPr>
        </p:nvPicPr>
        <p:blipFill>
          <a:blip r:embed="rId8" cstate="print"/>
          <a:srcRect/>
          <a:stretch>
            <a:fillRect/>
          </a:stretch>
        </p:blipFill>
        <p:spPr bwMode="auto">
          <a:xfrm>
            <a:off x="228600" y="1275843"/>
            <a:ext cx="6877050" cy="81438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1086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How SEQRA works</a:t>
            </a:r>
          </a:p>
        </p:txBody>
      </p:sp>
      <p:sp>
        <p:nvSpPr>
          <p:cNvPr id="12" name="TextBox 11"/>
          <p:cNvSpPr txBox="1"/>
          <p:nvPr/>
        </p:nvSpPr>
        <p:spPr>
          <a:xfrm>
            <a:off x="152400" y="1352550"/>
            <a:ext cx="8763000" cy="3046988"/>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Agency proposes action or receives application</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Action classified*</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Lead agency established</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Significance of action determined*</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Environmental Impact Statement (EIS), if needed</a:t>
            </a: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Findings and agency decision*</a:t>
            </a:r>
          </a:p>
          <a:p>
            <a:pPr marL="342900" indent="-342900">
              <a:buFont typeface="Arial" panose="020B0604020202020204"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rgbClr val="646569"/>
                </a:solidFill>
                <a:latin typeface="Arial" panose="020B0604020202020204" pitchFamily="34" charset="0"/>
                <a:cs typeface="Arial" panose="020B0604020202020204" pitchFamily="34" charset="0"/>
              </a:rPr>
              <a:t>*SEQRA process can conclude at any of these points</a:t>
            </a:r>
          </a:p>
        </p:txBody>
      </p:sp>
    </p:spTree>
    <p:custDataLst>
      <p:tags r:id="rId1"/>
    </p:custDataLst>
    <p:extLst>
      <p:ext uri="{BB962C8B-B14F-4D97-AF65-F5344CB8AC3E}">
        <p14:creationId xmlns:p14="http://schemas.microsoft.com/office/powerpoint/2010/main" val="813709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nyseaf.net/graphics/EAFScopeGraphic.png"/>
          <p:cNvPicPr>
            <a:picLocks noChangeAspect="1" noChangeArrowheads="1"/>
          </p:cNvPicPr>
          <p:nvPr>
            <p:custDataLst>
              <p:tags r:id="rId2"/>
            </p:custDataLst>
          </p:nvPr>
        </p:nvPicPr>
        <p:blipFill>
          <a:blip r:embed="rId5" cstate="print"/>
          <a:srcRect t="2326" b="2326"/>
          <a:stretch>
            <a:fillRect/>
          </a:stretch>
        </p:blipFill>
        <p:spPr bwMode="auto">
          <a:xfrm>
            <a:off x="1676400" y="514350"/>
            <a:ext cx="4629150" cy="4476750"/>
          </a:xfrm>
          <a:prstGeom prst="rect">
            <a:avLst/>
          </a:prstGeom>
          <a:solidFill>
            <a:schemeClr val="accent2"/>
          </a:solidFill>
          <a:ln w="9525">
            <a:noFill/>
            <a:miter lim="800000"/>
            <a:headEnd/>
            <a:tailEnd/>
          </a:ln>
        </p:spPr>
      </p:pic>
    </p:spTree>
    <p:custDataLst>
      <p:tags r:id="rId1"/>
    </p:custDataLst>
    <p:extLst>
      <p:ext uri="{BB962C8B-B14F-4D97-AF65-F5344CB8AC3E}">
        <p14:creationId xmlns:p14="http://schemas.microsoft.com/office/powerpoint/2010/main" val="762743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http://www.nyseaf.net/graphics/EAFScopeGraphic.png"/>
          <p:cNvPicPr>
            <a:picLocks noChangeAspect="1" noChangeArrowheads="1"/>
          </p:cNvPicPr>
          <p:nvPr>
            <p:custDataLst>
              <p:tags r:id="rId2"/>
            </p:custDataLst>
          </p:nvPr>
        </p:nvPicPr>
        <p:blipFill>
          <a:blip r:embed="rId5" cstate="print"/>
          <a:srcRect t="2326" b="2326"/>
          <a:stretch>
            <a:fillRect/>
          </a:stretch>
        </p:blipFill>
        <p:spPr bwMode="auto">
          <a:xfrm>
            <a:off x="1676400" y="514350"/>
            <a:ext cx="4629150" cy="4476750"/>
          </a:xfrm>
          <a:prstGeom prst="rect">
            <a:avLst/>
          </a:prstGeom>
          <a:solidFill>
            <a:schemeClr val="accent2"/>
          </a:solidFill>
          <a:ln w="9525">
            <a:noFill/>
            <a:miter lim="800000"/>
            <a:headEnd/>
            <a:tailEnd/>
          </a:ln>
        </p:spPr>
      </p:pic>
      <p:sp>
        <p:nvSpPr>
          <p:cNvPr id="4" name="Oval 3"/>
          <p:cNvSpPr/>
          <p:nvPr/>
        </p:nvSpPr>
        <p:spPr>
          <a:xfrm>
            <a:off x="1676400" y="590550"/>
            <a:ext cx="4419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custDataLst>
      <p:tags r:id="rId1"/>
    </p:custDataLst>
    <p:extLst>
      <p:ext uri="{BB962C8B-B14F-4D97-AF65-F5344CB8AC3E}">
        <p14:creationId xmlns:p14="http://schemas.microsoft.com/office/powerpoint/2010/main" val="292459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Fs8Jd6cl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g4AarJDE_files\slide0001_image001.jpg"/>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NtQxgSUp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yn6HB9TG_files\slide0001_image001.jpg"/>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sN5mvf1k_files\slide0001_image001.jpg"/>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W1lLtCdj_files\slide0001_image001.png"/>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W1lLtCdj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W1lLtCdj_files\slide0001_image001.png"/>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W1lLtCdj_files\slide0001_image001.png"/>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ezMcR29a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CkwLq5IM_files\slide0001_image001.jpg"/>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jA9lrcNQ_files\slide0001_image001.jpg"/>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BPZ2SaEe_files\slide0001_image001.jpg"/>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2o0INFZH_files\slide0001_image001.jpg"/>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2YUiZM7t_files\slide0001_image001.jpg"/>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Q3ZBZfoX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vhBlZSzK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iTvqxuNS_files\slide0001_image001.jpg"/>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G9OQn9o8_files\slide0001_image001.jpg"/>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r34kHqmY_files\slide0001_image001.jpg"/>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iOohO7fL_files\slide0001_image001.jpg"/>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17DGpwRq_files\slide0001_image001.jpg"/>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HhRbgiyY_files\slide0001_image001.jpg"/>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r9VDUNpU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aaqjoHzr_files\slide0001_image001.jpg"/>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gWvKxSzj_files\slide0001_image001.jpg"/>
</p:tagLst>
</file>

<file path=ppt/tags/tag9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thomas\LOCALS~1\Temp\articulate\presenter\imgtemp\rvJvSdzl_files\slide0001_image001.jpg"/>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B00D30-9030-48AE-9559-BAAB1B52B88F}">
  <ds:schemaRefs>
    <ds:schemaRef ds:uri="http://schemas.microsoft.com/sharepoint/v3/contenttype/forms"/>
  </ds:schemaRefs>
</ds:datastoreItem>
</file>

<file path=customXml/itemProps2.xml><?xml version="1.0" encoding="utf-8"?>
<ds:datastoreItem xmlns:ds="http://schemas.openxmlformats.org/officeDocument/2006/customXml" ds:itemID="{741F8B16-B740-4AF2-905B-0F55AB1209FA}">
  <ds:schemaRefs>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d7ba0638-ee3c-42f0-be76-41efb289a28a"/>
    <ds:schemaRef ds:uri="http://schemas.microsoft.com/office/2006/metadata/properties"/>
  </ds:schemaRefs>
</ds:datastoreItem>
</file>

<file path=customXml/itemProps3.xml><?xml version="1.0" encoding="utf-8"?>
<ds:datastoreItem xmlns:ds="http://schemas.openxmlformats.org/officeDocument/2006/customXml" ds:itemID="{2E48A931-E0A1-4191-8A13-A31EAD521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10713</TotalTime>
  <Words>11823</Words>
  <Application>Microsoft Office PowerPoint</Application>
  <PresentationFormat>On-screen Show (16:9)</PresentationFormat>
  <Paragraphs>901</Paragraphs>
  <Slides>60</Slides>
  <Notes>60</Notes>
  <HiddenSlides>3</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60</vt:i4>
      </vt:variant>
    </vt:vector>
  </HeadingPairs>
  <TitlesOfParts>
    <vt:vector size="69" baseType="lpstr">
      <vt:lpstr>Arial</vt:lpstr>
      <vt:lpstr>Calibri</vt:lpstr>
      <vt:lpstr>Futura Md BT Bold</vt:lpstr>
      <vt:lpstr>Tw Cen MT</vt:lpstr>
      <vt:lpstr>Wingdings</vt:lpstr>
      <vt:lpstr>Cover Master</vt:lpstr>
      <vt:lpstr>Section Master</vt:lpstr>
      <vt:lpstr>Content Master</vt:lpstr>
      <vt:lpstr>2_Custom Design</vt:lpstr>
      <vt:lpstr>PowerPoint Presentation</vt:lpstr>
      <vt:lpstr>PowerPoint Presentation</vt:lpstr>
      <vt:lpstr>PowerPoint Presentation</vt:lpstr>
      <vt:lpstr>Basic purpose         Part 617.1 (c)</vt:lpstr>
      <vt:lpstr>What are “environmental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decisions before SEQRA concluded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significance      Part 617.7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Conditions               Part 617.3 (b)</vt:lpstr>
      <vt:lpstr>PowerPoint Presentation</vt:lpstr>
      <vt:lpstr>PowerPoint Presentation</vt:lpstr>
      <vt:lpstr>PowerPoint Presentation</vt:lpstr>
      <vt:lpstr>PowerPoint Presentation</vt:lpstr>
      <vt:lpstr>PowerPoint Presentation</vt:lpstr>
      <vt:lpstr>PowerPoint Presentation</vt:lpstr>
    </vt:vector>
  </TitlesOfParts>
  <Company>New York State - Office of General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Thomas, Erin</cp:lastModifiedBy>
  <cp:revision>264</cp:revision>
  <cp:lastPrinted>2015-10-09T19:40:40Z</cp:lastPrinted>
  <dcterms:created xsi:type="dcterms:W3CDTF">2014-12-09T18:34:34Z</dcterms:created>
  <dcterms:modified xsi:type="dcterms:W3CDTF">2015-10-14T21:38:39Z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y fmtid="{D5CDD505-2E9C-101B-9397-08002B2CF9AE}" pid="3" name="ArticulateGUID">
    <vt:lpwstr>AEBB6BD6-BA5A-464B-821F-86EE0AA5B96D</vt:lpwstr>
  </property>
  <property fmtid="{D5CDD505-2E9C-101B-9397-08002B2CF9AE}" pid="4" name="ArticulatePath">
    <vt:lpwstr>NYS_PowerPoint-LG (4)</vt:lpwstr>
  </property>
</Properties>
</file>