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0"/>
  </p:notesMasterIdLst>
  <p:handoutMasterIdLst>
    <p:handoutMasterId r:id="rId21"/>
  </p:handoutMasterIdLst>
  <p:sldIdLst>
    <p:sldId id="304" r:id="rId2"/>
    <p:sldId id="399" r:id="rId3"/>
    <p:sldId id="439" r:id="rId4"/>
    <p:sldId id="440" r:id="rId5"/>
    <p:sldId id="441" r:id="rId6"/>
    <p:sldId id="442" r:id="rId7"/>
    <p:sldId id="443" r:id="rId8"/>
    <p:sldId id="444" r:id="rId9"/>
    <p:sldId id="449" r:id="rId10"/>
    <p:sldId id="445" r:id="rId11"/>
    <p:sldId id="446" r:id="rId12"/>
    <p:sldId id="447" r:id="rId13"/>
    <p:sldId id="448" r:id="rId14"/>
    <p:sldId id="450" r:id="rId15"/>
    <p:sldId id="452" r:id="rId16"/>
    <p:sldId id="451" r:id="rId17"/>
    <p:sldId id="453" r:id="rId18"/>
    <p:sldId id="432" r:id="rId1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81325" autoAdjust="0"/>
  </p:normalViewPr>
  <p:slideViewPr>
    <p:cSldViewPr>
      <p:cViewPr varScale="1">
        <p:scale>
          <a:sx n="89" d="100"/>
          <a:sy n="89" d="100"/>
        </p:scale>
        <p:origin x="-1200" y="-108"/>
      </p:cViewPr>
      <p:guideLst>
        <p:guide orient="horz" pos="2160"/>
        <p:guide pos="2880"/>
      </p:guideLst>
    </p:cSldViewPr>
  </p:slideViewPr>
  <p:notesTextViewPr>
    <p:cViewPr>
      <p:scale>
        <a:sx n="1" d="1"/>
        <a:sy n="1" d="1"/>
      </p:scale>
      <p:origin x="0" y="48"/>
    </p:cViewPr>
  </p:notesTextViewPr>
  <p:sorterViewPr>
    <p:cViewPr>
      <p:scale>
        <a:sx n="100" d="100"/>
        <a:sy n="100" d="100"/>
      </p:scale>
      <p:origin x="0" y="0"/>
    </p:cViewPr>
  </p:sorterViewPr>
  <p:notesViewPr>
    <p:cSldViewPr>
      <p:cViewPr varScale="1">
        <p:scale>
          <a:sx n="71" d="100"/>
          <a:sy n="71" d="100"/>
        </p:scale>
        <p:origin x="-156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3D8B0-F9D1-49F7-81DA-5FE4A1C75D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7EB796-71CE-4BF7-A544-F06B1A93A437}">
      <dgm:prSet phldrT="[Text]" custT="1"/>
      <dgm:spPr>
        <a:solidFill>
          <a:schemeClr val="accent1"/>
        </a:solidFill>
      </dgm:spPr>
      <dgm:t>
        <a:bodyPr/>
        <a:lstStyle/>
        <a:p>
          <a:r>
            <a:rPr lang="en-US" sz="1600" b="1" dirty="0" smtClean="0">
              <a:solidFill>
                <a:schemeClr val="bg1"/>
              </a:solidFill>
              <a:latin typeface="+mn-lt"/>
              <a:cs typeface="Arial" panose="020B0604020202020204" pitchFamily="34" charset="0"/>
            </a:rPr>
            <a:t>Reengineering Field Operations</a:t>
          </a:r>
        </a:p>
      </dgm:t>
    </dgm:pt>
    <dgm:pt modelId="{0A9D28CB-55F5-401D-B865-27F112954302}" type="parTrans" cxnId="{8F28F9EB-558D-4C68-8CBD-16F8FF60D89D}">
      <dgm:prSet/>
      <dgm:spPr/>
      <dgm:t>
        <a:bodyPr/>
        <a:lstStyle/>
        <a:p>
          <a:endParaRPr lang="en-US" sz="1600"/>
        </a:p>
      </dgm:t>
    </dgm:pt>
    <dgm:pt modelId="{0900D7AB-7EE8-45D8-9AD9-0EA58F530DA2}" type="sibTrans" cxnId="{8F28F9EB-558D-4C68-8CBD-16F8FF60D89D}">
      <dgm:prSet/>
      <dgm:spPr/>
      <dgm:t>
        <a:bodyPr/>
        <a:lstStyle/>
        <a:p>
          <a:endParaRPr lang="en-US" sz="1600"/>
        </a:p>
      </dgm:t>
    </dgm:pt>
    <dgm:pt modelId="{0714F356-D6C9-4FB8-BA40-141E90FC08F8}">
      <dgm:prSet phldrT="[Text]" custT="1"/>
      <dgm:spPr>
        <a:solidFill>
          <a:schemeClr val="accent1"/>
        </a:solidFill>
      </dgm:spPr>
      <dgm:t>
        <a:bodyPr/>
        <a:lstStyle/>
        <a:p>
          <a:r>
            <a:rPr lang="en-US" sz="1800" b="1" dirty="0" smtClean="0">
              <a:solidFill>
                <a:schemeClr val="bg1"/>
              </a:solidFill>
              <a:latin typeface="+mn-lt"/>
              <a:cs typeface="Arial" panose="020B0604020202020204" pitchFamily="34" charset="0"/>
            </a:rPr>
            <a:t>Optimizing Self-Response</a:t>
          </a:r>
        </a:p>
      </dgm:t>
    </dgm:pt>
    <dgm:pt modelId="{B2DAAD3C-1F73-4B5C-A33D-491B4C2D38CD}" type="parTrans" cxnId="{832FEB49-4178-48C5-86B4-F46D8F6C4BAE}">
      <dgm:prSet/>
      <dgm:spPr/>
      <dgm:t>
        <a:bodyPr/>
        <a:lstStyle/>
        <a:p>
          <a:endParaRPr lang="en-US" sz="1600"/>
        </a:p>
      </dgm:t>
    </dgm:pt>
    <dgm:pt modelId="{1C500683-A4D4-4BBC-B789-51DCE3033C78}" type="sibTrans" cxnId="{832FEB49-4178-48C5-86B4-F46D8F6C4BAE}">
      <dgm:prSet/>
      <dgm:spPr/>
      <dgm:t>
        <a:bodyPr/>
        <a:lstStyle/>
        <a:p>
          <a:endParaRPr lang="en-US" sz="1600"/>
        </a:p>
      </dgm:t>
    </dgm:pt>
    <dgm:pt modelId="{AA7EB99E-8BD6-4D71-BAD7-5E5A7E013F0E}">
      <dgm:prSet phldrT="[Text]" custT="1"/>
      <dgm:spPr>
        <a:solidFill>
          <a:schemeClr val="accent1"/>
        </a:solidFill>
      </dgm:spPr>
      <dgm:t>
        <a:bodyPr/>
        <a:lstStyle/>
        <a:p>
          <a:r>
            <a:rPr lang="en-US" sz="1600" b="1" dirty="0" smtClean="0">
              <a:solidFill>
                <a:schemeClr val="bg1"/>
              </a:solidFill>
              <a:latin typeface="+mn-lt"/>
              <a:cs typeface="Arial" panose="020B0604020202020204" pitchFamily="34" charset="0"/>
            </a:rPr>
            <a:t>Utilizing Administrative Records</a:t>
          </a:r>
        </a:p>
      </dgm:t>
    </dgm:pt>
    <dgm:pt modelId="{FEA2E704-FC0F-465A-A425-E538BC63EBE5}" type="parTrans" cxnId="{8C39870A-3A98-4CC4-8110-B95B3A85D65F}">
      <dgm:prSet/>
      <dgm:spPr/>
      <dgm:t>
        <a:bodyPr/>
        <a:lstStyle/>
        <a:p>
          <a:endParaRPr lang="en-US" sz="1600"/>
        </a:p>
      </dgm:t>
    </dgm:pt>
    <dgm:pt modelId="{D6197930-6998-4BA2-A0E2-F74F4E3624F8}" type="sibTrans" cxnId="{8C39870A-3A98-4CC4-8110-B95B3A85D65F}">
      <dgm:prSet/>
      <dgm:spPr/>
      <dgm:t>
        <a:bodyPr/>
        <a:lstStyle/>
        <a:p>
          <a:endParaRPr lang="en-US" sz="1600"/>
        </a:p>
      </dgm:t>
    </dgm:pt>
    <dgm:pt modelId="{7EDCB4DB-E360-4F56-8078-6C2056C4F8E6}">
      <dgm:prSet phldrT="[Text]" custT="1"/>
      <dgm:spPr>
        <a:solidFill>
          <a:schemeClr val="accent1"/>
        </a:solidFill>
      </dgm:spPr>
      <dgm:t>
        <a:bodyPr/>
        <a:lstStyle/>
        <a:p>
          <a:endParaRPr lang="en-US" sz="700" b="1" dirty="0" smtClean="0">
            <a:solidFill>
              <a:schemeClr val="bg1"/>
            </a:solidFill>
          </a:endParaRPr>
        </a:p>
        <a:p>
          <a:r>
            <a:rPr lang="en-US" sz="1600" b="1" dirty="0" smtClean="0">
              <a:solidFill>
                <a:schemeClr val="bg1"/>
              </a:solidFill>
              <a:latin typeface="+mj-lt"/>
              <a:cs typeface="Arial" panose="020B0604020202020204" pitchFamily="34" charset="0"/>
            </a:rPr>
            <a:t>Reengineering Address Canvassing</a:t>
          </a:r>
        </a:p>
        <a:p>
          <a:endParaRPr lang="en-US" sz="1400" b="1" dirty="0">
            <a:solidFill>
              <a:schemeClr val="bg1"/>
            </a:solidFill>
          </a:endParaRPr>
        </a:p>
      </dgm:t>
    </dgm:pt>
    <dgm:pt modelId="{664F2F2B-278E-4604-9231-AD87A403EB7F}" type="sibTrans" cxnId="{63613A12-1F39-423F-B95E-FBB2F220B82D}">
      <dgm:prSet/>
      <dgm:spPr/>
      <dgm:t>
        <a:bodyPr/>
        <a:lstStyle/>
        <a:p>
          <a:endParaRPr lang="en-US" sz="1600"/>
        </a:p>
      </dgm:t>
    </dgm:pt>
    <dgm:pt modelId="{A80C5F6F-C84D-4BD2-A546-D506D4054604}" type="parTrans" cxnId="{63613A12-1F39-423F-B95E-FBB2F220B82D}">
      <dgm:prSet/>
      <dgm:spPr/>
      <dgm:t>
        <a:bodyPr/>
        <a:lstStyle/>
        <a:p>
          <a:endParaRPr lang="en-US" sz="1600"/>
        </a:p>
      </dgm:t>
    </dgm:pt>
    <dgm:pt modelId="{BCF858B3-66B4-4EF7-A868-E064193F916F}" type="pres">
      <dgm:prSet presAssocID="{1333D8B0-F9D1-49F7-81DA-5FE4A1C75D60}" presName="diagram" presStyleCnt="0">
        <dgm:presLayoutVars>
          <dgm:dir/>
          <dgm:resizeHandles val="exact"/>
        </dgm:presLayoutVars>
      </dgm:prSet>
      <dgm:spPr/>
      <dgm:t>
        <a:bodyPr/>
        <a:lstStyle/>
        <a:p>
          <a:endParaRPr lang="en-US"/>
        </a:p>
      </dgm:t>
    </dgm:pt>
    <dgm:pt modelId="{78A5D42C-ABC2-4C14-A12B-AA8225B553C6}" type="pres">
      <dgm:prSet presAssocID="{CF7EB796-71CE-4BF7-A544-F06B1A93A437}" presName="node" presStyleLbl="node1" presStyleIdx="0" presStyleCnt="4" custLinFactX="11028" custLinFactY="18382" custLinFactNeighborX="100000" custLinFactNeighborY="100000">
        <dgm:presLayoutVars>
          <dgm:bulletEnabled val="1"/>
        </dgm:presLayoutVars>
      </dgm:prSet>
      <dgm:spPr/>
      <dgm:t>
        <a:bodyPr/>
        <a:lstStyle/>
        <a:p>
          <a:endParaRPr lang="en-US"/>
        </a:p>
      </dgm:t>
    </dgm:pt>
    <dgm:pt modelId="{1AA7271E-7084-4FCF-B054-954F5085C1DC}" type="pres">
      <dgm:prSet presAssocID="{0900D7AB-7EE8-45D8-9AD9-0EA58F530DA2}" presName="sibTrans" presStyleCnt="0"/>
      <dgm:spPr/>
    </dgm:pt>
    <dgm:pt modelId="{9E022E0B-F683-487D-A1A8-A29DB11DAFFB}" type="pres">
      <dgm:prSet presAssocID="{0714F356-D6C9-4FB8-BA40-141E90FC08F8}" presName="node" presStyleLbl="node1" presStyleIdx="1" presStyleCnt="4" custLinFactNeighborY="1463">
        <dgm:presLayoutVars>
          <dgm:bulletEnabled val="1"/>
        </dgm:presLayoutVars>
      </dgm:prSet>
      <dgm:spPr/>
      <dgm:t>
        <a:bodyPr/>
        <a:lstStyle/>
        <a:p>
          <a:endParaRPr lang="en-US"/>
        </a:p>
      </dgm:t>
    </dgm:pt>
    <dgm:pt modelId="{3D68EB01-7818-4C42-8D3F-BB67B5FAF2DA}" type="pres">
      <dgm:prSet presAssocID="{1C500683-A4D4-4BBC-B789-51DCE3033C78}" presName="sibTrans" presStyleCnt="0"/>
      <dgm:spPr/>
    </dgm:pt>
    <dgm:pt modelId="{90F2635F-1F35-4394-A259-B06A7420E009}" type="pres">
      <dgm:prSet presAssocID="{AA7EB99E-8BD6-4D71-BAD7-5E5A7E013F0E}" presName="node" presStyleLbl="node1" presStyleIdx="2" presStyleCnt="4" custScaleX="93302" custScaleY="102824" custLinFactNeighborX="-2223">
        <dgm:presLayoutVars>
          <dgm:bulletEnabled val="1"/>
        </dgm:presLayoutVars>
      </dgm:prSet>
      <dgm:spPr/>
      <dgm:t>
        <a:bodyPr/>
        <a:lstStyle/>
        <a:p>
          <a:endParaRPr lang="en-US"/>
        </a:p>
      </dgm:t>
    </dgm:pt>
    <dgm:pt modelId="{8E897083-672E-4CD6-AF0E-C7E30A7D3819}" type="pres">
      <dgm:prSet presAssocID="{D6197930-6998-4BA2-A0E2-F74F4E3624F8}" presName="sibTrans" presStyleCnt="0"/>
      <dgm:spPr/>
    </dgm:pt>
    <dgm:pt modelId="{2BF8D41B-F938-4F14-93A7-EBCA58BD703B}" type="pres">
      <dgm:prSet presAssocID="{7EDCB4DB-E360-4F56-8078-6C2056C4F8E6}" presName="node" presStyleLbl="node1" presStyleIdx="3" presStyleCnt="4" custScaleX="95098" custScaleY="97094" custLinFactX="-6005" custLinFactY="-15417" custLinFactNeighborX="-100000" custLinFactNeighborY="-100000">
        <dgm:presLayoutVars>
          <dgm:bulletEnabled val="1"/>
        </dgm:presLayoutVars>
      </dgm:prSet>
      <dgm:spPr/>
      <dgm:t>
        <a:bodyPr/>
        <a:lstStyle/>
        <a:p>
          <a:endParaRPr lang="en-US"/>
        </a:p>
      </dgm:t>
    </dgm:pt>
  </dgm:ptLst>
  <dgm:cxnLst>
    <dgm:cxn modelId="{1FECDDDB-D16B-42E9-8B47-E07E037B62AC}" type="presOf" srcId="{7EDCB4DB-E360-4F56-8078-6C2056C4F8E6}" destId="{2BF8D41B-F938-4F14-93A7-EBCA58BD703B}" srcOrd="0" destOrd="0" presId="urn:microsoft.com/office/officeart/2005/8/layout/default"/>
    <dgm:cxn modelId="{8F28F9EB-558D-4C68-8CBD-16F8FF60D89D}" srcId="{1333D8B0-F9D1-49F7-81DA-5FE4A1C75D60}" destId="{CF7EB796-71CE-4BF7-A544-F06B1A93A437}" srcOrd="0" destOrd="0" parTransId="{0A9D28CB-55F5-401D-B865-27F112954302}" sibTransId="{0900D7AB-7EE8-45D8-9AD9-0EA58F530DA2}"/>
    <dgm:cxn modelId="{F72A6027-D309-4FED-AA2E-D4FEADDE84D9}" type="presOf" srcId="{AA7EB99E-8BD6-4D71-BAD7-5E5A7E013F0E}" destId="{90F2635F-1F35-4394-A259-B06A7420E009}" srcOrd="0" destOrd="0" presId="urn:microsoft.com/office/officeart/2005/8/layout/default"/>
    <dgm:cxn modelId="{63613A12-1F39-423F-B95E-FBB2F220B82D}" srcId="{1333D8B0-F9D1-49F7-81DA-5FE4A1C75D60}" destId="{7EDCB4DB-E360-4F56-8078-6C2056C4F8E6}" srcOrd="3" destOrd="0" parTransId="{A80C5F6F-C84D-4BD2-A546-D506D4054604}" sibTransId="{664F2F2B-278E-4604-9231-AD87A403EB7F}"/>
    <dgm:cxn modelId="{88C8E94E-4C5E-4CA5-882B-E6D9EA51103E}" type="presOf" srcId="{CF7EB796-71CE-4BF7-A544-F06B1A93A437}" destId="{78A5D42C-ABC2-4C14-A12B-AA8225B553C6}" srcOrd="0" destOrd="0" presId="urn:microsoft.com/office/officeart/2005/8/layout/default"/>
    <dgm:cxn modelId="{8C39870A-3A98-4CC4-8110-B95B3A85D65F}" srcId="{1333D8B0-F9D1-49F7-81DA-5FE4A1C75D60}" destId="{AA7EB99E-8BD6-4D71-BAD7-5E5A7E013F0E}" srcOrd="2" destOrd="0" parTransId="{FEA2E704-FC0F-465A-A425-E538BC63EBE5}" sibTransId="{D6197930-6998-4BA2-A0E2-F74F4E3624F8}"/>
    <dgm:cxn modelId="{7B5CF63C-A56B-46E7-A386-29200163CD94}" type="presOf" srcId="{1333D8B0-F9D1-49F7-81DA-5FE4A1C75D60}" destId="{BCF858B3-66B4-4EF7-A868-E064193F916F}" srcOrd="0" destOrd="0" presId="urn:microsoft.com/office/officeart/2005/8/layout/default"/>
    <dgm:cxn modelId="{55C2149C-22C0-46DE-8CE1-36A8795F8CA3}" type="presOf" srcId="{0714F356-D6C9-4FB8-BA40-141E90FC08F8}" destId="{9E022E0B-F683-487D-A1A8-A29DB11DAFFB}" srcOrd="0" destOrd="0" presId="urn:microsoft.com/office/officeart/2005/8/layout/default"/>
    <dgm:cxn modelId="{832FEB49-4178-48C5-86B4-F46D8F6C4BAE}" srcId="{1333D8B0-F9D1-49F7-81DA-5FE4A1C75D60}" destId="{0714F356-D6C9-4FB8-BA40-141E90FC08F8}" srcOrd="1" destOrd="0" parTransId="{B2DAAD3C-1F73-4B5C-A33D-491B4C2D38CD}" sibTransId="{1C500683-A4D4-4BBC-B789-51DCE3033C78}"/>
    <dgm:cxn modelId="{7F532682-5E01-4F42-A7EF-BB27535F7B22}" type="presParOf" srcId="{BCF858B3-66B4-4EF7-A868-E064193F916F}" destId="{78A5D42C-ABC2-4C14-A12B-AA8225B553C6}" srcOrd="0" destOrd="0" presId="urn:microsoft.com/office/officeart/2005/8/layout/default"/>
    <dgm:cxn modelId="{518C16B1-EE6C-429F-88E4-26CDF2F6CC47}" type="presParOf" srcId="{BCF858B3-66B4-4EF7-A868-E064193F916F}" destId="{1AA7271E-7084-4FCF-B054-954F5085C1DC}" srcOrd="1" destOrd="0" presId="urn:microsoft.com/office/officeart/2005/8/layout/default"/>
    <dgm:cxn modelId="{982F7615-76D0-4247-B40C-6FA6739BCE3E}" type="presParOf" srcId="{BCF858B3-66B4-4EF7-A868-E064193F916F}" destId="{9E022E0B-F683-487D-A1A8-A29DB11DAFFB}" srcOrd="2" destOrd="0" presId="urn:microsoft.com/office/officeart/2005/8/layout/default"/>
    <dgm:cxn modelId="{57E6E51D-08D6-4A68-9DAD-43AAFFEA048A}" type="presParOf" srcId="{BCF858B3-66B4-4EF7-A868-E064193F916F}" destId="{3D68EB01-7818-4C42-8D3F-BB67B5FAF2DA}" srcOrd="3" destOrd="0" presId="urn:microsoft.com/office/officeart/2005/8/layout/default"/>
    <dgm:cxn modelId="{21EE6BD2-D017-4094-9AD9-3E2920C9EF11}" type="presParOf" srcId="{BCF858B3-66B4-4EF7-A868-E064193F916F}" destId="{90F2635F-1F35-4394-A259-B06A7420E009}" srcOrd="4" destOrd="0" presId="urn:microsoft.com/office/officeart/2005/8/layout/default"/>
    <dgm:cxn modelId="{2C6823C5-50AF-4715-A5A3-DE40654204F1}" type="presParOf" srcId="{BCF858B3-66B4-4EF7-A868-E064193F916F}" destId="{8E897083-672E-4CD6-AF0E-C7E30A7D3819}" srcOrd="5" destOrd="0" presId="urn:microsoft.com/office/officeart/2005/8/layout/default"/>
    <dgm:cxn modelId="{B5BA378B-2A5A-486F-8B12-B0482E928817}" type="presParOf" srcId="{BCF858B3-66B4-4EF7-A868-E064193F916F}" destId="{2BF8D41B-F938-4F14-93A7-EBCA58BD703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5D42C-ABC2-4C14-A12B-AA8225B553C6}">
      <dsp:nvSpPr>
        <dsp:cNvPr id="0" name=""/>
        <dsp:cNvSpPr/>
      </dsp:nvSpPr>
      <dsp:spPr>
        <a:xfrm>
          <a:off x="3994810" y="2178172"/>
          <a:ext cx="3065859" cy="183951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n-lt"/>
              <a:cs typeface="Arial" panose="020B0604020202020204" pitchFamily="34" charset="0"/>
            </a:rPr>
            <a:t>Reengineering Field Operations</a:t>
          </a:r>
        </a:p>
      </dsp:txBody>
      <dsp:txXfrm>
        <a:off x="3994810" y="2178172"/>
        <a:ext cx="3065859" cy="1839515"/>
      </dsp:txXfrm>
    </dsp:sp>
    <dsp:sp modelId="{9E022E0B-F683-487D-A1A8-A29DB11DAFFB}">
      <dsp:nvSpPr>
        <dsp:cNvPr id="0" name=""/>
        <dsp:cNvSpPr/>
      </dsp:nvSpPr>
      <dsp:spPr>
        <a:xfrm>
          <a:off x="3963292" y="27429"/>
          <a:ext cx="3065859" cy="183951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mn-lt"/>
              <a:cs typeface="Arial" panose="020B0604020202020204" pitchFamily="34" charset="0"/>
            </a:rPr>
            <a:t>Optimizing Self-Response</a:t>
          </a:r>
        </a:p>
      </dsp:txBody>
      <dsp:txXfrm>
        <a:off x="3963292" y="27429"/>
        <a:ext cx="3065859" cy="1839515"/>
      </dsp:txXfrm>
    </dsp:sp>
    <dsp:sp modelId="{90F2635F-1F35-4394-A259-B06A7420E009}">
      <dsp:nvSpPr>
        <dsp:cNvPr id="0" name=""/>
        <dsp:cNvSpPr/>
      </dsp:nvSpPr>
      <dsp:spPr>
        <a:xfrm>
          <a:off x="700513" y="2146619"/>
          <a:ext cx="2860508" cy="189146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n-lt"/>
              <a:cs typeface="Arial" panose="020B0604020202020204" pitchFamily="34" charset="0"/>
            </a:rPr>
            <a:t>Utilizing Administrative Records</a:t>
          </a:r>
        </a:p>
      </dsp:txBody>
      <dsp:txXfrm>
        <a:off x="700513" y="2146619"/>
        <a:ext cx="2860508" cy="1891463"/>
      </dsp:txXfrm>
    </dsp:sp>
    <dsp:sp modelId="{2BF8D41B-F938-4F14-93A7-EBCA58BD703B}">
      <dsp:nvSpPr>
        <dsp:cNvPr id="0" name=""/>
        <dsp:cNvSpPr/>
      </dsp:nvSpPr>
      <dsp:spPr>
        <a:xfrm>
          <a:off x="685797" y="76207"/>
          <a:ext cx="2915570" cy="178605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b="1" kern="1200" dirty="0" smtClean="0">
            <a:solidFill>
              <a:schemeClr val="bg1"/>
            </a:solidFill>
          </a:endParaRPr>
        </a:p>
        <a:p>
          <a:pPr lvl="0" algn="ctr" defTabSz="311150">
            <a:lnSpc>
              <a:spcPct val="90000"/>
            </a:lnSpc>
            <a:spcBef>
              <a:spcPct val="0"/>
            </a:spcBef>
            <a:spcAft>
              <a:spcPct val="35000"/>
            </a:spcAft>
          </a:pPr>
          <a:r>
            <a:rPr lang="en-US" sz="1600" b="1" kern="1200" dirty="0" smtClean="0">
              <a:solidFill>
                <a:schemeClr val="bg1"/>
              </a:solidFill>
              <a:latin typeface="+mj-lt"/>
              <a:cs typeface="Arial" panose="020B0604020202020204" pitchFamily="34" charset="0"/>
            </a:rPr>
            <a:t>Reengineering Address Canvassing</a:t>
          </a:r>
        </a:p>
        <a:p>
          <a:pPr lvl="0" algn="ctr" defTabSz="311150">
            <a:lnSpc>
              <a:spcPct val="90000"/>
            </a:lnSpc>
            <a:spcBef>
              <a:spcPct val="0"/>
            </a:spcBef>
            <a:spcAft>
              <a:spcPct val="35000"/>
            </a:spcAft>
          </a:pPr>
          <a:endParaRPr lang="en-US" sz="1400" b="1" kern="1200" dirty="0">
            <a:solidFill>
              <a:schemeClr val="bg1"/>
            </a:solidFill>
          </a:endParaRPr>
        </a:p>
      </dsp:txBody>
      <dsp:txXfrm>
        <a:off x="685797" y="76207"/>
        <a:ext cx="2915570" cy="1786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43EE235-F34A-4804-998C-D7841F005A35}" type="datetimeFigureOut">
              <a:rPr lang="en-US" smtClean="0"/>
              <a:t>4/29/2015</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F5AA783D-F4C7-4AF4-BC0F-E4ECB68C1010}" type="slidenum">
              <a:rPr lang="en-US" smtClean="0"/>
              <a:t>‹#›</a:t>
            </a:fld>
            <a:endParaRPr lang="en-US" dirty="0"/>
          </a:p>
        </p:txBody>
      </p:sp>
    </p:spTree>
    <p:extLst>
      <p:ext uri="{BB962C8B-B14F-4D97-AF65-F5344CB8AC3E}">
        <p14:creationId xmlns:p14="http://schemas.microsoft.com/office/powerpoint/2010/main" val="3594377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7A2CACE-9796-44B9-93DB-3646C948A51D}" type="datetimeFigureOut">
              <a:rPr lang="en-US" smtClean="0"/>
              <a:t>4/29/2015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D9F51A89-74B3-4837-9366-3760FAA991FF}" type="slidenum">
              <a:rPr lang="en-US" smtClean="0"/>
              <a:t>‹#›</a:t>
            </a:fld>
            <a:endParaRPr lang="en-US" dirty="0"/>
          </a:p>
        </p:txBody>
      </p:sp>
    </p:spTree>
    <p:extLst>
      <p:ext uri="{BB962C8B-B14F-4D97-AF65-F5344CB8AC3E}">
        <p14:creationId xmlns:p14="http://schemas.microsoft.com/office/powerpoint/2010/main" val="1193531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inks.govdelivery.com/track?type=click&amp;enid=ZWFzPTEmbWFpbGluZ2lkPTIwMTUwNDI4LjQ0NTE2NTkxJm1lc3NhZ2VpZD1NREItUFJELUJVTC0yMDE1MDQyOC40NDUxNjU5MSZkYXRhYmFzZWlkPTEwMDEmc2VyaWFsPTE3MDAyMjM2JmVtYWlsaWQ9Z2FyeS5iLmNoYXBwZWxsQGNlbnN1cy5nb3YmdXNlcmlkPWdhcnkuYi5jaGFwcGVsbEBjZW5zdXMuZ292JmZsPSZleHRyYT1NdWx0aXZhcmlhdGVJZD0mJiY=&amp;&amp;&amp;102&amp;&amp;&amp;http://www.census.gov/acs/www/about_the_survey/acs_content_review/?eml=gd&amp;utm_medium=email&amp;utm_source=govdelive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0358B07-3C5D-4462-A537-A63D878EC326}" type="slidenum">
              <a:rPr lang="en-US" smtClean="0">
                <a:latin typeface="Times New Roman" pitchFamily="18" charset="0"/>
              </a:rPr>
              <a:pPr/>
              <a:t>1</a:t>
            </a:fld>
            <a:endParaRPr lang="en-US" dirty="0" smtClean="0">
              <a:latin typeface="Times New Roman" pitchFamily="18" charset="0"/>
            </a:endParaRPr>
          </a:p>
        </p:txBody>
      </p:sp>
      <p:sp>
        <p:nvSpPr>
          <p:cNvPr id="50179" name="Rectangle 2"/>
          <p:cNvSpPr>
            <a:spLocks noGrp="1" noRot="1" noChangeAspect="1" noChangeArrowheads="1" noTextEdit="1"/>
          </p:cNvSpPr>
          <p:nvPr>
            <p:ph type="sldImg"/>
          </p:nvPr>
        </p:nvSpPr>
        <p:spPr>
          <a:xfrm>
            <a:off x="2895600" y="525463"/>
            <a:ext cx="3505200" cy="2628900"/>
          </a:xfrm>
          <a:ln/>
        </p:spPr>
      </p:sp>
      <p:sp>
        <p:nvSpPr>
          <p:cNvPr id="50180" name="Rectangle 3"/>
          <p:cNvSpPr>
            <a:spLocks noGrp="1" noChangeArrowheads="1"/>
          </p:cNvSpPr>
          <p:nvPr>
            <p:ph type="body" idx="1"/>
          </p:nvPr>
        </p:nvSpPr>
        <p:spPr>
          <a:xfrm>
            <a:off x="1239944" y="3330420"/>
            <a:ext cx="6816518" cy="3154441"/>
          </a:xfrm>
          <a:noFill/>
          <a:ln/>
        </p:spPr>
        <p:txBody>
          <a:bodyPr/>
          <a:lstStyle/>
          <a:p>
            <a:pPr eaLnBrk="1" hangingPunct="1">
              <a:spcBef>
                <a:spcPct val="0"/>
              </a:spcBef>
            </a:pPr>
            <a:r>
              <a:rPr lang="en-US" sz="2400" b="0" dirty="0" smtClean="0"/>
              <a:t>Good morning, ladies and gentlemen. I’m very</a:t>
            </a:r>
            <a:r>
              <a:rPr lang="en-US" sz="2400" b="0" baseline="0" dirty="0" smtClean="0"/>
              <a:t> pleased to address the meeting of the New York State Data Center affiliates. This is the first time I’ve had the honor of speaking here, and I’d like to thank Laura Close and the New York State Department of Labor for working with the Census Bureau to provide this venue for the exchange of information that will be crucial for all of us going forward.</a:t>
            </a:r>
            <a:endParaRPr lang="en-US" sz="24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planning for the 2020 Geographic Partnership programs is well underway;</a:t>
            </a:r>
            <a:r>
              <a:rPr lang="en-US" baseline="0" dirty="0" smtClean="0"/>
              <a:t> and as with all planning functions, some of the programs are further along than others. This shows the current schedule for the programs that many of you will be asked to participate in. I will briefly describe where we stand with each of the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Redistricting project will be the first to get underway – the primary difference between 2020 &amp; 2010 will be that the regional offices will not be involved – this will be conducted exclusively from the Redistricting Data Office, Geography Division and the National Processing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2020 LUCA Program will feature substantial changes from the 2010 program. Mike </a:t>
            </a:r>
            <a:r>
              <a:rPr lang="en-US" baseline="0" dirty="0" err="1" smtClean="0"/>
              <a:t>Horgan</a:t>
            </a:r>
            <a:r>
              <a:rPr lang="en-US" baseline="0" dirty="0" smtClean="0"/>
              <a:t> will address these in his presentation later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 substantial changes are anticipated for the 2020 PSAP/TSAP. The basic partnership structure is to be maintained, relying on county planners and regional planning authorities.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Boundary &amp; Annexation Survey, after a hiatus in 2014 due to sequestration cuts, has returned for 2015. We hope to continue the BAS annually through 2020, when it will be supplemented by the Boundary Validation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also replace the MAF/TIGER Partnership Software with a new, more flexible interface called Geographic Update Partnership Software (GUPS). The GUPS will be required for all of the above programs, with the exception of BAS &amp; BVP, where it will be optional. The GUPS will provide a web based as well as a stand alone application, and can be utilized by GIS users of all skill levels. </a:t>
            </a: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10</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defTabSz="914350">
              <a:defRPr/>
            </a:pPr>
            <a:r>
              <a:rPr lang="en-US" dirty="0" smtClean="0"/>
              <a:t>As I’m sure all of you probably know by now,</a:t>
            </a:r>
            <a:r>
              <a:rPr lang="en-US" baseline="0" dirty="0" smtClean="0"/>
              <a:t> i</a:t>
            </a:r>
            <a:r>
              <a:rPr lang="en-US" dirty="0" smtClean="0"/>
              <a:t>n the fiscal year 2016 budget request, the Census Bureau proposed not reinstating the three-year product. There will be no release of the 2014 3-Year estimates this year. This will reduce the topicality of data for populations</a:t>
            </a:r>
            <a:r>
              <a:rPr lang="en-US" baseline="0" dirty="0" smtClean="0"/>
              <a:t> of geographies that are less than 65,000. They will, however, still be available in the 5-Year estimate. There has been strong resistance to this measure, especially from the State Data Center affiliates, but the 3-Year estimates were deemed the least used of the ACS datasets, and thus recommended for removal in a tight budgetary climate.</a:t>
            </a:r>
          </a:p>
          <a:p>
            <a:pPr defTabSz="914350">
              <a:defRPr/>
            </a:pPr>
            <a:r>
              <a:rPr lang="en-US" baseline="0" dirty="0" smtClean="0"/>
              <a:t>Perhaps the best ACS news in some time is that of being able to display and download ACS Block Group data via American Fact Finder. This allows for greater flexibility in downloading data for the smallest geographies in the ACS 5-Year universe. The user can now also download custom Block Group </a:t>
            </a:r>
            <a:r>
              <a:rPr lang="en-US" baseline="0" dirty="0" err="1" smtClean="0"/>
              <a:t>shapefiles</a:t>
            </a:r>
            <a:r>
              <a:rPr lang="en-US" baseline="0" dirty="0" smtClean="0"/>
              <a:t> for use in GIS directly from American Fact Finder. Since this functionality as been added to AFF, the ACS Summary File Retrieval Tool was deemed unnecessary, and will be discontinued.</a:t>
            </a: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11</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defTabSz="914350">
              <a:defRPr/>
            </a:pPr>
            <a:r>
              <a:rPr lang="en-US" dirty="0" smtClean="0"/>
              <a:t>For the 2014-2015 Content Review,</a:t>
            </a:r>
            <a:r>
              <a:rPr lang="en-US" baseline="0" dirty="0" smtClean="0"/>
              <a:t> three subjects have been identified as candidates for removal from the ACS: Business or Medical Office on Property, Field of Degree, and Marital History. Field of Degree and Marital History were added to the ACS during the 2008-2009 Content Update. The goal of the Content Review is “To continually balance the level of effort to complete the survey with the ongoing  and emerging needs of the federal government, the federal statistical system, and the nation for small area and small population information.</a:t>
            </a:r>
          </a:p>
          <a:p>
            <a:pPr marL="0" marR="0" indent="0" algn="l" defTabSz="91435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baseline="0" dirty="0" smtClean="0"/>
              <a:t>To meet this goal, the Census Bureau follows these four steps. First, the federal agencies articulate needs, then the Census Bureau and OMB assess needs. Following that, the ISCP (Interagency Council on Statistical Policy) subcommittee advises Census and OMB. Finally, the Census Bureau and OMB make content decisions. </a:t>
            </a:r>
            <a:r>
              <a:rPr lang="en-US" sz="1200" dirty="0" smtClean="0"/>
              <a:t>Under the Paperwork Reduction Act, the OMB approval process ensures the practical utility of the data, and minimizes respondent burden. The ICSP Subcommittee for ACS was chartered in 2012 to provide a broader perspective and advise Census and OMB when making content decisions. </a:t>
            </a:r>
          </a:p>
          <a:p>
            <a:pPr marL="0" marR="0" indent="0" algn="l" defTabSz="91435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effectLst/>
              </a:rPr>
              <a:t>Based on the</a:t>
            </a:r>
            <a:r>
              <a:rPr lang="en-US" baseline="0" dirty="0" smtClean="0">
                <a:effectLst/>
              </a:rPr>
              <a:t> </a:t>
            </a:r>
            <a:r>
              <a:rPr lang="en-US" dirty="0" smtClean="0">
                <a:effectLst/>
              </a:rPr>
              <a:t>review and feedback the from the call for comments Census </a:t>
            </a:r>
            <a:r>
              <a:rPr lang="en-US" dirty="0" smtClean="0">
                <a:effectLst/>
              </a:rPr>
              <a:t>Bureau</a:t>
            </a:r>
            <a:r>
              <a:rPr lang="en-US" baseline="0" dirty="0" smtClean="0">
                <a:effectLst/>
              </a:rPr>
              <a:t> </a:t>
            </a:r>
            <a:r>
              <a:rPr lang="en-US" dirty="0" smtClean="0">
                <a:effectLst/>
              </a:rPr>
              <a:t>released </a:t>
            </a:r>
            <a:r>
              <a:rPr lang="en-US" dirty="0" smtClean="0">
                <a:effectLst/>
              </a:rPr>
              <a:t>a Federal Register notice on April 28th proposing:</a:t>
            </a:r>
          </a:p>
          <a:p>
            <a:r>
              <a:rPr lang="en-US" dirty="0" smtClean="0">
                <a:effectLst/>
              </a:rPr>
              <a:t> </a:t>
            </a:r>
          </a:p>
          <a:p>
            <a:r>
              <a:rPr lang="en-US" dirty="0" smtClean="0">
                <a:effectLst/>
              </a:rPr>
              <a:t>-</a:t>
            </a:r>
            <a:r>
              <a:rPr lang="en-US" sz="1200" kern="1200" dirty="0" smtClean="0">
                <a:solidFill>
                  <a:schemeClr val="tx1"/>
                </a:solidFill>
                <a:effectLst/>
                <a:latin typeface="+mn-lt"/>
                <a:ea typeface="+mn-ea"/>
                <a:cs typeface="+mn-cs"/>
              </a:rPr>
              <a:t>          </a:t>
            </a:r>
            <a:r>
              <a:rPr lang="en-US" dirty="0" smtClean="0">
                <a:effectLst/>
              </a:rPr>
              <a:t>Eliminating the business on property question</a:t>
            </a:r>
          </a:p>
          <a:p>
            <a:r>
              <a:rPr lang="en-US" dirty="0" smtClean="0">
                <a:effectLst/>
              </a:rPr>
              <a:t>-</a:t>
            </a:r>
            <a:r>
              <a:rPr lang="en-US" sz="1200" kern="1200" dirty="0" smtClean="0">
                <a:solidFill>
                  <a:schemeClr val="tx1"/>
                </a:solidFill>
                <a:effectLst/>
                <a:latin typeface="+mn-lt"/>
                <a:ea typeface="+mn-ea"/>
                <a:cs typeface="+mn-cs"/>
              </a:rPr>
              <a:t>          </a:t>
            </a:r>
            <a:r>
              <a:rPr lang="en-US" dirty="0" smtClean="0">
                <a:effectLst/>
              </a:rPr>
              <a:t>Keeping the field of degree and marital history questions</a:t>
            </a:r>
          </a:p>
          <a:p>
            <a:r>
              <a:rPr lang="en-US" dirty="0" smtClean="0">
                <a:effectLst/>
              </a:rPr>
              <a:t> </a:t>
            </a:r>
          </a:p>
          <a:p>
            <a:r>
              <a:rPr lang="en-US" dirty="0" smtClean="0">
                <a:effectLst/>
              </a:rPr>
              <a:t>There will be a 30 day public comment period on these recommendations, and the US Office of Management and Budget will review the comments and issue a decision.</a:t>
            </a:r>
          </a:p>
          <a:p>
            <a:pPr marL="0" marR="0" indent="0" algn="l" defTabSz="91435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sz="1200" dirty="0" smtClean="0"/>
              <a:t>As the timeline shows, after reviewing Federal Register Notice comments, OMB</a:t>
            </a:r>
            <a:r>
              <a:rPr lang="en-US" sz="1200" baseline="0" dirty="0" smtClean="0"/>
              <a:t> will give the Census Bureau its decision on 2016 content in June.</a:t>
            </a:r>
            <a:endParaRPr lang="en-US" dirty="0" smtClean="0"/>
          </a:p>
          <a:p>
            <a:pPr defTabSz="914350">
              <a:defRPr/>
            </a:pP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12</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defTabSz="914350">
              <a:defRPr/>
            </a:pPr>
            <a:r>
              <a:rPr lang="en-US" dirty="0" smtClean="0"/>
              <a:t>In the</a:t>
            </a:r>
            <a:r>
              <a:rPr lang="en-US" baseline="0" dirty="0" smtClean="0"/>
              <a:t> next ACS Content Review</a:t>
            </a:r>
            <a:r>
              <a:rPr lang="en-US" dirty="0" smtClean="0"/>
              <a:t> webinar, June 23, the ACS</a:t>
            </a:r>
            <a:r>
              <a:rPr lang="en-US" baseline="0" dirty="0" smtClean="0"/>
              <a:t> Office</a:t>
            </a:r>
            <a:r>
              <a:rPr lang="en-US" dirty="0" smtClean="0"/>
              <a:t> will discuss results of the first phase of the project, public comments received in response to a 60-day Federal Register notice published about the results, and next steps. The presentation will be followed by 10-15 minutes of questions and answers</a:t>
            </a:r>
            <a:r>
              <a:rPr lang="en-US" dirty="0" smtClean="0"/>
              <a:t>.</a:t>
            </a:r>
          </a:p>
          <a:p>
            <a:pPr defTabSz="914350">
              <a:defRPr/>
            </a:pPr>
            <a:endParaRPr lang="en-US" dirty="0" smtClean="0"/>
          </a:p>
          <a:p>
            <a:pPr defTabSz="914350">
              <a:defRPr/>
            </a:pPr>
            <a:r>
              <a:rPr lang="en-US" sz="1200" kern="1200" dirty="0" smtClean="0">
                <a:solidFill>
                  <a:schemeClr val="tx1"/>
                </a:solidFill>
                <a:effectLst/>
                <a:latin typeface="+mn-lt"/>
                <a:ea typeface="+mn-ea"/>
                <a:cs typeface="+mn-cs"/>
              </a:rPr>
              <a:t>The Census Bureau also is providing access to the full set of comments received in response to the original 60-day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notice, and to the documentation package submitted to the Office of Management and Budget for its final determination on these planned actions.  All of these materials will be available on the </a:t>
            </a:r>
            <a:r>
              <a:rPr lang="en-US" sz="1200" kern="1200" dirty="0" smtClean="0">
                <a:solidFill>
                  <a:schemeClr val="tx1"/>
                </a:solidFill>
                <a:effectLst/>
                <a:latin typeface="+mn-lt"/>
                <a:ea typeface="+mn-ea"/>
                <a:cs typeface="+mn-cs"/>
                <a:hlinkClick r:id="rId3"/>
              </a:rPr>
              <a:t>ACS Content Review Web page</a:t>
            </a:r>
            <a:r>
              <a:rPr lang="en-US" sz="1200" kern="1200" dirty="0" smtClean="0">
                <a:solidFill>
                  <a:schemeClr val="tx1"/>
                </a:solidFill>
                <a:effectLst/>
                <a:latin typeface="+mn-lt"/>
                <a:ea typeface="+mn-ea"/>
                <a:cs typeface="+mn-cs"/>
              </a:rPr>
              <a:t>. </a:t>
            </a:r>
            <a:r>
              <a:rPr lang="en-US" dirty="0" smtClean="0"/>
              <a:t> </a:t>
            </a:r>
            <a:endParaRPr lang="en-US" dirty="0" smtClean="0"/>
          </a:p>
          <a:p>
            <a:pPr defTabSz="914350">
              <a:defRPr/>
            </a:pPr>
            <a:endParaRPr lang="en-US" dirty="0" smtClean="0"/>
          </a:p>
          <a:p>
            <a:pPr defTabSz="914350">
              <a:defRPr/>
            </a:pPr>
            <a:r>
              <a:rPr lang="en-US" dirty="0" smtClean="0"/>
              <a:t>Pleased be advised that the Census Bureau is interested in your opinions, not just </a:t>
            </a:r>
            <a:r>
              <a:rPr lang="en-US" baseline="0" dirty="0" smtClean="0"/>
              <a:t>on the content of the ACS, but for how you use the ACS data. Having documentation from the data users is a potent weapon the we can use to maintain (and hopefully increase) appropriations for the American Community Survey. To that end, the Communications Directorate and the ACS office are actively collecting and documenting user stories on behalf of the New York state ACS users. If you’d like to participate, and increase the awareness of the broad use of the ACS, please contact Web Adams – he is here and has a lot of business cards to distribute.</a:t>
            </a: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13</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defTabSz="914350">
              <a:defRPr/>
            </a:pPr>
            <a:r>
              <a:rPr lang="en-US" dirty="0" smtClean="0"/>
              <a:t>Perhaps</a:t>
            </a:r>
            <a:r>
              <a:rPr lang="en-US" baseline="0" dirty="0" smtClean="0"/>
              <a:t> the worst kept secret of the past year is that of the eventual demise of the American Fact Finder. The good news is that AFF will be available until July, 2017. And, if you have noticed the ‘Star’ table recommendation selection in AFF that came about in March, you recognize that AFF continues to be maintained and enhanced. </a:t>
            </a:r>
          </a:p>
          <a:p>
            <a:pPr marL="0" marR="0" indent="0" algn="l" defTabSz="914350" rtl="0" eaLnBrk="1" fontAlgn="auto" latinLnBrk="0" hangingPunct="1">
              <a:lnSpc>
                <a:spcPct val="100000"/>
              </a:lnSpc>
              <a:spcBef>
                <a:spcPts val="0"/>
              </a:spcBef>
              <a:spcAft>
                <a:spcPts val="0"/>
              </a:spcAft>
              <a:buClrTx/>
              <a:buSzTx/>
              <a:buFontTx/>
              <a:buNone/>
              <a:tabLst/>
              <a:defRPr/>
            </a:pPr>
            <a:r>
              <a:rPr lang="en-US" baseline="0" dirty="0" smtClean="0"/>
              <a:t>The previously announced schedule to have AFF decommissioned by July 2016 has been extended to allow Fact Finder to exist alongside its replacement app for approximately one year. The new, as yet unnamed application that will replace AFF is in development and well underway. </a:t>
            </a:r>
          </a:p>
          <a:p>
            <a:pPr marL="0" marR="0" indent="0" algn="l" defTabSz="914350" rtl="0" eaLnBrk="1" fontAlgn="auto" latinLnBrk="0" hangingPunct="1">
              <a:lnSpc>
                <a:spcPct val="100000"/>
              </a:lnSpc>
              <a:spcBef>
                <a:spcPts val="0"/>
              </a:spcBef>
              <a:spcAft>
                <a:spcPts val="0"/>
              </a:spcAft>
              <a:buClrTx/>
              <a:buSzTx/>
              <a:buFontTx/>
              <a:buNone/>
              <a:tabLst/>
              <a:defRPr/>
            </a:pPr>
            <a:r>
              <a:rPr lang="en-US" baseline="0" dirty="0" smtClean="0"/>
              <a:t>It is to be run off the CEDSCI (“</a:t>
            </a:r>
            <a:r>
              <a:rPr lang="en-US" baseline="0" dirty="0" err="1" smtClean="0"/>
              <a:t>sed-sy</a:t>
            </a:r>
            <a:r>
              <a:rPr lang="en-US" baseline="0" dirty="0" smtClean="0"/>
              <a:t>”- </a:t>
            </a:r>
            <a:r>
              <a:rPr lang="en-US" sz="1200" b="0" dirty="0" smtClean="0">
                <a:solidFill>
                  <a:srgbClr val="002060"/>
                </a:solidFill>
                <a:latin typeface="+mn-lt"/>
                <a:cs typeface="Arial" panose="020B0604020202020204" pitchFamily="34" charset="0"/>
              </a:rPr>
              <a:t>Center for Enterprise Dissemination Services and Consumer Innovation)</a:t>
            </a:r>
            <a:r>
              <a:rPr lang="en-US" b="0" baseline="0" dirty="0" smtClean="0">
                <a:latin typeface="+mn-lt"/>
              </a:rPr>
              <a:t>  </a:t>
            </a:r>
            <a:r>
              <a:rPr lang="en-US" baseline="0" dirty="0" smtClean="0"/>
              <a:t>platform; this is the platform for all current and future data dissemination applications. The primary goal is to eliminate duplicate data retrieval systems and more effectively manage the distribution of Census data. </a:t>
            </a:r>
            <a:r>
              <a:rPr lang="en-US" dirty="0" smtClean="0"/>
              <a:t>This system will deliver services for customers that include mapping, visualizations, and data mash-ups enabled across all our data sets, eliminating the current “</a:t>
            </a:r>
            <a:r>
              <a:rPr lang="en-US" dirty="0" err="1" smtClean="0"/>
              <a:t>siloed</a:t>
            </a:r>
            <a:r>
              <a:rPr lang="en-US" dirty="0" smtClean="0"/>
              <a:t>” approach.</a:t>
            </a:r>
          </a:p>
          <a:p>
            <a:pPr marL="0" marR="0" indent="0" algn="l" defTabSz="914350" rtl="0" eaLnBrk="1" fontAlgn="auto" latinLnBrk="0" hangingPunct="1">
              <a:lnSpc>
                <a:spcPct val="100000"/>
              </a:lnSpc>
              <a:spcBef>
                <a:spcPts val="0"/>
              </a:spcBef>
              <a:spcAft>
                <a:spcPts val="0"/>
              </a:spcAft>
              <a:buClrTx/>
              <a:buSzTx/>
              <a:buFontTx/>
              <a:buNone/>
              <a:tabLst/>
              <a:defRPr/>
            </a:pPr>
            <a:r>
              <a:rPr lang="en-US" dirty="0" smtClean="0"/>
              <a:t>CEDSCI plans</a:t>
            </a:r>
            <a:r>
              <a:rPr lang="en-US" baseline="0" dirty="0" smtClean="0"/>
              <a:t> to release a password-protected beta version of the new data dissemination app for testing to the SDCs around the end of this calendar year. This beta version will concentrate on metadata analysis and advanced queries.</a:t>
            </a:r>
          </a:p>
          <a:p>
            <a:pPr marL="0" marR="0" indent="0" algn="l" defTabSz="914350" rtl="0" eaLnBrk="1" fontAlgn="auto" latinLnBrk="0" hangingPunct="1">
              <a:lnSpc>
                <a:spcPct val="100000"/>
              </a:lnSpc>
              <a:spcBef>
                <a:spcPts val="0"/>
              </a:spcBef>
              <a:spcAft>
                <a:spcPts val="0"/>
              </a:spcAft>
              <a:buClrTx/>
              <a:buSzTx/>
              <a:buFontTx/>
              <a:buNone/>
              <a:tabLst/>
              <a:defRPr/>
            </a:pPr>
            <a:r>
              <a:rPr lang="en-US" baseline="0" dirty="0" smtClean="0"/>
              <a:t>Also note – these dates are approximate and subject to change.</a:t>
            </a:r>
            <a:endParaRPr lang="en-US" dirty="0" smtClean="0"/>
          </a:p>
          <a:p>
            <a:pPr defTabSz="914350">
              <a:defRPr/>
            </a:pPr>
            <a:endParaRPr lang="en-US" baseline="0" dirty="0" smtClean="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14</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defTabSz="914350">
              <a:defRPr/>
            </a:pPr>
            <a:r>
              <a:rPr lang="en-US" baseline="0" dirty="0" smtClean="0"/>
              <a:t>The Geographic Area Series is the final release of the 2012 Economic Census. This release is the most detailed and most comprehensive, and realizes the culmination of the 2012 cycle. The releases are conducted in a flow cycle, by groups, and New York is grouped with the New England states in order of release. The highlighted release schedule indicates that the entire program will be totally released by December.</a:t>
            </a:r>
          </a:p>
          <a:p>
            <a:pPr defTabSz="914350">
              <a:defRPr/>
            </a:pPr>
            <a:r>
              <a:rPr lang="en-US" baseline="0" dirty="0" smtClean="0"/>
              <a:t>In the lower right we show a table that indicates the releases so far for New York. The Manufacturing Geographic Area Series was released on January 27, and the Construction sector statistics were released on March 31. I have it on very good authority (Andy </a:t>
            </a:r>
            <a:r>
              <a:rPr lang="en-US" baseline="0" dirty="0" err="1" smtClean="0"/>
              <a:t>Hait</a:t>
            </a:r>
            <a:r>
              <a:rPr lang="en-US" baseline="0" dirty="0" smtClean="0"/>
              <a:t>, who with Earline Dowell will be demonstrating new economic data access tools tomorrow) that the Retail sector Geographic Area Series data for New York will be available by July. All Economic Census data is accessible through American Fact Finder</a:t>
            </a:r>
            <a:r>
              <a:rPr lang="en-US" baseline="0" smtClean="0"/>
              <a:t>. </a:t>
            </a:r>
            <a:endParaRPr lang="en-US" baseline="0" dirty="0" smtClean="0"/>
          </a:p>
          <a:p>
            <a:pPr defTabSz="914350">
              <a:defRPr/>
            </a:pPr>
            <a:endParaRPr lang="en-US" baseline="0" dirty="0" smtClean="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15</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defTabSz="914350">
              <a:defRPr/>
            </a:pPr>
            <a:r>
              <a:rPr lang="en-US" baseline="0" dirty="0" smtClean="0"/>
              <a:t>The lower threshold for the Geographic Area Series means that all Census Bureau geographic places (towns, cities, villages and Census Designated Places) with population in excess of 2,500 will have 2012 economic data published and available via American Fact Finder. This means that 330 additional places will be reported in this cycle. </a:t>
            </a:r>
          </a:p>
          <a:p>
            <a:pPr defTabSz="914350">
              <a:defRPr/>
            </a:pPr>
            <a:r>
              <a:rPr lang="en-US" baseline="0" dirty="0" smtClean="0"/>
              <a:t>When the 17 places that received statistics from 2007 but fell beneath the reporting threshold for 2012 are subtracted from this total, it means that there is a net increase of 313 places with Economic Census data for 2012. </a:t>
            </a:r>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16</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defTabSz="914350">
              <a:defRPr/>
            </a:pPr>
            <a:r>
              <a:rPr lang="en-US" baseline="0" dirty="0" smtClean="0"/>
              <a:t>At the Economic Census website (business.census.gov) representations of the coverage areas of the 2012 Economic Census may be found. As you can see from these two examples, we publish economic data for Metro and Micro Statistical Areas – and illustrate coverage for every county. In </a:t>
            </a:r>
            <a:r>
              <a:rPr lang="en-US" baseline="0" smtClean="0"/>
              <a:t>this map example</a:t>
            </a:r>
            <a:r>
              <a:rPr lang="en-US" baseline="0" dirty="0" smtClean="0"/>
              <a:t>, the darker purple designates the geographic place new for the 2012 Economic Census. So, for the first time, Albany County will get wall to wall coverage of all its </a:t>
            </a:r>
            <a:r>
              <a:rPr lang="en-US" baseline="0" dirty="0" err="1" smtClean="0"/>
              <a:t>constitent</a:t>
            </a:r>
            <a:r>
              <a:rPr lang="en-US" baseline="0" dirty="0" smtClean="0"/>
              <a:t> parts in the Geographic Area Series. Also, you may notice that the towns with a village residing within them will be reported as, for instance, New Scotland town (balance). This ensures that there is no double reporting of data, and that the entire town’s statistics may be calculated by adding the balance number to Voorheesville’s number.</a:t>
            </a:r>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17</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2015 is an important</a:t>
            </a:r>
            <a:r>
              <a:rPr lang="en-US" sz="1200" baseline="0" dirty="0" smtClean="0"/>
              <a:t> year in the Census cycle. The planning for the 2020 Decennial Census, which was begun in 2010, is now in a stage where critical design plans and testing are required to formulate strategies to realize the spending limitations imposed by Congress – that we will spend no more on the 2020 Census than we did on the 2010 Census. </a:t>
            </a:r>
          </a:p>
          <a:p>
            <a:pPr lvl="0"/>
            <a:r>
              <a:rPr lang="en-US" sz="1200" baseline="0" dirty="0" smtClean="0"/>
              <a:t>The ACS has undergone some changes, and content planning and review is underway.</a:t>
            </a:r>
          </a:p>
          <a:p>
            <a:pPr lvl="0"/>
            <a:r>
              <a:rPr lang="en-US" sz="1200" baseline="0" dirty="0" smtClean="0"/>
              <a:t>As many of you have heard by now, American Fact Finder is going away. What will replace it, and when?</a:t>
            </a:r>
          </a:p>
          <a:p>
            <a:pPr lvl="0"/>
            <a:r>
              <a:rPr lang="en-US" sz="1200" baseline="0" dirty="0" smtClean="0"/>
              <a:t>And, the final releases of the 2012 Economic Census are due this year. We will discuss the schedule of the small area geography releases.</a:t>
            </a:r>
            <a:endParaRPr lang="en-US" sz="1200" dirty="0" smtClean="0"/>
          </a:p>
        </p:txBody>
      </p:sp>
      <p:sp>
        <p:nvSpPr>
          <p:cNvPr id="4" name="Slide Number Placeholder 3"/>
          <p:cNvSpPr>
            <a:spLocks noGrp="1"/>
          </p:cNvSpPr>
          <p:nvPr>
            <p:ph type="sldNum" sz="quarter" idx="10"/>
          </p:nvPr>
        </p:nvSpPr>
        <p:spPr/>
        <p:txBody>
          <a:bodyPr/>
          <a:lstStyle/>
          <a:p>
            <a:fld id="{D9F51A89-74B3-4837-9366-3760FAA991FF}" type="slidenum">
              <a:rPr lang="en-US" smtClean="0"/>
              <a:t>2</a:t>
            </a:fld>
            <a:endParaRPr lang="en-US" dirty="0"/>
          </a:p>
        </p:txBody>
      </p:sp>
    </p:spTree>
    <p:extLst>
      <p:ext uri="{BB962C8B-B14F-4D97-AF65-F5344CB8AC3E}">
        <p14:creationId xmlns:p14="http://schemas.microsoft.com/office/powerpoint/2010/main" val="408534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5239" y="3329940"/>
            <a:ext cx="8386970" cy="3450611"/>
          </a:xfrm>
        </p:spPr>
        <p:txBody>
          <a:bodyPr/>
          <a:lstStyle/>
          <a:p>
            <a:pPr lvl="0"/>
            <a:r>
              <a:rPr lang="en-US" sz="1200" kern="1200" dirty="0" smtClean="0">
                <a:solidFill>
                  <a:schemeClr val="tx1"/>
                </a:solidFill>
                <a:effectLst/>
                <a:latin typeface="+mn-lt"/>
                <a:ea typeface="+mn-ea"/>
                <a:cs typeface="+mn-cs"/>
              </a:rPr>
              <a:t>In an effort to contain costs while continuing to ensure an accurate enumeration, the Census Bureau is researching and testing new methods and technologies.</a:t>
            </a:r>
            <a:r>
              <a:rPr lang="en-US" sz="1200" kern="1200" baseline="0" dirty="0" smtClean="0">
                <a:solidFill>
                  <a:schemeClr val="tx1"/>
                </a:solidFill>
                <a:effectLst/>
                <a:latin typeface="+mn-lt"/>
                <a:ea typeface="+mn-ea"/>
                <a:cs typeface="+mn-cs"/>
              </a:rPr>
              <a:t> This September, the Bureau plans to announce its preliminary design for the 2020 Census, and in October 2018 the Bureau plans to have all systems and processes for the 2020 Census developed and ready for operational testing. As Census Day 2020 gets closer, the margin for schedule slippages is becoming increasingly narrow.</a:t>
            </a:r>
          </a:p>
          <a:p>
            <a:pPr lvl="0"/>
            <a:r>
              <a:rPr lang="en-US" sz="1200" kern="1200" baseline="0" dirty="0" smtClean="0">
                <a:solidFill>
                  <a:schemeClr val="tx1"/>
                </a:solidFill>
                <a:effectLst/>
                <a:latin typeface="+mn-lt"/>
                <a:ea typeface="+mn-ea"/>
                <a:cs typeface="+mn-cs"/>
              </a:rPr>
              <a:t>The successful execution of the 2020 Census also depends on the effective implementation of a large and complex information technology (IT) development effort. This effort – the Census Enterprise Data Collection and Processing (CEDCAP) program – is intended to result in an interconnected set of systems to serve all the Bureau’s data collection and processing functions, including the systems and infrastructure needed to support the 2020 Census cost-saving initiatives.</a:t>
            </a:r>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3</a:t>
            </a:fld>
            <a:endParaRPr lang="en-US" dirty="0"/>
          </a:p>
        </p:txBody>
      </p:sp>
    </p:spTree>
    <p:extLst>
      <p:ext uri="{BB962C8B-B14F-4D97-AF65-F5344CB8AC3E}">
        <p14:creationId xmlns:p14="http://schemas.microsoft.com/office/powerpoint/2010/main" val="408534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335" y="3329940"/>
            <a:ext cx="7881730" cy="3154680"/>
          </a:xfrm>
        </p:spPr>
        <p:txBody>
          <a:bodyPr>
            <a:noAutofit/>
          </a:bodyPr>
          <a:lstStyle/>
          <a:p>
            <a:pPr lvl="0"/>
            <a:r>
              <a:rPr lang="en-US" dirty="0" smtClean="0"/>
              <a:t>The 2020 Census cost</a:t>
            </a:r>
            <a:r>
              <a:rPr lang="en-US" baseline="0" dirty="0" smtClean="0"/>
              <a:t>-saving initiatives are fourfold:</a:t>
            </a:r>
          </a:p>
          <a:p>
            <a:pPr marL="228600" indent="-228600">
              <a:buAutoNum type="arabicPeriod"/>
            </a:pPr>
            <a:r>
              <a:rPr lang="en-US" baseline="0" dirty="0" smtClean="0"/>
              <a:t>Savings of $1 billion by Reengineering the processes for updating the Bureau’s address list and map databases to reduce the need for employing field staff to walk every street in the nation to verify addresses. </a:t>
            </a:r>
          </a:p>
          <a:p>
            <a:pPr marL="228600" indent="-228600">
              <a:buAutoNum type="arabicPeriod"/>
            </a:pPr>
            <a:r>
              <a:rPr lang="en-US" sz="1200" kern="1200" dirty="0" smtClean="0">
                <a:solidFill>
                  <a:schemeClr val="tx1"/>
                </a:solidFill>
                <a:effectLst/>
                <a:latin typeface="+mn-lt"/>
                <a:ea typeface="+mn-ea"/>
                <a:cs typeface="+mn-cs"/>
              </a:rPr>
              <a:t>Savings of $500 million by maximizing the self-response</a:t>
            </a:r>
            <a:r>
              <a:rPr lang="en-US" sz="1200" kern="1200" baseline="0" dirty="0" smtClean="0">
                <a:solidFill>
                  <a:schemeClr val="tx1"/>
                </a:solidFill>
                <a:effectLst/>
                <a:latin typeface="+mn-lt"/>
                <a:ea typeface="+mn-ea"/>
                <a:cs typeface="+mn-cs"/>
              </a:rPr>
              <a:t> of households (and thus minimizing expensive in-person data collection) by offering an internet response option, social media advertising, and allowing respondents to respond without a unique identification code. T</a:t>
            </a:r>
            <a:r>
              <a:rPr lang="en-US" sz="1200" kern="1200" dirty="0" smtClean="0">
                <a:solidFill>
                  <a:schemeClr val="tx1"/>
                </a:solidFill>
                <a:effectLst/>
                <a:latin typeface="+mn-lt"/>
                <a:ea typeface="+mn-ea"/>
                <a:cs typeface="+mn-cs"/>
              </a:rPr>
              <a:t>he goal here is to communicate the importance of the 2020 census to our population to help generate the largest possible self-response and to reduce the need to follow up with those non responding housing units in the field.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Savings of $1.2</a:t>
            </a:r>
            <a:r>
              <a:rPr lang="en-US" sz="1200" kern="1200" baseline="0" dirty="0" smtClean="0">
                <a:solidFill>
                  <a:schemeClr val="tx1"/>
                </a:solidFill>
                <a:effectLst/>
                <a:latin typeface="+mn-lt"/>
                <a:ea typeface="+mn-ea"/>
                <a:cs typeface="+mn-cs"/>
              </a:rPr>
              <a:t> billion by expanding the use of data previously obtained by other government agencies. </a:t>
            </a:r>
            <a:r>
              <a:rPr lang="en-US" sz="1200" kern="1200" dirty="0" smtClean="0">
                <a:solidFill>
                  <a:schemeClr val="tx1"/>
                </a:solidFill>
                <a:effectLst/>
                <a:latin typeface="+mn-lt"/>
                <a:ea typeface="+mn-ea"/>
                <a:cs typeface="+mn-cs"/>
              </a:rPr>
              <a:t>The goal here is to use administrative records, that is information from federal and state governments in addition to third party data, as well as data from commercial sources to help reduce the nonresponse follow up; and to identify vacant units and to enumerate </a:t>
            </a:r>
            <a:r>
              <a:rPr lang="en-US" sz="1200" kern="1200" dirty="0" err="1" smtClean="0">
                <a:solidFill>
                  <a:schemeClr val="tx1"/>
                </a:solidFill>
                <a:effectLst/>
                <a:latin typeface="+mn-lt"/>
                <a:ea typeface="+mn-ea"/>
                <a:cs typeface="+mn-cs"/>
              </a:rPr>
              <a:t>nonresponding</a:t>
            </a:r>
            <a:r>
              <a:rPr lang="en-US" sz="1200" kern="1200" dirty="0" smtClean="0">
                <a:solidFill>
                  <a:schemeClr val="tx1"/>
                </a:solidFill>
                <a:effectLst/>
                <a:latin typeface="+mn-lt"/>
                <a:ea typeface="+mn-ea"/>
                <a:cs typeface="+mn-cs"/>
              </a:rPr>
              <a:t> housing units.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savings of $2.3 billion by reengineering field operations to automate case management and data collection, and using a new field structure with different field staff roles, work schedules, office configurations and staffing ratios. </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indent="-228600">
              <a:buAutoNum type="arabicPeriod"/>
            </a:pPr>
            <a:endParaRPr lang="en-US" sz="1200" kern="1200" dirty="0" smtClean="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4</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335" y="3329940"/>
            <a:ext cx="7881730" cy="3154680"/>
          </a:xfrm>
        </p:spPr>
        <p:txBody>
          <a:bodyPr/>
          <a:lstStyle/>
          <a:p>
            <a:r>
              <a:rPr lang="en-US" dirty="0" smtClean="0"/>
              <a:t>The Address</a:t>
            </a:r>
            <a:r>
              <a:rPr lang="en-US" baseline="0" dirty="0" smtClean="0"/>
              <a:t> Validation T</a:t>
            </a:r>
            <a:r>
              <a:rPr lang="en-US" dirty="0" smtClean="0"/>
              <a:t>est contained two components. The first, a </a:t>
            </a:r>
            <a:r>
              <a:rPr lang="en-US" i="1" dirty="0" smtClean="0"/>
              <a:t>full-block canvass</a:t>
            </a:r>
            <a:r>
              <a:rPr lang="en-US" dirty="0" smtClean="0"/>
              <a:t>, will assess the ability of two sets of statistical models to predict blocks that have experienced address changes that have not already been captured in the Master Address File (MAF). The second component of the AVT is to assess a methodology that uses geographic specialists (a) to detect unrecorded changes in blocks, and (b) to identify </a:t>
            </a:r>
            <a:r>
              <a:rPr lang="en-US" i="1" dirty="0" smtClean="0"/>
              <a:t>portions</a:t>
            </a:r>
            <a:r>
              <a:rPr lang="en-US" dirty="0" smtClean="0"/>
              <a:t> of blocks where change is likely, thus enabling a </a:t>
            </a:r>
            <a:r>
              <a:rPr lang="en-US" i="1" dirty="0" smtClean="0"/>
              <a:t>partial-block canvass</a:t>
            </a:r>
            <a:r>
              <a:rPr lang="en-US" dirty="0" smtClean="0"/>
              <a:t> that could reduce workloads and cost.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e completed our 2020 census address canvassing business models to help model the flow of activities from start to finish in this terms of how we implement both in-office and in-field canvassing. We released information on change detection, we conducted market research to help us identify the available sources, processes, software and related technologies to help detect change on the landscape both in terms of structures, houses and street center lines. And</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addition we've prepared a statement of work for a geospatial services Request For Proposal. This RFP will help determine the availability of commercial address and road data to help support a reengineered address canvassing. </a:t>
            </a:r>
          </a:p>
          <a:p>
            <a:r>
              <a:rPr lang="en-US" sz="1200" kern="1200" dirty="0" smtClean="0">
                <a:solidFill>
                  <a:schemeClr val="tx1"/>
                </a:solidFill>
                <a:effectLst/>
                <a:latin typeface="+mn-lt"/>
                <a:ea typeface="+mn-ea"/>
                <a:cs typeface="+mn-cs"/>
              </a:rPr>
              <a:t>Looking ahead, we're planning to complete our summary of responses to that change detection RFP. We will release the geospatial services RFP in May of this year, and we will release our validation test report identifying findings from those tests and finally develop a 2020</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ensus address canvassing capability and solution requirements. </a:t>
            </a:r>
          </a:p>
          <a:p>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5</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r>
              <a:rPr lang="en-US" sz="1200" kern="1200" dirty="0" smtClean="0">
                <a:solidFill>
                  <a:schemeClr val="tx1"/>
                </a:solidFill>
                <a:effectLst/>
                <a:latin typeface="+mn-lt"/>
                <a:ea typeface="+mn-ea"/>
                <a:cs typeface="+mn-cs"/>
              </a:rPr>
              <a:t>Let's now turn to optimizing self-response. </a:t>
            </a:r>
          </a:p>
          <a:p>
            <a:r>
              <a:rPr lang="en-US" sz="1200" kern="1200" dirty="0" smtClean="0">
                <a:solidFill>
                  <a:schemeClr val="tx1"/>
                </a:solidFill>
                <a:effectLst/>
                <a:latin typeface="+mn-lt"/>
                <a:ea typeface="+mn-ea"/>
                <a:cs typeface="+mn-cs"/>
              </a:rPr>
              <a:t>The goal here is to communicate the importance of the 2020 Census to our population to help generate the largest possible self-response and to reduce the need to follow up with those non responding housing units in the field. </a:t>
            </a:r>
          </a:p>
          <a:p>
            <a:r>
              <a:rPr lang="en-US" sz="1200" kern="1200" dirty="0" smtClean="0">
                <a:solidFill>
                  <a:schemeClr val="tx1"/>
                </a:solidFill>
                <a:effectLst/>
                <a:latin typeface="+mn-lt"/>
                <a:ea typeface="+mn-ea"/>
                <a:cs typeface="+mn-cs"/>
              </a:rPr>
              <a:t>We're in the process of conducting the optimizing self-response test in the Savannah, Georgia media market. This location was selected in part because of the wide distribution of two Type of Enumeration Areas (TEA) here. The area is almost evenly divided between </a:t>
            </a:r>
            <a:r>
              <a:rPr lang="en-US" sz="1200" kern="1200" dirty="0" err="1" smtClean="0">
                <a:solidFill>
                  <a:schemeClr val="tx1"/>
                </a:solidFill>
                <a:effectLst/>
                <a:latin typeface="+mn-lt"/>
                <a:ea typeface="+mn-ea"/>
                <a:cs typeface="+mn-cs"/>
              </a:rPr>
              <a:t>Mailout</a:t>
            </a:r>
            <a:r>
              <a:rPr lang="en-US" sz="1200" kern="1200" dirty="0" smtClean="0">
                <a:solidFill>
                  <a:schemeClr val="tx1"/>
                </a:solidFill>
                <a:effectLst/>
                <a:latin typeface="+mn-lt"/>
                <a:ea typeface="+mn-ea"/>
                <a:cs typeface="+mn-cs"/>
              </a:rPr>
              <a:t>/Mail</a:t>
            </a:r>
            <a:r>
              <a:rPr lang="en-US" sz="1200" kern="1200" baseline="0" dirty="0" smtClean="0">
                <a:solidFill>
                  <a:schemeClr val="tx1"/>
                </a:solidFill>
                <a:effectLst/>
                <a:latin typeface="+mn-lt"/>
                <a:ea typeface="+mn-ea"/>
                <a:cs typeface="+mn-cs"/>
              </a:rPr>
              <a:t> Back and Update/Leave.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February 23rd we started our Notify Me test. The</a:t>
            </a:r>
            <a:r>
              <a:rPr lang="en-US" sz="1200" kern="1200" baseline="0" dirty="0" smtClean="0">
                <a:solidFill>
                  <a:schemeClr val="tx1"/>
                </a:solidFill>
                <a:effectLst/>
                <a:latin typeface="+mn-lt"/>
                <a:ea typeface="+mn-ea"/>
                <a:cs typeface="+mn-cs"/>
              </a:rPr>
              <a:t> respondent</a:t>
            </a:r>
            <a:r>
              <a:rPr lang="en-US" sz="1200" kern="1200" dirty="0" smtClean="0">
                <a:solidFill>
                  <a:schemeClr val="tx1"/>
                </a:solidFill>
                <a:effectLst/>
                <a:latin typeface="+mn-lt"/>
                <a:ea typeface="+mn-ea"/>
                <a:cs typeface="+mn-cs"/>
              </a:rPr>
              <a:t> could opt for messages for e-mail or text. We began our advertising campaign on February 23rd as well and it's quite extensive.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began self-response data collection on March 23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We sent our first reminder March 27th and on March 30th we did see a bump in the response rates. We found that encouraging people to respond via the internet, our internet push strategy, does work. </a:t>
            </a:r>
          </a:p>
          <a:p>
            <a:r>
              <a:rPr lang="en-US" sz="1200" kern="1200" dirty="0" smtClean="0">
                <a:solidFill>
                  <a:schemeClr val="tx1"/>
                </a:solidFill>
                <a:effectLst/>
                <a:latin typeface="+mn-lt"/>
                <a:ea typeface="+mn-ea"/>
                <a:cs typeface="+mn-cs"/>
              </a:rPr>
              <a:t>Census day was April first and we will continue with our activities.</a:t>
            </a:r>
          </a:p>
          <a:p>
            <a:r>
              <a:rPr lang="en-US" sz="1200" kern="1200" dirty="0" smtClean="0">
                <a:solidFill>
                  <a:schemeClr val="tx1"/>
                </a:solidFill>
                <a:effectLst/>
                <a:latin typeface="+mn-lt"/>
                <a:ea typeface="+mn-ea"/>
                <a:cs typeface="+mn-cs"/>
              </a:rPr>
              <a:t>We will complete our data collection for the optimizing self-response test at the end of May.</a:t>
            </a: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6</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2015 Census Test in Maricopa County will look at ways to improve the efficiency and effectiveness of “nonresponse follow-up.”</a:t>
            </a:r>
          </a:p>
          <a:p>
            <a:r>
              <a:rPr lang="en-US" sz="1200" kern="1200" dirty="0" smtClean="0">
                <a:solidFill>
                  <a:schemeClr val="tx1"/>
                </a:solidFill>
                <a:effectLst/>
                <a:latin typeface="+mn-lt"/>
                <a:ea typeface="+mn-ea"/>
                <a:cs typeface="+mn-cs"/>
              </a:rPr>
              <a:t>The goal here is to really use technology more efficiently</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more effectively. To help manage tasks that traditionally have been conducted by humans, we're looking at reducing the field management structure, and we're working with a sophisticated operational control system to help us manage the workload during nonresponse follow up and we're looking at ways to automate training instead of using those stacks of verbatim paper manuals that we have in the past. </a:t>
            </a:r>
          </a:p>
          <a:p>
            <a:r>
              <a:rPr lang="en-US" sz="1200" kern="1200" dirty="0" smtClean="0">
                <a:solidFill>
                  <a:schemeClr val="tx1"/>
                </a:solidFill>
                <a:effectLst/>
                <a:latin typeface="+mn-lt"/>
                <a:ea typeface="+mn-ea"/>
                <a:cs typeface="+mn-cs"/>
              </a:rPr>
              <a:t>We opened the Local Census Office on January 26th and we have hired all field managers that will be working on that test. </a:t>
            </a:r>
          </a:p>
          <a:p>
            <a:r>
              <a:rPr lang="en-US" sz="1200" kern="1200" dirty="0" smtClean="0">
                <a:solidFill>
                  <a:schemeClr val="tx1"/>
                </a:solidFill>
                <a:effectLst/>
                <a:latin typeface="+mn-lt"/>
                <a:ea typeface="+mn-ea"/>
                <a:cs typeface="+mn-cs"/>
              </a:rPr>
              <a:t>We began our self-response data collection on</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same day as the Optimizing Self Response test on March 23rd. We sent our self-response reminder on March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with this test, too, we saw a bump after that mailing. </a:t>
            </a:r>
          </a:p>
          <a:p>
            <a:r>
              <a:rPr lang="en-US" sz="1200" kern="1200" dirty="0" smtClean="0">
                <a:solidFill>
                  <a:schemeClr val="tx1"/>
                </a:solidFill>
                <a:effectLst/>
                <a:latin typeface="+mn-lt"/>
                <a:ea typeface="+mn-ea"/>
                <a:cs typeface="+mn-cs"/>
              </a:rPr>
              <a:t>Census day was April 1st. We will begin conducting our nonresponse follow up operation, on may 14th, and we're hiring enumerators for all three of our panels right now. </a:t>
            </a:r>
          </a:p>
          <a:p>
            <a:r>
              <a:rPr lang="en-US" sz="1200" kern="1200" dirty="0" smtClean="0">
                <a:solidFill>
                  <a:schemeClr val="tx1"/>
                </a:solidFill>
                <a:effectLst/>
                <a:latin typeface="+mn-lt"/>
                <a:ea typeface="+mn-ea"/>
                <a:cs typeface="+mn-cs"/>
              </a:rPr>
              <a:t>Using on a hand</a:t>
            </a:r>
            <a:r>
              <a:rPr lang="en-US" sz="1200" kern="1200" baseline="0" dirty="0" smtClean="0">
                <a:solidFill>
                  <a:schemeClr val="tx1"/>
                </a:solidFill>
                <a:effectLst/>
                <a:latin typeface="+mn-lt"/>
                <a:ea typeface="+mn-ea"/>
                <a:cs typeface="+mn-cs"/>
              </a:rPr>
              <a:t> held</a:t>
            </a:r>
            <a:r>
              <a:rPr lang="en-US" sz="1200" kern="1200" dirty="0" smtClean="0">
                <a:solidFill>
                  <a:schemeClr val="tx1"/>
                </a:solidFill>
                <a:effectLst/>
                <a:latin typeface="+mn-lt"/>
                <a:ea typeface="+mn-ea"/>
                <a:cs typeface="+mn-cs"/>
              </a:rPr>
              <a:t> device to enumerate housing units was also very successful. We have had very few glitches in the field and we learned we can reduce the number of nonresponse follow up pieces, through the use of administrative records. We'll complete our nonresponse data collection by June 23rd of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7</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r>
              <a:rPr lang="en-US" dirty="0" smtClean="0"/>
              <a:t>The 2015 National Content Test has two primary objectives:</a:t>
            </a:r>
          </a:p>
          <a:p>
            <a:r>
              <a:rPr lang="en-US" dirty="0" smtClean="0"/>
              <a:t>Evaluate and compare different census content, including race and Hispanic origin, relationship, and within-household coverage.</a:t>
            </a:r>
          </a:p>
          <a:p>
            <a:r>
              <a:rPr lang="en-US" dirty="0" smtClean="0"/>
              <a:t>Test different contact strategies for encouraging households to respond and, specifically, to respond using the less costly and more efficient Internet response option.</a:t>
            </a:r>
          </a:p>
          <a:p>
            <a:endParaRPr lang="en-US" dirty="0" smtClean="0"/>
          </a:p>
          <a:p>
            <a:pPr defTabSz="914350">
              <a:defRPr/>
            </a:pPr>
            <a:r>
              <a:rPr lang="en-US" dirty="0" smtClean="0"/>
              <a:t>The key content to be tested in the 2015 NCT is related to within-household coverage, relationship, and race and Hispanic origin. The test will also include continued testing, building on our tests in 2014 and earlier in 2015, of contact strategies to optimize and maximize self response, particularly Internet self response. Mostly, those strategies are related to timing and format of mailings and reminders.</a:t>
            </a:r>
          </a:p>
          <a:p>
            <a:pPr defTabSz="914350">
              <a:defRPr/>
            </a:pPr>
            <a:r>
              <a:rPr lang="en-US" dirty="0" smtClean="0"/>
              <a:t>The specific sample designs for the 2015 NCT are currently under development, but the test will use a nationally-representative sample, including Puerto Rico, with oversampling of key population groups. The 2015 NCT is scheduled take place from August to November 2015, with September 1 as the Census Day.</a:t>
            </a:r>
          </a:p>
          <a:p>
            <a:pPr defTabSz="914350">
              <a:defRPr/>
            </a:pP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8</a:t>
            </a:fld>
            <a:endParaRPr lang="en-US" dirty="0"/>
          </a:p>
        </p:txBody>
      </p:sp>
    </p:spTree>
    <p:extLst>
      <p:ext uri="{BB962C8B-B14F-4D97-AF65-F5344CB8AC3E}">
        <p14:creationId xmlns:p14="http://schemas.microsoft.com/office/powerpoint/2010/main" val="75608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287" y="3329940"/>
            <a:ext cx="8184874" cy="3154680"/>
          </a:xfrm>
        </p:spPr>
        <p:txBody>
          <a:bodyPr/>
          <a:lstStyle/>
          <a:p>
            <a:r>
              <a:rPr lang="en-US" sz="1200" kern="1200" dirty="0" smtClean="0">
                <a:solidFill>
                  <a:schemeClr val="tx1"/>
                </a:solidFill>
                <a:effectLst/>
                <a:latin typeface="+mn-lt"/>
                <a:ea typeface="+mn-ea"/>
                <a:cs typeface="+mn-cs"/>
              </a:rPr>
              <a:t>Over the past couple months the</a:t>
            </a:r>
            <a:r>
              <a:rPr lang="en-US" sz="1200" kern="1200" baseline="0" dirty="0" smtClean="0">
                <a:solidFill>
                  <a:schemeClr val="tx1"/>
                </a:solidFill>
                <a:effectLst/>
                <a:latin typeface="+mn-lt"/>
                <a:ea typeface="+mn-ea"/>
                <a:cs typeface="+mn-cs"/>
              </a:rPr>
              <a:t> 2020 Directorate has</a:t>
            </a:r>
            <a:r>
              <a:rPr lang="en-US" sz="1200" kern="1200" dirty="0" smtClean="0">
                <a:solidFill>
                  <a:schemeClr val="tx1"/>
                </a:solidFill>
                <a:effectLst/>
                <a:latin typeface="+mn-lt"/>
                <a:ea typeface="+mn-ea"/>
                <a:cs typeface="+mn-cs"/>
              </a:rPr>
              <a:t> conducted a thorough review of the structuring of the schedule. It's important to stress that the content of the schedule has not changed. </a:t>
            </a:r>
          </a:p>
          <a:p>
            <a:r>
              <a:rPr lang="en-US" sz="1200" kern="1200" dirty="0" smtClean="0">
                <a:solidFill>
                  <a:schemeClr val="tx1"/>
                </a:solidFill>
                <a:effectLst/>
                <a:latin typeface="+mn-lt"/>
                <a:ea typeface="+mn-ea"/>
                <a:cs typeface="+mn-cs"/>
              </a:rPr>
              <a:t>All of the lines are still in the schedule, however the</a:t>
            </a:r>
            <a:r>
              <a:rPr lang="en-US" sz="1200" kern="1200" baseline="0" dirty="0" smtClean="0">
                <a:solidFill>
                  <a:schemeClr val="tx1"/>
                </a:solidFill>
                <a:effectLst/>
                <a:latin typeface="+mn-lt"/>
                <a:ea typeface="+mn-ea"/>
                <a:cs typeface="+mn-cs"/>
              </a:rPr>
              <a:t> 2020 team has</a:t>
            </a:r>
            <a:r>
              <a:rPr lang="en-US" sz="1200" kern="1200" dirty="0" smtClean="0">
                <a:solidFill>
                  <a:schemeClr val="tx1"/>
                </a:solidFill>
                <a:effectLst/>
                <a:latin typeface="+mn-lt"/>
                <a:ea typeface="+mn-ea"/>
                <a:cs typeface="+mn-cs"/>
              </a:rPr>
              <a:t> done a careful analysis of the way they organize their tiers.</a:t>
            </a:r>
          </a:p>
          <a:p>
            <a:r>
              <a:rPr lang="en-US" sz="1200" kern="1200" dirty="0" smtClean="0">
                <a:solidFill>
                  <a:schemeClr val="tx1"/>
                </a:solidFill>
                <a:effectLst/>
                <a:latin typeface="+mn-lt"/>
                <a:ea typeface="+mn-ea"/>
                <a:cs typeface="+mn-cs"/>
              </a:rPr>
              <a:t>Building IT systems and software is critical</a:t>
            </a:r>
            <a:r>
              <a:rPr lang="en-US" sz="1200" kern="1200" baseline="0" dirty="0" smtClean="0">
                <a:solidFill>
                  <a:schemeClr val="tx1"/>
                </a:solidFill>
                <a:effectLst/>
                <a:latin typeface="+mn-lt"/>
                <a:ea typeface="+mn-ea"/>
                <a:cs typeface="+mn-cs"/>
              </a:rPr>
              <a:t> to the mission of reducing costs of the 2020 Census. One of the options that has been extensively tested is the Bring Your Own Device (BYOD) concept. It is hoped that substantial savings can be realized by having the enumerators use their own tablets, pads, or phones to collect decennial (and eventually all survey) responses.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the</a:t>
            </a:r>
            <a:r>
              <a:rPr lang="en-US" sz="1200" kern="1200" baseline="0" dirty="0" smtClean="0">
                <a:solidFill>
                  <a:schemeClr val="tx1"/>
                </a:solidFill>
                <a:effectLst/>
                <a:latin typeface="+mn-lt"/>
                <a:ea typeface="+mn-ea"/>
                <a:cs typeface="+mn-cs"/>
              </a:rPr>
              <a:t> 2020 planning group</a:t>
            </a:r>
            <a:r>
              <a:rPr lang="en-US" sz="1200" kern="1200" dirty="0" smtClean="0">
                <a:solidFill>
                  <a:schemeClr val="tx1"/>
                </a:solidFill>
                <a:effectLst/>
                <a:latin typeface="+mn-lt"/>
                <a:ea typeface="+mn-ea"/>
                <a:cs typeface="+mn-cs"/>
              </a:rPr>
              <a:t> continues mitigating their project level risks. For FY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16 there</a:t>
            </a:r>
            <a:r>
              <a:rPr lang="en-US" sz="1200" kern="1200" baseline="0" dirty="0" smtClean="0">
                <a:solidFill>
                  <a:schemeClr val="tx1"/>
                </a:solidFill>
                <a:effectLst/>
                <a:latin typeface="+mn-lt"/>
                <a:ea typeface="+mn-ea"/>
                <a:cs typeface="+mn-cs"/>
              </a:rPr>
              <a:t> has been</a:t>
            </a:r>
            <a:r>
              <a:rPr lang="en-US" sz="1200" kern="1200" dirty="0" smtClean="0">
                <a:solidFill>
                  <a:schemeClr val="tx1"/>
                </a:solidFill>
                <a:effectLst/>
                <a:latin typeface="+mn-lt"/>
                <a:ea typeface="+mn-ea"/>
                <a:cs typeface="+mn-cs"/>
              </a:rPr>
              <a:t> added a new risk related to fiscal</a:t>
            </a:r>
            <a:r>
              <a:rPr lang="en-US" sz="1200" kern="1200" baseline="0" dirty="0" smtClean="0">
                <a:solidFill>
                  <a:schemeClr val="tx1"/>
                </a:solidFill>
                <a:effectLst/>
                <a:latin typeface="+mn-lt"/>
                <a:ea typeface="+mn-ea"/>
                <a:cs typeface="+mn-cs"/>
              </a:rPr>
              <a:t> year </a:t>
            </a:r>
            <a:r>
              <a:rPr lang="en-US" sz="1200" kern="1200" dirty="0" smtClean="0">
                <a:solidFill>
                  <a:schemeClr val="tx1"/>
                </a:solidFill>
                <a:effectLst/>
                <a:latin typeface="+mn-lt"/>
                <a:ea typeface="+mn-ea"/>
                <a:cs typeface="+mn-cs"/>
              </a:rPr>
              <a:t>funding as they do every year. This risk reads that in order to execute a 2020 Census to reduce cost while maintaining quality, the</a:t>
            </a:r>
            <a:r>
              <a:rPr lang="en-US" sz="1200" kern="1200" baseline="0" dirty="0" smtClean="0">
                <a:solidFill>
                  <a:schemeClr val="tx1"/>
                </a:solidFill>
                <a:effectLst/>
                <a:latin typeface="+mn-lt"/>
                <a:ea typeface="+mn-ea"/>
                <a:cs typeface="+mn-cs"/>
              </a:rPr>
              <a:t> Census Bureau</a:t>
            </a:r>
            <a:r>
              <a:rPr lang="en-US" sz="1200" kern="1200" dirty="0" smtClean="0">
                <a:solidFill>
                  <a:schemeClr val="tx1"/>
                </a:solidFill>
                <a:effectLst/>
                <a:latin typeface="+mn-lt"/>
                <a:ea typeface="+mn-ea"/>
                <a:cs typeface="+mn-cs"/>
              </a:rPr>
              <a:t> needs to receive the appropriate funding for the entire life cycle. </a:t>
            </a:r>
          </a:p>
          <a:p>
            <a:r>
              <a:rPr lang="en-US" sz="1200" kern="1200" dirty="0" smtClean="0">
                <a:solidFill>
                  <a:schemeClr val="tx1"/>
                </a:solidFill>
                <a:effectLst/>
                <a:latin typeface="+mn-lt"/>
                <a:ea typeface="+mn-ea"/>
                <a:cs typeface="+mn-cs"/>
              </a:rPr>
              <a:t>If FY16 funding is less than requested, then we will not benefit fully from the subsequent research. </a:t>
            </a:r>
          </a:p>
          <a:p>
            <a:r>
              <a:rPr lang="en-US" sz="1200" kern="1200" dirty="0" smtClean="0">
                <a:solidFill>
                  <a:schemeClr val="tx1"/>
                </a:solidFill>
                <a:effectLst/>
                <a:latin typeface="+mn-lt"/>
                <a:ea typeface="+mn-ea"/>
                <a:cs typeface="+mn-cs"/>
              </a:rPr>
              <a:t>As important as 2015 is in the Census cycle, in each subsequent year planning</a:t>
            </a:r>
            <a:r>
              <a:rPr lang="en-US" sz="1200" kern="1200" baseline="0" dirty="0" smtClean="0">
                <a:solidFill>
                  <a:schemeClr val="tx1"/>
                </a:solidFill>
                <a:effectLst/>
                <a:latin typeface="+mn-lt"/>
                <a:ea typeface="+mn-ea"/>
                <a:cs typeface="+mn-cs"/>
              </a:rPr>
              <a:t> and testing become more and more critical.</a:t>
            </a:r>
            <a:endParaRPr lang="en-US" sz="1200" kern="1200" dirty="0" smtClean="0">
              <a:solidFill>
                <a:schemeClr val="tx1"/>
              </a:solidFill>
              <a:effectLst/>
              <a:latin typeface="+mn-lt"/>
              <a:ea typeface="+mn-ea"/>
              <a:cs typeface="+mn-cs"/>
            </a:endParaRPr>
          </a:p>
          <a:p>
            <a:pPr defTabSz="914350">
              <a:defRPr/>
            </a:pPr>
            <a:endParaRPr lang="en-US"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9</a:t>
            </a:fld>
            <a:endParaRPr lang="en-US" dirty="0"/>
          </a:p>
        </p:txBody>
      </p:sp>
    </p:spTree>
    <p:extLst>
      <p:ext uri="{BB962C8B-B14F-4D97-AF65-F5344CB8AC3E}">
        <p14:creationId xmlns:p14="http://schemas.microsoft.com/office/powerpoint/2010/main" val="75608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95664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149205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55378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41536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064363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1788908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381000" y="3505200"/>
            <a:ext cx="8458200" cy="2362200"/>
          </a:xfrm>
        </p:spPr>
        <p:txBody>
          <a:bodyPr>
            <a:normAutofit/>
          </a:bodyPr>
          <a:lstStyle/>
          <a:p>
            <a:pPr lvl="0">
              <a:spcBef>
                <a:spcPts val="0"/>
              </a:spcBef>
            </a:pPr>
            <a:r>
              <a:rPr lang="en-US" sz="2000" dirty="0" smtClean="0">
                <a:solidFill>
                  <a:prstClr val="black"/>
                </a:solidFill>
                <a:cs typeface="Arial" pitchFamily="34" charset="0"/>
              </a:rPr>
              <a:t>Jeff T. </a:t>
            </a:r>
            <a:r>
              <a:rPr lang="en-US" sz="2000" dirty="0" err="1" smtClean="0">
                <a:solidFill>
                  <a:prstClr val="black"/>
                </a:solidFill>
                <a:cs typeface="Arial" pitchFamily="34" charset="0"/>
              </a:rPr>
              <a:t>Behler</a:t>
            </a:r>
            <a:r>
              <a:rPr lang="en-US" sz="2000" b="1" dirty="0" smtClean="0">
                <a:solidFill>
                  <a:prstClr val="black"/>
                </a:solidFill>
                <a:cs typeface="Arial" pitchFamily="34" charset="0"/>
              </a:rPr>
              <a:t/>
            </a:r>
            <a:br>
              <a:rPr lang="en-US" sz="2000" b="1" dirty="0" smtClean="0">
                <a:solidFill>
                  <a:prstClr val="black"/>
                </a:solidFill>
                <a:cs typeface="Arial" pitchFamily="34" charset="0"/>
              </a:rPr>
            </a:br>
            <a:r>
              <a:rPr lang="en-US" sz="800" b="1" dirty="0" smtClean="0">
                <a:solidFill>
                  <a:prstClr val="black"/>
                </a:solidFill>
                <a:cs typeface="Arial" pitchFamily="34" charset="0"/>
              </a:rPr>
              <a:t>   </a:t>
            </a:r>
            <a:r>
              <a:rPr lang="en-US" sz="2000" dirty="0" smtClean="0">
                <a:solidFill>
                  <a:prstClr val="black"/>
                </a:solidFill>
                <a:cs typeface="Arial" pitchFamily="34" charset="0"/>
              </a:rPr>
              <a:t/>
            </a:r>
            <a:br>
              <a:rPr lang="en-US" sz="2000" dirty="0" smtClean="0">
                <a:solidFill>
                  <a:prstClr val="black"/>
                </a:solidFill>
                <a:cs typeface="Arial" pitchFamily="34" charset="0"/>
              </a:rPr>
            </a:br>
            <a:r>
              <a:rPr lang="en-US" sz="1800" b="0" dirty="0" smtClean="0">
                <a:solidFill>
                  <a:prstClr val="black"/>
                </a:solidFill>
                <a:cs typeface="Arial" pitchFamily="34" charset="0"/>
              </a:rPr>
              <a:t>Regional Director, New York Regional Office</a:t>
            </a:r>
            <a:br>
              <a:rPr lang="en-US" sz="1800" b="0" dirty="0" smtClean="0">
                <a:solidFill>
                  <a:prstClr val="black"/>
                </a:solidFill>
                <a:cs typeface="Arial" pitchFamily="34" charset="0"/>
              </a:rPr>
            </a:br>
            <a:r>
              <a:rPr lang="en-US" sz="1600" b="0" dirty="0" smtClean="0">
                <a:solidFill>
                  <a:prstClr val="black"/>
                </a:solidFill>
                <a:cs typeface="Arial" pitchFamily="34" charset="0"/>
              </a:rPr>
              <a:t>U.S</a:t>
            </a:r>
            <a:r>
              <a:rPr lang="en-US" sz="1600" b="0" dirty="0">
                <a:solidFill>
                  <a:prstClr val="black"/>
                </a:solidFill>
                <a:cs typeface="Arial" pitchFamily="34" charset="0"/>
              </a:rPr>
              <a:t>. Census Bureau</a:t>
            </a:r>
            <a:r>
              <a:rPr lang="en-US" sz="1800" dirty="0">
                <a:solidFill>
                  <a:prstClr val="black"/>
                </a:solidFill>
                <a:cs typeface="Arial" pitchFamily="34" charset="0"/>
              </a:rPr>
              <a:t/>
            </a:r>
            <a:br>
              <a:rPr lang="en-US" sz="1800" dirty="0">
                <a:solidFill>
                  <a:prstClr val="black"/>
                </a:solidFill>
                <a:cs typeface="Arial" pitchFamily="34" charset="0"/>
              </a:rPr>
            </a:br>
            <a:r>
              <a:rPr lang="en-US" sz="2500" dirty="0">
                <a:solidFill>
                  <a:prstClr val="black"/>
                </a:solidFill>
                <a:cs typeface="Arial" pitchFamily="34" charset="0"/>
              </a:rPr>
              <a:t> </a:t>
            </a:r>
            <a:r>
              <a:rPr lang="en-US" sz="2500" dirty="0" smtClean="0">
                <a:solidFill>
                  <a:prstClr val="black"/>
                </a:solidFill>
                <a:cs typeface="Arial" pitchFamily="34" charset="0"/>
              </a:rPr>
              <a:t>  </a:t>
            </a:r>
            <a:r>
              <a:rPr lang="en-US" sz="1800" dirty="0">
                <a:solidFill>
                  <a:prstClr val="black"/>
                </a:solidFill>
                <a:cs typeface="Arial" pitchFamily="34" charset="0"/>
              </a:rPr>
              <a:t/>
            </a:r>
            <a:br>
              <a:rPr lang="en-US" sz="1800" dirty="0">
                <a:solidFill>
                  <a:prstClr val="black"/>
                </a:solidFill>
                <a:cs typeface="Arial" pitchFamily="34" charset="0"/>
              </a:rPr>
            </a:br>
            <a:r>
              <a:rPr lang="en-US" sz="1800" b="0" dirty="0" smtClean="0">
                <a:solidFill>
                  <a:prstClr val="black"/>
                </a:solidFill>
              </a:rPr>
              <a:t>New York State Data Center Affiliate Meeting</a:t>
            </a:r>
            <a:br>
              <a:rPr lang="en-US" sz="1800" b="0" dirty="0" smtClean="0">
                <a:solidFill>
                  <a:prstClr val="black"/>
                </a:solidFill>
              </a:rPr>
            </a:br>
            <a:r>
              <a:rPr lang="en-US" sz="1600" b="0" dirty="0" smtClean="0">
                <a:solidFill>
                  <a:prstClr val="black"/>
                </a:solidFill>
              </a:rPr>
              <a:t>May 7, 2015</a:t>
            </a:r>
            <a:endParaRPr lang="en-US" sz="1600" b="0" dirty="0">
              <a:solidFill>
                <a:prstClr val="black"/>
              </a:solidFill>
            </a:endParaRPr>
          </a:p>
        </p:txBody>
      </p:sp>
      <p:sp>
        <p:nvSpPr>
          <p:cNvPr id="13315" name="Rectangle 3"/>
          <p:cNvSpPr>
            <a:spLocks noGrp="1" noChangeArrowheads="1"/>
          </p:cNvSpPr>
          <p:nvPr>
            <p:ph type="subTitle" idx="4294967295"/>
          </p:nvPr>
        </p:nvSpPr>
        <p:spPr>
          <a:xfrm>
            <a:off x="762000" y="685800"/>
            <a:ext cx="7772400" cy="1295400"/>
          </a:xfrm>
          <a:ln w="57150" cmpd="thinThick">
            <a:noFill/>
          </a:ln>
        </p:spPr>
        <p:txBody>
          <a:bodyPr>
            <a:normAutofit fontScale="85000" lnSpcReduction="10000"/>
          </a:bodyPr>
          <a:lstStyle/>
          <a:p>
            <a:pPr algn="ctr" eaLnBrk="1" hangingPunct="1">
              <a:buFontTx/>
              <a:buNone/>
            </a:pPr>
            <a:endParaRPr lang="en-US" sz="2000" b="1" dirty="0" smtClean="0">
              <a:latin typeface="+mn-lt"/>
            </a:endParaRPr>
          </a:p>
          <a:p>
            <a:pPr marL="0" indent="0" algn="ctr" eaLnBrk="0" hangingPunct="0">
              <a:spcBef>
                <a:spcPct val="0"/>
              </a:spcBef>
              <a:buNone/>
              <a:defRPr/>
            </a:pPr>
            <a:r>
              <a:rPr lang="en-US" sz="5000" b="1" dirty="0" smtClean="0">
                <a:solidFill>
                  <a:srgbClr val="1F497D"/>
                </a:solidFill>
                <a:effectLst>
                  <a:outerShdw blurRad="38100" dist="38100" dir="2700000" algn="tl">
                    <a:srgbClr val="000000">
                      <a:alpha val="43137"/>
                    </a:srgbClr>
                  </a:outerShdw>
                </a:effectLst>
                <a:latin typeface="Calibri" pitchFamily="34" charset="0"/>
              </a:rPr>
              <a:t>What’s New &amp; Upcoming in 2015</a:t>
            </a:r>
            <a:endParaRPr lang="en-US" sz="5000" b="1" dirty="0" smtClean="0">
              <a:solidFill>
                <a:schemeClr val="tx2"/>
              </a:solidFill>
              <a:effectLst>
                <a:outerShdw blurRad="38100" dist="38100" dir="2700000" algn="tl">
                  <a:srgbClr val="000000">
                    <a:alpha val="43137"/>
                  </a:srgbClr>
                </a:outerShdw>
              </a:effectLst>
              <a:latin typeface="Calibri" pitchFamily="34" charset="0"/>
            </a:endParaRPr>
          </a:p>
        </p:txBody>
      </p:sp>
      <p:pic>
        <p:nvPicPr>
          <p:cNvPr id="13316" name="Picture 1" descr="http://upload.wikimedia.org/wikipedia/commons/e/e1/Census_Bureau_seal.jpg"/>
          <p:cNvPicPr>
            <a:picLocks noChangeAspect="1" noChangeArrowheads="1"/>
          </p:cNvPicPr>
          <p:nvPr/>
        </p:nvPicPr>
        <p:blipFill>
          <a:blip r:embed="rId3"/>
          <a:srcRect/>
          <a:stretch>
            <a:fillRect/>
          </a:stretch>
        </p:blipFill>
        <p:spPr bwMode="auto">
          <a:xfrm>
            <a:off x="3886200" y="2209799"/>
            <a:ext cx="1371600" cy="1290637"/>
          </a:xfrm>
          <a:prstGeom prst="rect">
            <a:avLst/>
          </a:prstGeom>
          <a:noFill/>
          <a:ln w="9525">
            <a:noFill/>
            <a:miter lim="800000"/>
            <a:headEnd/>
            <a:tailEnd/>
          </a:ln>
        </p:spPr>
      </p:pic>
    </p:spTree>
    <p:extLst>
      <p:ext uri="{BB962C8B-B14F-4D97-AF65-F5344CB8AC3E}">
        <p14:creationId xmlns:p14="http://schemas.microsoft.com/office/powerpoint/2010/main" val="1779996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28600"/>
            <a:ext cx="8229600" cy="838200"/>
          </a:xfrm>
          <a:prstGeom prst="rect">
            <a:avLst/>
          </a:prstGeom>
        </p:spPr>
        <p:txBody>
          <a:bodyPr>
            <a:normAutofit/>
          </a:bodyPr>
          <a:lstStyle/>
          <a:p>
            <a:r>
              <a:rPr lang="en-US" sz="3200" b="1" dirty="0" smtClean="0">
                <a:solidFill>
                  <a:srgbClr val="0070C0"/>
                </a:solidFill>
                <a:latin typeface="+mj-lt"/>
              </a:rPr>
              <a:t>2020 Geographic Partnership Programs</a:t>
            </a:r>
            <a:endParaRPr lang="en-US" sz="3200" b="1" dirty="0">
              <a:solidFill>
                <a:srgbClr val="0070C0"/>
              </a:solidFill>
              <a:latin typeface="+mj-lt"/>
            </a:endParaRPr>
          </a:p>
        </p:txBody>
      </p:sp>
      <p:sp>
        <p:nvSpPr>
          <p:cNvPr id="7" name="Content Placeholder 2"/>
          <p:cNvSpPr txBox="1">
            <a:spLocks/>
          </p:cNvSpPr>
          <p:nvPr/>
        </p:nvSpPr>
        <p:spPr>
          <a:xfrm>
            <a:off x="609600" y="129540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70C0"/>
                </a:solidFill>
                <a:latin typeface="+mn-lt"/>
              </a:rPr>
              <a:t>Redistricting Block Boundary Suggestion Project (BBSP)</a:t>
            </a:r>
          </a:p>
          <a:p>
            <a:pPr>
              <a:buFont typeface="Wingdings" panose="05000000000000000000" pitchFamily="2" charset="2"/>
              <a:buChar char="§"/>
            </a:pPr>
            <a:r>
              <a:rPr lang="en-US" sz="1600" dirty="0" smtClean="0">
                <a:solidFill>
                  <a:srgbClr val="0070C0"/>
                </a:solidFill>
                <a:latin typeface="+mn-lt"/>
              </a:rPr>
              <a:t>Materials available to states in December 2015 – Verification in December 2016</a:t>
            </a:r>
          </a:p>
          <a:p>
            <a:pPr marL="0" indent="0">
              <a:buNone/>
            </a:pPr>
            <a:r>
              <a:rPr lang="en-US" sz="2000" dirty="0" smtClean="0">
                <a:solidFill>
                  <a:srgbClr val="0070C0"/>
                </a:solidFill>
                <a:latin typeface="+mn-lt"/>
              </a:rPr>
              <a:t>Redistricting Voting District Project (VTD)</a:t>
            </a:r>
          </a:p>
          <a:p>
            <a:pPr>
              <a:buFont typeface="Wingdings" panose="05000000000000000000" pitchFamily="2" charset="2"/>
              <a:buChar char="§"/>
            </a:pPr>
            <a:r>
              <a:rPr lang="en-US" sz="1600" dirty="0" smtClean="0">
                <a:solidFill>
                  <a:srgbClr val="0070C0"/>
                </a:solidFill>
                <a:latin typeface="+mn-lt"/>
              </a:rPr>
              <a:t>Materials available to states in December 2017 – Verification in December 2018</a:t>
            </a:r>
          </a:p>
          <a:p>
            <a:pPr marL="0" indent="0">
              <a:buNone/>
            </a:pPr>
            <a:r>
              <a:rPr lang="en-US" sz="2000" dirty="0" smtClean="0">
                <a:solidFill>
                  <a:srgbClr val="0070C0"/>
                </a:solidFill>
                <a:latin typeface="+mn-lt"/>
              </a:rPr>
              <a:t>Local Update of Census Addresses (LUCA) Program</a:t>
            </a:r>
          </a:p>
          <a:p>
            <a:pPr>
              <a:buFont typeface="Wingdings" panose="05000000000000000000" pitchFamily="2" charset="2"/>
              <a:buChar char="§"/>
            </a:pPr>
            <a:r>
              <a:rPr lang="en-US" sz="1600" dirty="0" smtClean="0">
                <a:solidFill>
                  <a:srgbClr val="0070C0"/>
                </a:solidFill>
                <a:latin typeface="+mn-lt"/>
              </a:rPr>
              <a:t>Invitation Fall of 2017 – Materials available Winter 2018 – Feedback shipped Summer 2019</a:t>
            </a:r>
          </a:p>
          <a:p>
            <a:pPr marL="0" indent="0">
              <a:buNone/>
            </a:pPr>
            <a:r>
              <a:rPr lang="en-US" sz="1800" dirty="0" smtClean="0">
                <a:solidFill>
                  <a:srgbClr val="0070C0"/>
                </a:solidFill>
                <a:latin typeface="+mn-lt"/>
              </a:rPr>
              <a:t>Participant Statistical Areas Program (PSAP) &amp; Tribal Statistical Areas Program (TSAP)</a:t>
            </a:r>
          </a:p>
          <a:p>
            <a:pPr>
              <a:buFont typeface="Wingdings" panose="05000000000000000000" pitchFamily="2" charset="2"/>
              <a:buChar char="§"/>
            </a:pPr>
            <a:r>
              <a:rPr lang="en-US" sz="1600" dirty="0" smtClean="0">
                <a:solidFill>
                  <a:srgbClr val="0070C0"/>
                </a:solidFill>
                <a:latin typeface="+mn-lt"/>
              </a:rPr>
              <a:t>In planning – Materials available in December 2018</a:t>
            </a:r>
          </a:p>
          <a:p>
            <a:pPr marL="0" indent="0">
              <a:buNone/>
            </a:pPr>
            <a:r>
              <a:rPr lang="en-US" sz="2000" dirty="0">
                <a:solidFill>
                  <a:srgbClr val="0070C0"/>
                </a:solidFill>
                <a:latin typeface="+mj-lt"/>
              </a:rPr>
              <a:t>Boundary and Annexation Survey (BAS)</a:t>
            </a:r>
          </a:p>
          <a:p>
            <a:pPr>
              <a:buFont typeface="Wingdings" panose="05000000000000000000" pitchFamily="2" charset="2"/>
              <a:buChar char="§"/>
            </a:pPr>
            <a:r>
              <a:rPr lang="en-US" sz="1600" dirty="0">
                <a:solidFill>
                  <a:srgbClr val="0070C0"/>
                </a:solidFill>
                <a:latin typeface="+mn-lt"/>
              </a:rPr>
              <a:t>Annual response in December and January of each year – Submit material through </a:t>
            </a:r>
            <a:r>
              <a:rPr lang="en-US" sz="1600" dirty="0" smtClean="0">
                <a:solidFill>
                  <a:srgbClr val="0070C0"/>
                </a:solidFill>
                <a:latin typeface="+mn-lt"/>
              </a:rPr>
              <a:t>May</a:t>
            </a:r>
          </a:p>
          <a:p>
            <a:pPr marL="0" indent="0">
              <a:buNone/>
            </a:pPr>
            <a:r>
              <a:rPr lang="en-US" sz="2000" dirty="0" smtClean="0">
                <a:solidFill>
                  <a:srgbClr val="0070C0"/>
                </a:solidFill>
                <a:latin typeface="+mn-lt"/>
              </a:rPr>
              <a:t>Boundary Validation Program (BVP)</a:t>
            </a:r>
          </a:p>
          <a:p>
            <a:pPr>
              <a:buFont typeface="Wingdings" panose="05000000000000000000" pitchFamily="2" charset="2"/>
              <a:buChar char="§"/>
            </a:pPr>
            <a:r>
              <a:rPr lang="en-US" sz="1600" dirty="0" smtClean="0">
                <a:solidFill>
                  <a:srgbClr val="0070C0"/>
                </a:solidFill>
                <a:latin typeface="+mn-lt"/>
              </a:rPr>
              <a:t>Highest Elected Official initial notification January 2020</a:t>
            </a:r>
          </a:p>
          <a:p>
            <a:pPr>
              <a:buFont typeface="Wingdings" panose="05000000000000000000" pitchFamily="2" charset="2"/>
              <a:buChar char="§"/>
            </a:pPr>
            <a:r>
              <a:rPr lang="en-US" sz="1600" dirty="0" smtClean="0">
                <a:solidFill>
                  <a:srgbClr val="0070C0"/>
                </a:solidFill>
                <a:latin typeface="+mn-lt"/>
              </a:rPr>
              <a:t>Final review of BAS 2020 May or June 2020</a:t>
            </a:r>
          </a:p>
          <a:p>
            <a:pPr marL="0" indent="0">
              <a:buNone/>
            </a:pPr>
            <a:endParaRPr lang="en-US" sz="1800" dirty="0" smtClean="0">
              <a:solidFill>
                <a:srgbClr val="0070C0"/>
              </a:solidFill>
              <a:latin typeface="+mn-lt"/>
            </a:endParaRPr>
          </a:p>
          <a:p>
            <a:pPr marL="0" indent="0">
              <a:buNone/>
            </a:pPr>
            <a:endParaRPr lang="en-US" sz="1800" dirty="0" smtClean="0">
              <a:solidFill>
                <a:srgbClr val="0070C0"/>
              </a:solidFill>
              <a:latin typeface="+mn-lt"/>
            </a:endParaRPr>
          </a:p>
          <a:p>
            <a:endParaRPr lang="en-US" sz="2000" dirty="0" smtClean="0">
              <a:solidFill>
                <a:srgbClr val="0070C0"/>
              </a:solidFill>
              <a:latin typeface="+mn-lt"/>
            </a:endParaRPr>
          </a:p>
          <a:p>
            <a:pPr>
              <a:buFont typeface="Arial" panose="020B0604020202020204" pitchFamily="34" charset="0"/>
              <a:buChar char="•"/>
            </a:pPr>
            <a:endParaRPr lang="en-US" sz="2000" dirty="0" smtClean="0">
              <a:solidFill>
                <a:srgbClr val="0070C0"/>
              </a:solidFill>
              <a:latin typeface="+mn-lt"/>
            </a:endParaRPr>
          </a:p>
          <a:p>
            <a:pPr marL="0" indent="0">
              <a:buNone/>
            </a:pPr>
            <a:endParaRPr lang="en-US" sz="1400" dirty="0" smtClean="0">
              <a:solidFill>
                <a:srgbClr val="0070C0"/>
              </a:solidFill>
              <a:latin typeface="+mn-lt"/>
            </a:endParaRPr>
          </a:p>
          <a:p>
            <a:pPr marL="0" lvl="0" indent="0">
              <a:buNone/>
            </a:pPr>
            <a:endParaRPr lang="en-US" sz="2400" dirty="0">
              <a:solidFill>
                <a:srgbClr val="0070C0"/>
              </a:solidFill>
              <a:latin typeface="+mn-lt"/>
            </a:endParaRPr>
          </a:p>
          <a:p>
            <a:endParaRPr lang="en-US" sz="2400" dirty="0" smtClean="0">
              <a:solidFill>
                <a:srgbClr val="0070C0"/>
              </a:solidFill>
              <a:latin typeface="+mn-lt"/>
            </a:endParaRPr>
          </a:p>
          <a:p>
            <a:endParaRPr lang="en-US" sz="2800" dirty="0" smtClean="0">
              <a:solidFill>
                <a:srgbClr val="0070C0"/>
              </a:solidFill>
              <a:latin typeface="+mn-lt"/>
            </a:endParaRPr>
          </a:p>
          <a:p>
            <a:endParaRPr lang="en-US" sz="2800" dirty="0" smtClean="0">
              <a:solidFill>
                <a:srgbClr val="0070C0"/>
              </a:solidFill>
              <a:latin typeface="+mn-lt"/>
            </a:endParaRPr>
          </a:p>
          <a:p>
            <a:endParaRPr lang="en-US" sz="900" dirty="0">
              <a:solidFill>
                <a:srgbClr val="0070C0"/>
              </a:solidFill>
              <a:latin typeface="+mn-lt"/>
              <a:cs typeface="Arial" pitchFamily="34" charset="0"/>
            </a:endParaRPr>
          </a:p>
        </p:txBody>
      </p:sp>
      <p:cxnSp>
        <p:nvCxnSpPr>
          <p:cNvPr id="9" name="Straight Connector 8"/>
          <p:cNvCxnSpPr/>
          <p:nvPr/>
        </p:nvCxnSpPr>
        <p:spPr>
          <a:xfrm>
            <a:off x="381000" y="10668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934795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a:bodyPr>
          <a:lstStyle/>
          <a:p>
            <a:r>
              <a:rPr lang="en-US" sz="3200" b="1" dirty="0" smtClean="0">
                <a:solidFill>
                  <a:srgbClr val="0070C0"/>
                </a:solidFill>
                <a:latin typeface="+mj-lt"/>
              </a:rPr>
              <a:t>American Community Survey</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70C0"/>
                </a:solidFill>
                <a:latin typeface="+mj-lt"/>
              </a:rPr>
              <a:t>Product Changes of Note</a:t>
            </a:r>
          </a:p>
          <a:p>
            <a:pPr>
              <a:buFont typeface="Wingdings" panose="05000000000000000000" pitchFamily="2" charset="2"/>
              <a:buChar char="§"/>
            </a:pPr>
            <a:r>
              <a:rPr lang="en-US" sz="1800" dirty="0" smtClean="0">
                <a:solidFill>
                  <a:srgbClr val="0070C0"/>
                </a:solidFill>
                <a:latin typeface="+mn-lt"/>
              </a:rPr>
              <a:t>Discontinuation of the ACS 3-Year Estimates</a:t>
            </a:r>
            <a:endParaRPr lang="en-US" sz="1800" dirty="0">
              <a:solidFill>
                <a:srgbClr val="0070C0"/>
              </a:solidFill>
              <a:latin typeface="+mn-lt"/>
            </a:endParaRPr>
          </a:p>
          <a:p>
            <a:pPr lvl="1">
              <a:buFont typeface="Wingdings" panose="05000000000000000000" pitchFamily="2" charset="2"/>
              <a:buChar char="§"/>
            </a:pPr>
            <a:r>
              <a:rPr lang="en-US" sz="1600" dirty="0" smtClean="0">
                <a:solidFill>
                  <a:srgbClr val="0070C0"/>
                </a:solidFill>
                <a:latin typeface="+mn-lt"/>
              </a:rPr>
              <a:t>2013 3-Year will be that last release – no 2014 3-Year release</a:t>
            </a:r>
            <a:endParaRPr lang="en-US" sz="1600" dirty="0">
              <a:solidFill>
                <a:srgbClr val="0070C0"/>
              </a:solidFill>
              <a:latin typeface="+mn-lt"/>
            </a:endParaRPr>
          </a:p>
          <a:p>
            <a:pPr lvl="1">
              <a:buFont typeface="Wingdings" panose="05000000000000000000" pitchFamily="2" charset="2"/>
              <a:buChar char="§"/>
            </a:pPr>
            <a:r>
              <a:rPr lang="en-US" sz="1600" dirty="0" smtClean="0">
                <a:solidFill>
                  <a:srgbClr val="0070C0"/>
                </a:solidFill>
                <a:latin typeface="+mn-lt"/>
              </a:rPr>
              <a:t>Budgetary reasons </a:t>
            </a:r>
            <a:endParaRPr lang="en-US" sz="1600" dirty="0">
              <a:solidFill>
                <a:srgbClr val="0070C0"/>
              </a:solidFill>
              <a:latin typeface="+mn-lt"/>
            </a:endParaRPr>
          </a:p>
          <a:p>
            <a:pPr lvl="1">
              <a:buFont typeface="Wingdings" panose="05000000000000000000" pitchFamily="2" charset="2"/>
              <a:buChar char="§"/>
            </a:pPr>
            <a:r>
              <a:rPr lang="en-US" sz="1600" dirty="0" smtClean="0">
                <a:solidFill>
                  <a:srgbClr val="0070C0"/>
                </a:solidFill>
                <a:latin typeface="+mn-lt"/>
              </a:rPr>
              <a:t>Rely on 5-Year Estimates for communities &lt; 65,000</a:t>
            </a:r>
            <a:endParaRPr lang="en-US" sz="2000" dirty="0" smtClean="0">
              <a:solidFill>
                <a:srgbClr val="0070C0"/>
              </a:solidFill>
              <a:latin typeface="+mn-lt"/>
            </a:endParaRPr>
          </a:p>
          <a:p>
            <a:pPr>
              <a:buFont typeface="Wingdings" panose="05000000000000000000" pitchFamily="2" charset="2"/>
              <a:buChar char="§"/>
            </a:pPr>
            <a:r>
              <a:rPr lang="en-US" sz="1800" dirty="0" smtClean="0">
                <a:solidFill>
                  <a:srgbClr val="0070C0"/>
                </a:solidFill>
                <a:latin typeface="+mn-lt"/>
              </a:rPr>
              <a:t>Block Group Data Added to American Fact Finder</a:t>
            </a:r>
          </a:p>
          <a:p>
            <a:pPr lvl="1">
              <a:buFont typeface="Wingdings" panose="05000000000000000000" pitchFamily="2" charset="2"/>
              <a:buChar char="§"/>
            </a:pPr>
            <a:r>
              <a:rPr lang="en-US" sz="1600" dirty="0" smtClean="0">
                <a:solidFill>
                  <a:srgbClr val="0070C0"/>
                </a:solidFill>
                <a:latin typeface="+mn-lt"/>
              </a:rPr>
              <a:t>Previously only available through the ACS Summary File.</a:t>
            </a:r>
          </a:p>
          <a:p>
            <a:pPr>
              <a:buFont typeface="Wingdings" panose="05000000000000000000" pitchFamily="2" charset="2"/>
              <a:buChar char="§"/>
            </a:pPr>
            <a:r>
              <a:rPr lang="en-US" sz="1800" dirty="0" smtClean="0">
                <a:solidFill>
                  <a:srgbClr val="0070C0"/>
                </a:solidFill>
                <a:latin typeface="+mn-lt"/>
              </a:rPr>
              <a:t>Discontinuation of the ACS Summary File Retrieval Tool</a:t>
            </a:r>
          </a:p>
          <a:p>
            <a:pPr lvl="1">
              <a:buFont typeface="Wingdings" panose="05000000000000000000" pitchFamily="2" charset="2"/>
              <a:buChar char="§"/>
            </a:pPr>
            <a:r>
              <a:rPr lang="en-US" sz="1600" dirty="0" smtClean="0">
                <a:solidFill>
                  <a:srgbClr val="0070C0"/>
                </a:solidFill>
                <a:latin typeface="+mn-lt"/>
              </a:rPr>
              <a:t>Since Block Group Data now available in AFF, this was deemed unnecessary</a:t>
            </a: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11</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4152357"/>
            <a:ext cx="3886200" cy="189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308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4151" y="152400"/>
            <a:ext cx="8229600" cy="838200"/>
          </a:xfrm>
          <a:prstGeom prst="rect">
            <a:avLst/>
          </a:prstGeom>
        </p:spPr>
        <p:txBody>
          <a:bodyPr>
            <a:normAutofit/>
          </a:bodyPr>
          <a:lstStyle/>
          <a:p>
            <a:r>
              <a:rPr lang="en-US" sz="3200" b="1" dirty="0" smtClean="0">
                <a:solidFill>
                  <a:srgbClr val="0070C0"/>
                </a:solidFill>
                <a:latin typeface="+mj-lt"/>
              </a:rPr>
              <a:t>American Community Survey</a:t>
            </a:r>
            <a:endParaRPr lang="en-US" sz="3200" b="1" dirty="0">
              <a:solidFill>
                <a:srgbClr val="0070C0"/>
              </a:solidFill>
              <a:latin typeface="+mj-lt"/>
            </a:endParaRPr>
          </a:p>
        </p:txBody>
      </p:sp>
      <p:sp>
        <p:nvSpPr>
          <p:cNvPr id="7" name="Content Placeholder 2"/>
          <p:cNvSpPr txBox="1">
            <a:spLocks/>
          </p:cNvSpPr>
          <p:nvPr/>
        </p:nvSpPr>
        <p:spPr>
          <a:xfrm>
            <a:off x="609600" y="114300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70C0"/>
                </a:solidFill>
                <a:latin typeface="+mj-lt"/>
              </a:rPr>
              <a:t>2014 -2015 Content Review</a:t>
            </a:r>
          </a:p>
          <a:p>
            <a:pPr>
              <a:buFont typeface="Wingdings" panose="05000000000000000000" pitchFamily="2" charset="2"/>
              <a:buChar char="§"/>
            </a:pPr>
            <a:r>
              <a:rPr lang="en-US" sz="1800" dirty="0" smtClean="0">
                <a:solidFill>
                  <a:srgbClr val="0070C0"/>
                </a:solidFill>
                <a:latin typeface="+mn-lt"/>
              </a:rPr>
              <a:t>Candidates for Removal</a:t>
            </a:r>
            <a:endParaRPr lang="en-US" sz="1800" dirty="0">
              <a:solidFill>
                <a:srgbClr val="0070C0"/>
              </a:solidFill>
              <a:latin typeface="+mn-lt"/>
            </a:endParaRPr>
          </a:p>
          <a:p>
            <a:pPr lvl="1">
              <a:buFont typeface="Wingdings" panose="05000000000000000000" pitchFamily="2" charset="2"/>
              <a:buChar char="§"/>
            </a:pPr>
            <a:r>
              <a:rPr lang="en-US" sz="1600" dirty="0" smtClean="0">
                <a:solidFill>
                  <a:srgbClr val="0070C0"/>
                </a:solidFill>
                <a:latin typeface="+mn-lt"/>
              </a:rPr>
              <a:t>Business or Medical Office on Property (H6)</a:t>
            </a:r>
            <a:endParaRPr lang="en-US" sz="1600" dirty="0">
              <a:solidFill>
                <a:srgbClr val="0070C0"/>
              </a:solidFill>
              <a:latin typeface="+mn-lt"/>
            </a:endParaRPr>
          </a:p>
          <a:p>
            <a:pPr lvl="1">
              <a:buFont typeface="Wingdings" panose="05000000000000000000" pitchFamily="2" charset="2"/>
              <a:buChar char="§"/>
            </a:pPr>
            <a:r>
              <a:rPr lang="en-US" sz="1600" dirty="0" smtClean="0">
                <a:solidFill>
                  <a:srgbClr val="0070C0"/>
                </a:solidFill>
                <a:latin typeface="+mn-lt"/>
              </a:rPr>
              <a:t>Field of Degree (P12)</a:t>
            </a:r>
            <a:endParaRPr lang="en-US" sz="1600" dirty="0">
              <a:solidFill>
                <a:srgbClr val="0070C0"/>
              </a:solidFill>
              <a:latin typeface="+mn-lt"/>
            </a:endParaRPr>
          </a:p>
          <a:p>
            <a:pPr lvl="1">
              <a:buFont typeface="Wingdings" panose="05000000000000000000" pitchFamily="2" charset="2"/>
              <a:buChar char="§"/>
            </a:pPr>
            <a:r>
              <a:rPr lang="en-US" sz="1600" dirty="0" smtClean="0">
                <a:solidFill>
                  <a:srgbClr val="0070C0"/>
                </a:solidFill>
                <a:latin typeface="+mn-lt"/>
              </a:rPr>
              <a:t>Marital History (P21, P22, P23)</a:t>
            </a:r>
            <a:endParaRPr lang="en-US" sz="2000" dirty="0" smtClean="0">
              <a:solidFill>
                <a:srgbClr val="0070C0"/>
              </a:solidFill>
              <a:latin typeface="+mn-lt"/>
            </a:endParaRPr>
          </a:p>
          <a:p>
            <a:pPr marL="0" indent="0">
              <a:buNone/>
            </a:pPr>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9906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12</a:t>
            </a:fld>
            <a:endParaRPr lang="en-US"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84746"/>
            <a:ext cx="6172200" cy="328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901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a:bodyPr>
          <a:lstStyle/>
          <a:p>
            <a:r>
              <a:rPr lang="en-US" sz="3200" b="1" dirty="0" smtClean="0">
                <a:solidFill>
                  <a:srgbClr val="0070C0"/>
                </a:solidFill>
                <a:latin typeface="+mj-lt"/>
              </a:rPr>
              <a:t>American Community Survey</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rgbClr val="0070C0"/>
                </a:solidFill>
                <a:latin typeface="+mj-lt"/>
              </a:rPr>
              <a:t>Next ACS Content Review Update</a:t>
            </a:r>
          </a:p>
          <a:p>
            <a:pPr>
              <a:buFont typeface="Wingdings" panose="05000000000000000000" pitchFamily="2" charset="2"/>
              <a:buChar char="§"/>
            </a:pPr>
            <a:r>
              <a:rPr lang="en-US" sz="2000" dirty="0" smtClean="0">
                <a:solidFill>
                  <a:srgbClr val="0070C0"/>
                </a:solidFill>
                <a:latin typeface="+mn-lt"/>
              </a:rPr>
              <a:t>Webinar Tuesday, June 23 2015</a:t>
            </a:r>
            <a:endParaRPr lang="en-US" sz="2000" dirty="0">
              <a:solidFill>
                <a:srgbClr val="0070C0"/>
              </a:solidFill>
              <a:latin typeface="+mn-lt"/>
            </a:endParaRPr>
          </a:p>
          <a:p>
            <a:pPr lvl="1">
              <a:buFont typeface="Wingdings" panose="05000000000000000000" pitchFamily="2" charset="2"/>
              <a:buChar char="§"/>
            </a:pPr>
            <a:r>
              <a:rPr lang="en-US" sz="1800" dirty="0" smtClean="0">
                <a:solidFill>
                  <a:srgbClr val="0070C0"/>
                </a:solidFill>
                <a:latin typeface="+mn-lt"/>
              </a:rPr>
              <a:t>http://www.census.gov/acs/www/events/</a:t>
            </a:r>
          </a:p>
          <a:p>
            <a:pPr marL="0" indent="0">
              <a:buNone/>
            </a:pPr>
            <a:r>
              <a:rPr lang="en-US" sz="2400" dirty="0" smtClean="0">
                <a:solidFill>
                  <a:srgbClr val="0070C0"/>
                </a:solidFill>
                <a:latin typeface="+mj-lt"/>
              </a:rPr>
              <a:t>View the ACS Content Review Web Page</a:t>
            </a:r>
            <a:endParaRPr lang="en-US" sz="2400" dirty="0">
              <a:solidFill>
                <a:srgbClr val="0070C0"/>
              </a:solidFill>
              <a:latin typeface="+mj-lt"/>
            </a:endParaRPr>
          </a:p>
          <a:p>
            <a:pPr>
              <a:buFont typeface="Wingdings" panose="05000000000000000000" pitchFamily="2" charset="2"/>
              <a:buChar char="§"/>
            </a:pPr>
            <a:r>
              <a:rPr lang="en-US" sz="2000" dirty="0" smtClean="0">
                <a:solidFill>
                  <a:srgbClr val="0070C0"/>
                </a:solidFill>
                <a:latin typeface="+mn-lt"/>
              </a:rPr>
              <a:t>Ongoing dialog and technical documentation</a:t>
            </a:r>
          </a:p>
          <a:p>
            <a:pPr lvl="1">
              <a:buFont typeface="Wingdings" panose="05000000000000000000" pitchFamily="2" charset="2"/>
              <a:buChar char="§"/>
            </a:pPr>
            <a:r>
              <a:rPr lang="en-US" sz="1600" dirty="0">
                <a:solidFill>
                  <a:srgbClr val="0070C0"/>
                </a:solidFill>
              </a:rPr>
              <a:t>http://</a:t>
            </a:r>
            <a:r>
              <a:rPr lang="en-US" sz="1600" dirty="0" smtClean="0">
                <a:solidFill>
                  <a:srgbClr val="0070C0"/>
                </a:solidFill>
              </a:rPr>
              <a:t>www.census.gov/acs/www/about_the_survey/acs_content_review/</a:t>
            </a:r>
            <a:endParaRPr lang="en-US" sz="2400" dirty="0">
              <a:solidFill>
                <a:srgbClr val="0070C0"/>
              </a:solidFill>
              <a:latin typeface="+mj-lt"/>
            </a:endParaRPr>
          </a:p>
          <a:p>
            <a:pPr marL="0" indent="0">
              <a:buNone/>
            </a:pPr>
            <a:r>
              <a:rPr lang="en-US" sz="2000" dirty="0" smtClean="0">
                <a:solidFill>
                  <a:srgbClr val="0070C0"/>
                </a:solidFill>
              </a:rPr>
              <a:t>ACS User Stories</a:t>
            </a:r>
            <a:endParaRPr lang="en-US" sz="2000" dirty="0">
              <a:solidFill>
                <a:srgbClr val="0070C0"/>
              </a:solidFill>
            </a:endParaRPr>
          </a:p>
          <a:p>
            <a:pPr lvl="1">
              <a:buFont typeface="Wingdings" panose="05000000000000000000" pitchFamily="2" charset="2"/>
              <a:buChar char="§"/>
            </a:pPr>
            <a:r>
              <a:rPr lang="en-US" sz="1800" dirty="0" smtClean="0">
                <a:solidFill>
                  <a:srgbClr val="0070C0"/>
                </a:solidFill>
              </a:rPr>
              <a:t>We want to hear from our users how you use our data</a:t>
            </a:r>
          </a:p>
          <a:p>
            <a:pPr lvl="2">
              <a:buFont typeface="Wingdings" panose="05000000000000000000" pitchFamily="2" charset="2"/>
              <a:buChar char="§"/>
            </a:pPr>
            <a:r>
              <a:rPr lang="en-US" sz="1600" dirty="0" smtClean="0">
                <a:solidFill>
                  <a:srgbClr val="0070C0"/>
                </a:solidFill>
              </a:rPr>
              <a:t>Email william.w.adams@census.gov</a:t>
            </a:r>
            <a:endParaRPr lang="en-US" sz="1600" dirty="0">
              <a:solidFill>
                <a:srgbClr val="0070C0"/>
              </a:solidFill>
            </a:endParaRPr>
          </a:p>
          <a:p>
            <a:pPr marL="457200" lvl="1" indent="0">
              <a:buNone/>
            </a:pPr>
            <a:endParaRPr lang="en-US" sz="1800" dirty="0" smtClean="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13</a:t>
            </a:fld>
            <a:endParaRPr lang="en-US" dirty="0">
              <a:solidFill>
                <a:schemeClr val="bg1"/>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943" y="4762500"/>
            <a:ext cx="6742113"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438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a:bodyPr>
          <a:lstStyle/>
          <a:p>
            <a:r>
              <a:rPr lang="en-US" sz="3200" b="1" dirty="0" smtClean="0">
                <a:solidFill>
                  <a:srgbClr val="0070C0"/>
                </a:solidFill>
                <a:latin typeface="+mj-lt"/>
              </a:rPr>
              <a:t>American </a:t>
            </a:r>
            <a:r>
              <a:rPr lang="en-US" sz="3200" dirty="0" smtClean="0">
                <a:solidFill>
                  <a:srgbClr val="0070C0"/>
                </a:solidFill>
                <a:latin typeface="+mj-lt"/>
              </a:rPr>
              <a:t>Fact Finder</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rgbClr val="0070C0"/>
                </a:solidFill>
                <a:latin typeface="+mj-lt"/>
              </a:rPr>
              <a:t>AFF to be completely decommissioned by July, 2017*</a:t>
            </a:r>
          </a:p>
          <a:p>
            <a:pPr>
              <a:buFont typeface="Wingdings" panose="05000000000000000000" pitchFamily="2" charset="2"/>
              <a:buChar char="§"/>
            </a:pPr>
            <a:r>
              <a:rPr lang="en-US" sz="2000" dirty="0" smtClean="0">
                <a:solidFill>
                  <a:srgbClr val="0070C0"/>
                </a:solidFill>
                <a:latin typeface="+mn-lt"/>
              </a:rPr>
              <a:t>Original plan was to have AFF sunset by July, 2016</a:t>
            </a:r>
          </a:p>
          <a:p>
            <a:pPr>
              <a:buFont typeface="Wingdings" panose="05000000000000000000" pitchFamily="2" charset="2"/>
              <a:buChar char="§"/>
            </a:pPr>
            <a:r>
              <a:rPr lang="en-US" sz="2000" dirty="0" smtClean="0">
                <a:solidFill>
                  <a:srgbClr val="0070C0"/>
                </a:solidFill>
                <a:latin typeface="+mn-lt"/>
              </a:rPr>
              <a:t>From August, 2016 to July, 2017 AFF will run alongside replacement app*</a:t>
            </a:r>
            <a:endParaRPr lang="en-US" sz="2000" dirty="0">
              <a:solidFill>
                <a:srgbClr val="0070C0"/>
              </a:solidFill>
              <a:latin typeface="+mn-lt"/>
            </a:endParaRPr>
          </a:p>
          <a:p>
            <a:pPr marL="0" indent="0">
              <a:buNone/>
            </a:pPr>
            <a:r>
              <a:rPr lang="en-US" sz="2400" dirty="0" smtClean="0">
                <a:solidFill>
                  <a:srgbClr val="0070C0"/>
                </a:solidFill>
                <a:latin typeface="+mj-lt"/>
              </a:rPr>
              <a:t>AFF to be replaced by an As Yet Unnamed application</a:t>
            </a:r>
            <a:endParaRPr lang="en-US" sz="2400" dirty="0">
              <a:solidFill>
                <a:srgbClr val="0070C0"/>
              </a:solidFill>
              <a:latin typeface="+mj-lt"/>
            </a:endParaRPr>
          </a:p>
          <a:p>
            <a:pPr>
              <a:buFont typeface="Wingdings" panose="05000000000000000000" pitchFamily="2" charset="2"/>
              <a:buChar char="§"/>
            </a:pPr>
            <a:r>
              <a:rPr lang="en-US" sz="2000" dirty="0" smtClean="0">
                <a:solidFill>
                  <a:srgbClr val="0070C0"/>
                </a:solidFill>
                <a:latin typeface="+mn-lt"/>
              </a:rPr>
              <a:t>Starting Nov-Dec 2015, password protected version for SDC testing*</a:t>
            </a:r>
          </a:p>
          <a:p>
            <a:pPr lvl="1">
              <a:buFont typeface="Wingdings" panose="05000000000000000000" pitchFamily="2" charset="2"/>
              <a:buChar char="§"/>
            </a:pPr>
            <a:r>
              <a:rPr lang="en-US" sz="1800" dirty="0" smtClean="0">
                <a:solidFill>
                  <a:srgbClr val="0070C0"/>
                </a:solidFill>
                <a:latin typeface="+mn-lt"/>
              </a:rPr>
              <a:t>Testing version for </a:t>
            </a:r>
            <a:r>
              <a:rPr lang="en-US" sz="1800" dirty="0" err="1" smtClean="0">
                <a:solidFill>
                  <a:srgbClr val="0070C0"/>
                </a:solidFill>
                <a:latin typeface="+mn-lt"/>
              </a:rPr>
              <a:t>Microdata</a:t>
            </a:r>
            <a:r>
              <a:rPr lang="en-US" sz="1800" dirty="0" smtClean="0">
                <a:solidFill>
                  <a:srgbClr val="0070C0"/>
                </a:solidFill>
                <a:latin typeface="+mn-lt"/>
              </a:rPr>
              <a:t> Analysis &amp; Advanced Queries</a:t>
            </a:r>
            <a:endParaRPr lang="en-US" sz="1800" dirty="0">
              <a:solidFill>
                <a:srgbClr val="0070C0"/>
              </a:solidFill>
              <a:latin typeface="+mn-lt"/>
            </a:endParaRPr>
          </a:p>
          <a:p>
            <a:pPr>
              <a:buFont typeface="Wingdings" panose="05000000000000000000" pitchFamily="2" charset="2"/>
              <a:buChar char="§"/>
            </a:pPr>
            <a:r>
              <a:rPr lang="en-US" sz="2000" dirty="0" smtClean="0">
                <a:solidFill>
                  <a:srgbClr val="0070C0"/>
                </a:solidFill>
                <a:latin typeface="+mn-lt"/>
              </a:rPr>
              <a:t>August 2016 – eventual replacement beta to run alongside AFF*</a:t>
            </a:r>
          </a:p>
          <a:p>
            <a:pPr marL="0" indent="0">
              <a:buNone/>
            </a:pPr>
            <a:r>
              <a:rPr lang="en-US" sz="2000" dirty="0" smtClean="0">
                <a:solidFill>
                  <a:srgbClr val="0070C0"/>
                </a:solidFill>
              </a:rPr>
              <a:t>CEDSCI platform </a:t>
            </a:r>
            <a:endParaRPr lang="en-US" sz="2000" dirty="0">
              <a:solidFill>
                <a:srgbClr val="0070C0"/>
              </a:solidFill>
            </a:endParaRPr>
          </a:p>
          <a:p>
            <a:pPr lvl="1">
              <a:buFont typeface="Wingdings" panose="05000000000000000000" pitchFamily="2" charset="2"/>
              <a:buChar char="§"/>
            </a:pPr>
            <a:r>
              <a:rPr lang="en-US" sz="1800" dirty="0" smtClean="0">
                <a:solidFill>
                  <a:srgbClr val="0070C0"/>
                </a:solidFill>
              </a:rPr>
              <a:t>Cost savings through elimination of duplicate systems &amp; processes</a:t>
            </a:r>
          </a:p>
          <a:p>
            <a:pPr lvl="1">
              <a:buFont typeface="Wingdings" panose="05000000000000000000" pitchFamily="2" charset="2"/>
              <a:buChar char="§"/>
            </a:pPr>
            <a:r>
              <a:rPr lang="en-US" sz="1800" dirty="0" smtClean="0">
                <a:solidFill>
                  <a:srgbClr val="0070C0"/>
                </a:solidFill>
              </a:rPr>
              <a:t>Improved customer satisfaction through metadata standardization</a:t>
            </a:r>
            <a:endParaRPr lang="en-US" sz="1800" dirty="0">
              <a:solidFill>
                <a:srgbClr val="0070C0"/>
              </a:solidFill>
            </a:endParaRPr>
          </a:p>
          <a:p>
            <a:pPr lvl="1">
              <a:buFont typeface="Wingdings" panose="05000000000000000000" pitchFamily="2" charset="2"/>
              <a:buChar char="§"/>
            </a:pPr>
            <a:r>
              <a:rPr lang="en-US" sz="1800" dirty="0" smtClean="0">
                <a:solidFill>
                  <a:srgbClr val="0070C0"/>
                </a:solidFill>
              </a:rPr>
              <a:t>Mapping, visualization &amp; mash-ups integrated into search &amp; data</a:t>
            </a:r>
            <a:endParaRPr lang="en-US" sz="1600" dirty="0">
              <a:solidFill>
                <a:srgbClr val="0070C0"/>
              </a:solidFill>
            </a:endParaRPr>
          </a:p>
          <a:p>
            <a:pPr marL="457200" lvl="1" indent="0">
              <a:buNone/>
            </a:pPr>
            <a:r>
              <a:rPr lang="en-US" sz="1800" dirty="0" smtClean="0">
                <a:solidFill>
                  <a:srgbClr val="0070C0"/>
                </a:solidFill>
                <a:latin typeface="+mn-lt"/>
              </a:rPr>
              <a:t>					</a:t>
            </a:r>
          </a:p>
          <a:p>
            <a:pPr marL="457200" lvl="1" indent="0">
              <a:buNone/>
            </a:pPr>
            <a:r>
              <a:rPr lang="en-US" sz="1800" dirty="0">
                <a:solidFill>
                  <a:srgbClr val="0070C0"/>
                </a:solidFill>
                <a:latin typeface="+mn-lt"/>
              </a:rPr>
              <a:t>	</a:t>
            </a:r>
            <a:r>
              <a:rPr lang="en-US" sz="1800" dirty="0" smtClean="0">
                <a:solidFill>
                  <a:srgbClr val="0070C0"/>
                </a:solidFill>
                <a:latin typeface="+mn-lt"/>
              </a:rPr>
              <a:t>				*Please be advised – all dates are subject to change</a:t>
            </a: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212648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fontScale="90000"/>
          </a:bodyPr>
          <a:lstStyle/>
          <a:p>
            <a:r>
              <a:rPr lang="en-US" sz="3200" b="1" dirty="0" smtClean="0">
                <a:solidFill>
                  <a:srgbClr val="0070C0"/>
                </a:solidFill>
                <a:latin typeface="+mj-lt"/>
              </a:rPr>
              <a:t>2012 Economic Census – Geographic Area Series</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2400" dirty="0" smtClean="0">
                <a:solidFill>
                  <a:srgbClr val="0070C0"/>
                </a:solidFill>
                <a:latin typeface="+mn-lt"/>
              </a:rPr>
              <a:t>State Release Order</a:t>
            </a:r>
            <a:r>
              <a:rPr lang="en-US" sz="1800" dirty="0" smtClean="0">
                <a:solidFill>
                  <a:srgbClr val="0070C0"/>
                </a:solidFill>
                <a:latin typeface="+mn-lt"/>
              </a:rPr>
              <a:t>					</a:t>
            </a:r>
          </a:p>
          <a:p>
            <a:pPr marL="457200" lvl="1" indent="0">
              <a:buNone/>
            </a:pPr>
            <a:r>
              <a:rPr lang="en-US" sz="1800" dirty="0">
                <a:solidFill>
                  <a:srgbClr val="0070C0"/>
                </a:solidFill>
                <a:latin typeface="+mn-lt"/>
              </a:rPr>
              <a:t>	</a:t>
            </a:r>
            <a:r>
              <a:rPr lang="en-US" sz="1800" dirty="0" smtClean="0">
                <a:solidFill>
                  <a:srgbClr val="0070C0"/>
                </a:solidFill>
                <a:latin typeface="+mn-lt"/>
              </a:rPr>
              <a:t>				</a:t>
            </a:r>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15</a:t>
            </a:fld>
            <a:endParaRPr lang="en-US" dirty="0">
              <a:solidFill>
                <a:schemeClr val="bg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066" y="1158094"/>
            <a:ext cx="4840733" cy="387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663078910"/>
              </p:ext>
            </p:extLst>
          </p:nvPr>
        </p:nvGraphicFramePr>
        <p:xfrm>
          <a:off x="393843" y="1992902"/>
          <a:ext cx="3458966" cy="4023360"/>
        </p:xfrm>
        <a:graphic>
          <a:graphicData uri="http://schemas.openxmlformats.org/drawingml/2006/table">
            <a:tbl>
              <a:tblPr firstRow="1" bandRow="1">
                <a:tableStyleId>{5C22544A-7EE6-4342-B048-85BDC9FD1C3A}</a:tableStyleId>
              </a:tblPr>
              <a:tblGrid>
                <a:gridCol w="582202"/>
                <a:gridCol w="811659"/>
                <a:gridCol w="585627"/>
                <a:gridCol w="1479478"/>
              </a:tblGrid>
              <a:tr h="257165">
                <a:tc>
                  <a:txBody>
                    <a:bodyPr/>
                    <a:lstStyle/>
                    <a:p>
                      <a:pPr algn="ctr"/>
                      <a:r>
                        <a:rPr lang="en-US" sz="1200" dirty="0" smtClean="0"/>
                        <a:t>Group</a:t>
                      </a:r>
                      <a:endParaRPr lang="en-US" sz="1200" dirty="0"/>
                    </a:p>
                  </a:txBody>
                  <a:tcPr/>
                </a:tc>
                <a:tc>
                  <a:txBody>
                    <a:bodyPr/>
                    <a:lstStyle/>
                    <a:p>
                      <a:pPr algn="ctr"/>
                      <a:r>
                        <a:rPr lang="en-US" sz="1200" dirty="0" smtClean="0"/>
                        <a:t>State(s)</a:t>
                      </a:r>
                      <a:endParaRPr lang="en-US" sz="1200" dirty="0"/>
                    </a:p>
                  </a:txBody>
                  <a:tcPr/>
                </a:tc>
                <a:tc>
                  <a:txBody>
                    <a:bodyPr/>
                    <a:lstStyle/>
                    <a:p>
                      <a:pPr algn="ctr"/>
                      <a:r>
                        <a:rPr lang="en-US" sz="1200" dirty="0" smtClean="0"/>
                        <a:t>Group</a:t>
                      </a:r>
                      <a:endParaRPr lang="en-US" sz="1200" dirty="0"/>
                    </a:p>
                  </a:txBody>
                  <a:tcPr/>
                </a:tc>
                <a:tc>
                  <a:txBody>
                    <a:bodyPr/>
                    <a:lstStyle/>
                    <a:p>
                      <a:pPr algn="ctr"/>
                      <a:r>
                        <a:rPr lang="en-US" sz="1200" dirty="0" smtClean="0"/>
                        <a:t>State(s)</a:t>
                      </a:r>
                      <a:endParaRPr lang="en-US" sz="1200" dirty="0"/>
                    </a:p>
                  </a:txBody>
                  <a:tcPr/>
                </a:tc>
              </a:tr>
              <a:tr h="315983">
                <a:tc>
                  <a:txBody>
                    <a:bodyPr/>
                    <a:lstStyle/>
                    <a:p>
                      <a:pPr algn="ctr"/>
                      <a:r>
                        <a:rPr lang="en-US" sz="1200" dirty="0" smtClean="0"/>
                        <a:t>1</a:t>
                      </a:r>
                      <a:endParaRPr lang="en-US" sz="1200" dirty="0"/>
                    </a:p>
                  </a:txBody>
                  <a:tcPr/>
                </a:tc>
                <a:tc>
                  <a:txBody>
                    <a:bodyPr/>
                    <a:lstStyle/>
                    <a:p>
                      <a:pPr algn="ctr"/>
                      <a:r>
                        <a:rPr lang="en-US" sz="1200" dirty="0" smtClean="0"/>
                        <a:t>CO</a:t>
                      </a:r>
                      <a:endParaRPr lang="en-US" sz="1200" dirty="0"/>
                    </a:p>
                  </a:txBody>
                  <a:tcPr/>
                </a:tc>
                <a:tc>
                  <a:txBody>
                    <a:bodyPr/>
                    <a:lstStyle/>
                    <a:p>
                      <a:pPr algn="ctr"/>
                      <a:r>
                        <a:rPr lang="en-US" sz="1200" dirty="0" smtClean="0"/>
                        <a:t>10</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DE, DC, MD, NJ, OH, PA, VA, WV</a:t>
                      </a:r>
                      <a:endParaRPr lang="en-US" sz="1200" dirty="0"/>
                    </a:p>
                  </a:txBody>
                  <a:tcPr/>
                </a:tc>
              </a:tr>
              <a:tr h="257165">
                <a:tc>
                  <a:txBody>
                    <a:bodyPr/>
                    <a:lstStyle/>
                    <a:p>
                      <a:pPr algn="ctr"/>
                      <a:r>
                        <a:rPr lang="en-US" sz="1200" dirty="0" smtClean="0"/>
                        <a:t>2</a:t>
                      </a:r>
                      <a:endParaRPr lang="en-US" sz="1200" dirty="0"/>
                    </a:p>
                  </a:txBody>
                  <a:tcPr/>
                </a:tc>
                <a:tc>
                  <a:txBody>
                    <a:bodyPr/>
                    <a:lstStyle/>
                    <a:p>
                      <a:pPr algn="ctr"/>
                      <a:r>
                        <a:rPr lang="en-US" sz="1200" dirty="0" smtClean="0"/>
                        <a:t>HI</a:t>
                      </a:r>
                      <a:endParaRPr lang="en-US" sz="1200" dirty="0"/>
                    </a:p>
                  </a:txBody>
                  <a:tcPr/>
                </a:tc>
                <a:tc>
                  <a:txBody>
                    <a:bodyPr/>
                    <a:lstStyle/>
                    <a:p>
                      <a:pPr algn="ctr"/>
                      <a:r>
                        <a:rPr lang="en-US" sz="1200" dirty="0" smtClean="0"/>
                        <a:t>11</a:t>
                      </a:r>
                      <a:endParaRPr lang="en-US" sz="1200" dirty="0"/>
                    </a:p>
                  </a:txBody>
                  <a:tcPr/>
                </a:tc>
                <a:tc>
                  <a:txBody>
                    <a:bodyPr/>
                    <a:lstStyle/>
                    <a:p>
                      <a:pPr algn="ctr"/>
                      <a:r>
                        <a:rPr lang="en-US" sz="1200" dirty="0" smtClean="0"/>
                        <a:t>KY, NC, TN</a:t>
                      </a:r>
                      <a:endParaRPr lang="en-US" sz="1200" dirty="0"/>
                    </a:p>
                  </a:txBody>
                  <a:tcPr/>
                </a:tc>
              </a:tr>
              <a:tr h="257165">
                <a:tc>
                  <a:txBody>
                    <a:bodyPr/>
                    <a:lstStyle/>
                    <a:p>
                      <a:pPr algn="ctr"/>
                      <a:r>
                        <a:rPr lang="en-US" sz="1200" dirty="0" smtClean="0"/>
                        <a:t>3</a:t>
                      </a:r>
                      <a:endParaRPr lang="en-US" sz="1200" dirty="0"/>
                    </a:p>
                  </a:txBody>
                  <a:tcPr/>
                </a:tc>
                <a:tc>
                  <a:txBody>
                    <a:bodyPr/>
                    <a:lstStyle/>
                    <a:p>
                      <a:pPr algn="ctr"/>
                      <a:r>
                        <a:rPr lang="en-US" sz="1200" dirty="0" smtClean="0"/>
                        <a:t>MT</a:t>
                      </a:r>
                      <a:endParaRPr lang="en-US" sz="1200" dirty="0"/>
                    </a:p>
                  </a:txBody>
                  <a:tcPr/>
                </a:tc>
                <a:tc>
                  <a:txBody>
                    <a:bodyPr/>
                    <a:lstStyle/>
                    <a:p>
                      <a:pPr algn="ctr"/>
                      <a:r>
                        <a:rPr lang="en-US" sz="1200" dirty="0" smtClean="0"/>
                        <a:t>12</a:t>
                      </a:r>
                      <a:endParaRPr lang="en-US" sz="1200" dirty="0"/>
                    </a:p>
                  </a:txBody>
                  <a:tcPr/>
                </a:tc>
                <a:tc>
                  <a:txBody>
                    <a:bodyPr/>
                    <a:lstStyle/>
                    <a:p>
                      <a:pPr algn="ctr"/>
                      <a:r>
                        <a:rPr lang="en-US" sz="1200" dirty="0" smtClean="0"/>
                        <a:t>IL, IN</a:t>
                      </a:r>
                      <a:endParaRPr lang="en-US" sz="1200" dirty="0"/>
                    </a:p>
                  </a:txBody>
                  <a:tcPr/>
                </a:tc>
              </a:tr>
              <a:tr h="257165">
                <a:tc>
                  <a:txBody>
                    <a:bodyPr/>
                    <a:lstStyle/>
                    <a:p>
                      <a:pPr algn="ctr"/>
                      <a:r>
                        <a:rPr lang="en-US" sz="1200" dirty="0" smtClean="0"/>
                        <a:t>4</a:t>
                      </a:r>
                      <a:endParaRPr lang="en-US" sz="1200" dirty="0"/>
                    </a:p>
                  </a:txBody>
                  <a:tcPr/>
                </a:tc>
                <a:tc>
                  <a:txBody>
                    <a:bodyPr/>
                    <a:lstStyle/>
                    <a:p>
                      <a:pPr algn="ctr"/>
                      <a:r>
                        <a:rPr lang="en-US" sz="1200" dirty="0" smtClean="0"/>
                        <a:t>AK</a:t>
                      </a:r>
                      <a:endParaRPr lang="en-US" sz="1200" dirty="0"/>
                    </a:p>
                  </a:txBody>
                  <a:tcPr/>
                </a:tc>
                <a:tc>
                  <a:txBody>
                    <a:bodyPr/>
                    <a:lstStyle/>
                    <a:p>
                      <a:pPr algn="ctr"/>
                      <a:r>
                        <a:rPr lang="en-US" sz="1200" dirty="0" smtClean="0"/>
                        <a:t>13</a:t>
                      </a:r>
                      <a:endParaRPr lang="en-US" sz="1200" dirty="0"/>
                    </a:p>
                  </a:txBody>
                  <a:tcPr/>
                </a:tc>
                <a:tc>
                  <a:txBody>
                    <a:bodyPr/>
                    <a:lstStyle/>
                    <a:p>
                      <a:pPr algn="ctr"/>
                      <a:r>
                        <a:rPr lang="en-US" sz="1200" dirty="0" smtClean="0"/>
                        <a:t>AL, AR, GA, LA, MS, SC</a:t>
                      </a:r>
                      <a:endParaRPr lang="en-US" sz="1200" dirty="0"/>
                    </a:p>
                  </a:txBody>
                  <a:tcPr/>
                </a:tc>
              </a:tr>
              <a:tr h="257165">
                <a:tc>
                  <a:txBody>
                    <a:bodyPr/>
                    <a:lstStyle/>
                    <a:p>
                      <a:pPr algn="ctr"/>
                      <a:r>
                        <a:rPr lang="en-US" sz="1200" dirty="0" smtClean="0"/>
                        <a:t>5</a:t>
                      </a:r>
                      <a:endParaRPr lang="en-US" sz="1200" dirty="0"/>
                    </a:p>
                  </a:txBody>
                  <a:tcPr/>
                </a:tc>
                <a:tc>
                  <a:txBody>
                    <a:bodyPr/>
                    <a:lstStyle/>
                    <a:p>
                      <a:pPr algn="ctr"/>
                      <a:r>
                        <a:rPr lang="en-US" sz="1200" dirty="0" smtClean="0"/>
                        <a:t>ME</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IA, MO, NE, SD</a:t>
                      </a:r>
                      <a:endParaRPr lang="en-US" sz="1200" dirty="0"/>
                    </a:p>
                  </a:txBody>
                  <a:tcPr/>
                </a:tc>
              </a:tr>
              <a:tr h="257165">
                <a:tc>
                  <a:txBody>
                    <a:bodyPr/>
                    <a:lstStyle/>
                    <a:p>
                      <a:pPr algn="ctr"/>
                      <a:r>
                        <a:rPr lang="en-US" sz="1200" dirty="0" smtClean="0"/>
                        <a:t>6</a:t>
                      </a:r>
                      <a:endParaRPr lang="en-US" sz="1200" dirty="0"/>
                    </a:p>
                  </a:txBody>
                  <a:tcPr/>
                </a:tc>
                <a:tc>
                  <a:txBody>
                    <a:bodyPr/>
                    <a:lstStyle/>
                    <a:p>
                      <a:pPr algn="ctr"/>
                      <a:r>
                        <a:rPr lang="en-US" sz="1200" dirty="0" smtClean="0"/>
                        <a:t>AZ, NE</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KS, MI, MN, ND, OK, WI</a:t>
                      </a:r>
                      <a:endParaRPr lang="en-US" sz="1200" dirty="0"/>
                    </a:p>
                  </a:txBody>
                  <a:tcPr/>
                </a:tc>
              </a:tr>
              <a:tr h="257165">
                <a:tc>
                  <a:txBody>
                    <a:bodyPr/>
                    <a:lstStyle/>
                    <a:p>
                      <a:pPr algn="ctr"/>
                      <a:r>
                        <a:rPr lang="en-US" sz="1200" dirty="0" smtClean="0"/>
                        <a:t>7</a:t>
                      </a:r>
                      <a:endParaRPr lang="en-US" sz="1200" dirty="0"/>
                    </a:p>
                  </a:txBody>
                  <a:tcPr/>
                </a:tc>
                <a:tc>
                  <a:txBody>
                    <a:bodyPr/>
                    <a:lstStyle/>
                    <a:p>
                      <a:pPr algn="ctr"/>
                      <a:r>
                        <a:rPr lang="en-US" sz="1200" dirty="0" smtClean="0"/>
                        <a:t>CA</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NM, TX</a:t>
                      </a:r>
                      <a:endParaRPr lang="en-US" sz="1200" dirty="0"/>
                    </a:p>
                  </a:txBody>
                  <a:tcPr/>
                </a:tc>
              </a:tr>
              <a:tr h="257165">
                <a:tc>
                  <a:txBody>
                    <a:bodyPr/>
                    <a:lstStyle/>
                    <a:p>
                      <a:pPr algn="ctr"/>
                      <a:r>
                        <a:rPr lang="en-US" sz="1200" dirty="0" smtClean="0"/>
                        <a:t>8</a:t>
                      </a:r>
                      <a:endParaRPr lang="en-US" sz="1200" dirty="0"/>
                    </a:p>
                  </a:txBody>
                  <a:tcPr/>
                </a:tc>
                <a:tc>
                  <a:txBody>
                    <a:bodyPr/>
                    <a:lstStyle/>
                    <a:p>
                      <a:pPr algn="ctr"/>
                      <a:r>
                        <a:rPr lang="en-US" sz="1200" dirty="0" smtClean="0"/>
                        <a:t>ID, OR, UT, WA, WY</a:t>
                      </a:r>
                      <a:endParaRPr lang="en-US" sz="1200" dirty="0"/>
                    </a:p>
                  </a:txBody>
                  <a:tcPr/>
                </a:tc>
                <a:tc>
                  <a:txBody>
                    <a:bodyPr/>
                    <a:lstStyle/>
                    <a:p>
                      <a:pPr algn="ctr"/>
                      <a:r>
                        <a:rPr lang="en-US" sz="1200" dirty="0" smtClean="0"/>
                        <a:t>17</a:t>
                      </a:r>
                      <a:endParaRPr lang="en-US" sz="1200" dirty="0"/>
                    </a:p>
                  </a:txBody>
                  <a:tcPr/>
                </a:tc>
                <a:tc>
                  <a:txBody>
                    <a:bodyPr/>
                    <a:lstStyle/>
                    <a:p>
                      <a:pPr algn="ctr"/>
                      <a:r>
                        <a:rPr lang="en-US" sz="1200" dirty="0" smtClean="0"/>
                        <a:t>FL, US</a:t>
                      </a:r>
                      <a:endParaRPr lang="en-US" sz="1200" dirty="0"/>
                    </a:p>
                  </a:txBody>
                  <a:tcPr/>
                </a:tc>
              </a:tr>
              <a:tr h="257165">
                <a:tc>
                  <a:txBody>
                    <a:bodyPr/>
                    <a:lstStyle/>
                    <a:p>
                      <a:pPr algn="ctr"/>
                      <a:r>
                        <a:rPr lang="en-US" sz="1200" dirty="0" smtClean="0"/>
                        <a:t>9</a:t>
                      </a:r>
                      <a:endParaRPr lang="en-US" sz="1200" dirty="0"/>
                    </a:p>
                  </a:txBody>
                  <a:tcPr/>
                </a:tc>
                <a:tc>
                  <a:txBody>
                    <a:bodyPr/>
                    <a:lstStyle/>
                    <a:p>
                      <a:pPr algn="ctr"/>
                      <a:r>
                        <a:rPr lang="en-US" sz="1200" dirty="0" smtClean="0"/>
                        <a:t>CT, MA, NH NY, RI, VT</a:t>
                      </a:r>
                      <a:endParaRPr lang="en-US" sz="1200" dirty="0"/>
                    </a:p>
                  </a:txBody>
                  <a:tcPr/>
                </a:tc>
                <a:tc>
                  <a:txBody>
                    <a:bodyPr/>
                    <a:lstStyle/>
                    <a:p>
                      <a:pPr algn="ctr"/>
                      <a:endParaRPr lang="en-US" sz="1200" dirty="0"/>
                    </a:p>
                  </a:txBody>
                  <a:tcPr/>
                </a:tc>
                <a:tc>
                  <a:txBody>
                    <a:bodyPr/>
                    <a:lstStyle/>
                    <a:p>
                      <a:pPr algn="ctr"/>
                      <a:endParaRPr lang="en-US" sz="1200" dirty="0"/>
                    </a:p>
                  </a:txBody>
                  <a:tcPr/>
                </a:tc>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399" y="5055743"/>
            <a:ext cx="4544601" cy="102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95555" y="5283485"/>
            <a:ext cx="1676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57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fontScale="90000"/>
          </a:bodyPr>
          <a:lstStyle/>
          <a:p>
            <a:r>
              <a:rPr lang="en-US" sz="3200" b="1" dirty="0" smtClean="0">
                <a:solidFill>
                  <a:srgbClr val="0070C0"/>
                </a:solidFill>
                <a:latin typeface="+mj-lt"/>
              </a:rPr>
              <a:t>2012 Economic Census – Geographic Area Series</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2400" dirty="0" smtClean="0">
                <a:solidFill>
                  <a:srgbClr val="0070C0"/>
                </a:solidFill>
              </a:rPr>
              <a:t>New Places</a:t>
            </a:r>
            <a:endParaRPr lang="en-US" sz="2400" dirty="0">
              <a:solidFill>
                <a:srgbClr val="0070C0"/>
              </a:solidFill>
            </a:endParaRPr>
          </a:p>
          <a:p>
            <a:pPr>
              <a:buFont typeface="Wingdings" panose="05000000000000000000" pitchFamily="2" charset="2"/>
              <a:buChar char="§"/>
            </a:pPr>
            <a:r>
              <a:rPr lang="en-US" sz="2000" dirty="0" smtClean="0">
                <a:solidFill>
                  <a:srgbClr val="0070C0"/>
                </a:solidFill>
              </a:rPr>
              <a:t>2007 EC cutoff: 5,000+ Pop or Jobs; Now 2,500+</a:t>
            </a:r>
            <a:endParaRPr lang="en-US" sz="2000" dirty="0">
              <a:solidFill>
                <a:srgbClr val="0070C0"/>
              </a:solidFill>
            </a:endParaRPr>
          </a:p>
          <a:p>
            <a:pPr>
              <a:buFont typeface="Wingdings" panose="05000000000000000000" pitchFamily="2" charset="2"/>
              <a:buChar char="§"/>
            </a:pPr>
            <a:r>
              <a:rPr lang="en-US" sz="2000" dirty="0" smtClean="0">
                <a:solidFill>
                  <a:srgbClr val="0070C0"/>
                </a:solidFill>
              </a:rPr>
              <a:t>Results in 330 New Places for NY</a:t>
            </a:r>
            <a:endParaRPr lang="en-US" sz="2000" dirty="0">
              <a:solidFill>
                <a:srgbClr val="0070C0"/>
              </a:solidFill>
            </a:endParaRPr>
          </a:p>
          <a:p>
            <a:pPr marL="457200" lvl="1" indent="0">
              <a:buNone/>
            </a:pPr>
            <a:r>
              <a:rPr lang="en-US" sz="1800" dirty="0">
                <a:solidFill>
                  <a:srgbClr val="0070C0"/>
                </a:solidFill>
                <a:latin typeface="+mn-lt"/>
              </a:rPr>
              <a:t>	</a:t>
            </a:r>
            <a:r>
              <a:rPr lang="en-US" sz="1800" dirty="0" smtClean="0">
                <a:solidFill>
                  <a:srgbClr val="0070C0"/>
                </a:solidFill>
                <a:latin typeface="+mn-lt"/>
              </a:rPr>
              <a:t>				</a:t>
            </a:r>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16</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5" y="3276600"/>
            <a:ext cx="6248399" cy="277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622" y="2133600"/>
            <a:ext cx="3505200" cy="14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072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fontScale="90000"/>
          </a:bodyPr>
          <a:lstStyle/>
          <a:p>
            <a:r>
              <a:rPr lang="en-US" sz="3200" b="1" dirty="0" smtClean="0">
                <a:solidFill>
                  <a:srgbClr val="0070C0"/>
                </a:solidFill>
                <a:latin typeface="+mj-lt"/>
              </a:rPr>
              <a:t>2012 Economic Census – Geographic Area Series</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2400" dirty="0" smtClean="0">
                <a:solidFill>
                  <a:srgbClr val="0070C0"/>
                </a:solidFill>
              </a:rPr>
              <a:t>Graphic and Tabular Representations</a:t>
            </a:r>
            <a:endParaRPr lang="en-US" sz="2400" dirty="0">
              <a:solidFill>
                <a:srgbClr val="0070C0"/>
              </a:solidFill>
            </a:endParaRPr>
          </a:p>
          <a:p>
            <a:pPr>
              <a:buFont typeface="Wingdings" panose="05000000000000000000" pitchFamily="2" charset="2"/>
              <a:buChar char="§"/>
            </a:pPr>
            <a:r>
              <a:rPr lang="en-US" sz="2000" dirty="0" smtClean="0">
                <a:solidFill>
                  <a:srgbClr val="0070C0"/>
                </a:solidFill>
              </a:rPr>
              <a:t>Maps &amp; tables of coverage</a:t>
            </a:r>
          </a:p>
          <a:p>
            <a:pPr>
              <a:buFont typeface="Wingdings" panose="05000000000000000000" pitchFamily="2" charset="2"/>
              <a:buChar char="§"/>
            </a:pPr>
            <a:r>
              <a:rPr lang="en-US" sz="2000" dirty="0" smtClean="0">
                <a:solidFill>
                  <a:srgbClr val="0070C0"/>
                </a:solidFill>
                <a:latin typeface="+mn-lt"/>
              </a:rPr>
              <a:t>Metro area &amp; place representation</a:t>
            </a:r>
            <a:r>
              <a:rPr lang="en-US" sz="1800" dirty="0" smtClean="0">
                <a:solidFill>
                  <a:srgbClr val="0070C0"/>
                </a:solidFill>
                <a:latin typeface="+mn-lt"/>
              </a:rPr>
              <a:t>		</a:t>
            </a:r>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17</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74720"/>
            <a:ext cx="5154999" cy="228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99" y="1828800"/>
            <a:ext cx="3808164"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630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3602" y="305625"/>
            <a:ext cx="5335905" cy="678180"/>
          </a:xfrm>
          <a:prstGeom prst="rect">
            <a:avLst/>
          </a:prstGeom>
        </p:spPr>
        <p:txBody>
          <a:bodyPr vert="horz" wrap="square" lIns="0" tIns="0" rIns="0" bIns="0" rtlCol="0">
            <a:spAutoFit/>
          </a:bodyPr>
          <a:lstStyle/>
          <a:p>
            <a:pPr marL="12700">
              <a:lnSpc>
                <a:spcPct val="100000"/>
              </a:lnSpc>
            </a:pPr>
            <a:r>
              <a:rPr sz="4400" b="1" dirty="0">
                <a:solidFill>
                  <a:srgbClr val="1F497D"/>
                </a:solidFill>
                <a:latin typeface="Arial"/>
                <a:cs typeface="Arial"/>
              </a:rPr>
              <a:t>C</a:t>
            </a:r>
            <a:r>
              <a:rPr sz="4400" b="1" spc="-5" dirty="0">
                <a:solidFill>
                  <a:srgbClr val="1F497D"/>
                </a:solidFill>
                <a:latin typeface="Arial"/>
                <a:cs typeface="Arial"/>
              </a:rPr>
              <a:t>ont</a:t>
            </a:r>
            <a:r>
              <a:rPr sz="4400" b="1" dirty="0">
                <a:solidFill>
                  <a:srgbClr val="1F497D"/>
                </a:solidFill>
                <a:latin typeface="Arial"/>
                <a:cs typeface="Arial"/>
              </a:rPr>
              <a:t>act</a:t>
            </a:r>
            <a:r>
              <a:rPr sz="4400" b="1" spc="-5" dirty="0">
                <a:solidFill>
                  <a:srgbClr val="1F497D"/>
                </a:solidFill>
                <a:latin typeface="Arial"/>
                <a:cs typeface="Arial"/>
              </a:rPr>
              <a:t> </a:t>
            </a:r>
            <a:r>
              <a:rPr sz="4400" b="1" dirty="0">
                <a:solidFill>
                  <a:srgbClr val="1F497D"/>
                </a:solidFill>
                <a:latin typeface="Arial"/>
                <a:cs typeface="Arial"/>
              </a:rPr>
              <a:t>I</a:t>
            </a:r>
            <a:r>
              <a:rPr sz="4400" b="1" spc="-5" dirty="0">
                <a:solidFill>
                  <a:srgbClr val="1F497D"/>
                </a:solidFill>
                <a:latin typeface="Arial"/>
                <a:cs typeface="Arial"/>
              </a:rPr>
              <a:t>nfo</a:t>
            </a:r>
            <a:r>
              <a:rPr sz="4400" b="1" dirty="0">
                <a:solidFill>
                  <a:srgbClr val="1F497D"/>
                </a:solidFill>
                <a:latin typeface="Arial"/>
                <a:cs typeface="Arial"/>
              </a:rPr>
              <a:t>r</a:t>
            </a:r>
            <a:r>
              <a:rPr sz="4400" b="1" spc="-5" dirty="0">
                <a:solidFill>
                  <a:srgbClr val="1F497D"/>
                </a:solidFill>
                <a:latin typeface="Arial"/>
                <a:cs typeface="Arial"/>
              </a:rPr>
              <a:t>m</a:t>
            </a:r>
            <a:r>
              <a:rPr sz="4400" b="1" dirty="0">
                <a:solidFill>
                  <a:srgbClr val="1F497D"/>
                </a:solidFill>
                <a:latin typeface="Arial"/>
                <a:cs typeface="Arial"/>
              </a:rPr>
              <a:t>a</a:t>
            </a:r>
            <a:r>
              <a:rPr sz="4400" b="1" spc="-5" dirty="0">
                <a:solidFill>
                  <a:srgbClr val="1F497D"/>
                </a:solidFill>
                <a:latin typeface="Arial"/>
                <a:cs typeface="Arial"/>
              </a:rPr>
              <a:t>t</a:t>
            </a:r>
            <a:r>
              <a:rPr sz="4400" b="1" dirty="0">
                <a:solidFill>
                  <a:srgbClr val="1F497D"/>
                </a:solidFill>
                <a:latin typeface="Arial"/>
                <a:cs typeface="Arial"/>
              </a:rPr>
              <a:t>i</a:t>
            </a:r>
            <a:r>
              <a:rPr sz="4400" b="1" spc="-5" dirty="0">
                <a:solidFill>
                  <a:srgbClr val="1F497D"/>
                </a:solidFill>
                <a:latin typeface="Arial"/>
                <a:cs typeface="Arial"/>
              </a:rPr>
              <a:t>o</a:t>
            </a:r>
            <a:r>
              <a:rPr sz="4400" b="1" dirty="0">
                <a:solidFill>
                  <a:srgbClr val="1F497D"/>
                </a:solidFill>
                <a:latin typeface="Arial"/>
                <a:cs typeface="Arial"/>
              </a:rPr>
              <a:t>n</a:t>
            </a:r>
            <a:endParaRPr sz="4400">
              <a:latin typeface="Arial"/>
              <a:cs typeface="Arial"/>
            </a:endParaRPr>
          </a:p>
        </p:txBody>
      </p:sp>
      <p:sp>
        <p:nvSpPr>
          <p:cNvPr id="3" name="object 3"/>
          <p:cNvSpPr txBox="1"/>
          <p:nvPr/>
        </p:nvSpPr>
        <p:spPr>
          <a:xfrm>
            <a:off x="218697" y="4041250"/>
            <a:ext cx="8702040" cy="1831271"/>
          </a:xfrm>
          <a:prstGeom prst="rect">
            <a:avLst/>
          </a:prstGeom>
        </p:spPr>
        <p:txBody>
          <a:bodyPr vert="horz" wrap="square" lIns="0" tIns="0" rIns="0" bIns="0" rtlCol="0">
            <a:spAutoFit/>
          </a:bodyPr>
          <a:lstStyle/>
          <a:p>
            <a:pPr marL="1564005" marR="1559560" algn="ctr">
              <a:lnSpc>
                <a:spcPct val="100000"/>
              </a:lnSpc>
            </a:pPr>
            <a:r>
              <a:rPr lang="en-US" sz="2400" dirty="0" smtClean="0">
                <a:solidFill>
                  <a:srgbClr val="1F497D"/>
                </a:solidFill>
                <a:latin typeface="Arial"/>
                <a:cs typeface="Arial"/>
              </a:rPr>
              <a:t>U.S. Census Bureau – </a:t>
            </a:r>
          </a:p>
          <a:p>
            <a:pPr marL="1564005" marR="1559560" algn="ctr">
              <a:lnSpc>
                <a:spcPct val="100000"/>
              </a:lnSpc>
            </a:pPr>
            <a:r>
              <a:rPr lang="en-US" sz="2400" dirty="0" smtClean="0">
                <a:solidFill>
                  <a:srgbClr val="1F497D"/>
                </a:solidFill>
                <a:latin typeface="Arial"/>
                <a:cs typeface="Arial"/>
              </a:rPr>
              <a:t>New York Regional Office</a:t>
            </a:r>
          </a:p>
          <a:p>
            <a:pPr marL="1564005" marR="1559560" algn="ctr">
              <a:lnSpc>
                <a:spcPct val="100000"/>
              </a:lnSpc>
            </a:pPr>
            <a:r>
              <a:rPr lang="en-US" sz="2400" dirty="0" smtClean="0">
                <a:solidFill>
                  <a:srgbClr val="1F497D"/>
                </a:solidFill>
                <a:latin typeface="Arial"/>
                <a:cs typeface="Arial"/>
              </a:rPr>
              <a:t>Data Dissemination Branch</a:t>
            </a:r>
          </a:p>
          <a:p>
            <a:pPr marL="1564005" marR="1559560" algn="ctr">
              <a:lnSpc>
                <a:spcPct val="100000"/>
              </a:lnSpc>
            </a:pPr>
            <a:r>
              <a:rPr lang="en-US" sz="2400" spc="-10" dirty="0" smtClean="0">
                <a:solidFill>
                  <a:srgbClr val="1F497D"/>
                </a:solidFill>
                <a:latin typeface="Arial"/>
                <a:cs typeface="Arial"/>
              </a:rPr>
              <a:t>(212) 584-3440</a:t>
            </a:r>
            <a:r>
              <a:rPr sz="2400" dirty="0" smtClean="0">
                <a:solidFill>
                  <a:srgbClr val="1F497D"/>
                </a:solidFill>
                <a:latin typeface="Arial"/>
                <a:cs typeface="Arial"/>
              </a:rPr>
              <a:t> </a:t>
            </a:r>
            <a:r>
              <a:rPr lang="en-US" sz="2300" u="heavy" spc="5" dirty="0">
                <a:solidFill>
                  <a:srgbClr val="0000FF"/>
                </a:solidFill>
                <a:latin typeface="Arial"/>
                <a:cs typeface="Arial"/>
              </a:rPr>
              <a:t>http://www.census.gov/regions/new_york/</a:t>
            </a:r>
            <a:endParaRPr sz="2300" dirty="0">
              <a:latin typeface="Arial"/>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83805"/>
            <a:ext cx="3043238" cy="282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4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1295400"/>
            <a:ext cx="7620000" cy="4876800"/>
          </a:xfrm>
        </p:spPr>
        <p:txBody>
          <a:bodyPr>
            <a:normAutofit/>
          </a:bodyPr>
          <a:lstStyle/>
          <a:p>
            <a:pPr marL="0" lvl="0" indent="0">
              <a:buClr>
                <a:schemeClr val="tx2"/>
              </a:buClr>
              <a:buNone/>
            </a:pPr>
            <a:endParaRPr lang="en-US" sz="2800" dirty="0" smtClean="0">
              <a:solidFill>
                <a:prstClr val="black"/>
              </a:solidFill>
              <a:latin typeface="Arial" panose="020B0604020202020204" pitchFamily="34" charset="0"/>
              <a:ea typeface="Calibri"/>
              <a:cs typeface="Arial" panose="020B0604020202020204" pitchFamily="34" charset="0"/>
            </a:endParaRPr>
          </a:p>
          <a:p>
            <a:pPr lvl="0">
              <a:buClr>
                <a:schemeClr val="tx2"/>
              </a:buClr>
              <a:buSzPct val="85000"/>
            </a:pPr>
            <a:r>
              <a:rPr lang="en-US" sz="2800" dirty="0">
                <a:solidFill>
                  <a:srgbClr val="0070C0"/>
                </a:solidFill>
                <a:ea typeface="Calibri"/>
                <a:cs typeface="Arial" panose="020B0604020202020204" pitchFamily="34" charset="0"/>
              </a:rPr>
              <a:t>2020 Census </a:t>
            </a:r>
            <a:r>
              <a:rPr lang="en-US" sz="2800" dirty="0" smtClean="0">
                <a:solidFill>
                  <a:srgbClr val="0070C0"/>
                </a:solidFill>
                <a:ea typeface="Calibri"/>
                <a:cs typeface="Arial" panose="020B0604020202020204" pitchFamily="34" charset="0"/>
              </a:rPr>
              <a:t>Updates</a:t>
            </a:r>
          </a:p>
          <a:p>
            <a:pPr lvl="1">
              <a:buClr>
                <a:schemeClr val="tx2"/>
              </a:buClr>
              <a:buSzPct val="85000"/>
            </a:pPr>
            <a:r>
              <a:rPr lang="en-US" sz="2400" dirty="0" smtClean="0">
                <a:solidFill>
                  <a:srgbClr val="0070C0"/>
                </a:solidFill>
                <a:ea typeface="Calibri"/>
                <a:cs typeface="Arial" panose="020B0604020202020204" pitchFamily="34" charset="0"/>
              </a:rPr>
              <a:t>2015 Census Tests</a:t>
            </a:r>
          </a:p>
          <a:p>
            <a:pPr lvl="1">
              <a:buClr>
                <a:schemeClr val="tx2"/>
              </a:buClr>
              <a:buSzPct val="85000"/>
            </a:pPr>
            <a:r>
              <a:rPr lang="en-US" sz="2400" dirty="0" smtClean="0">
                <a:solidFill>
                  <a:srgbClr val="0070C0"/>
                </a:solidFill>
                <a:ea typeface="Calibri"/>
                <a:cs typeface="Arial" panose="020B0604020202020204" pitchFamily="34" charset="0"/>
              </a:rPr>
              <a:t>2020 Geographic Partnership Programs</a:t>
            </a:r>
            <a:endParaRPr lang="en-US" sz="2400" dirty="0">
              <a:solidFill>
                <a:srgbClr val="0070C0"/>
              </a:solidFill>
              <a:ea typeface="Calibri"/>
              <a:cs typeface="Arial" panose="020B0604020202020204" pitchFamily="34" charset="0"/>
            </a:endParaRPr>
          </a:p>
          <a:p>
            <a:pPr lvl="0">
              <a:buClr>
                <a:schemeClr val="tx2"/>
              </a:buClr>
              <a:buSzPct val="85000"/>
            </a:pPr>
            <a:r>
              <a:rPr lang="en-US" sz="2800" dirty="0" smtClean="0">
                <a:solidFill>
                  <a:srgbClr val="0070C0"/>
                </a:solidFill>
                <a:ea typeface="Calibri"/>
                <a:cs typeface="Arial" panose="020B0604020202020204" pitchFamily="34" charset="0"/>
              </a:rPr>
              <a:t>American Community Survey Updates</a:t>
            </a:r>
            <a:endParaRPr lang="en-US" sz="2800" dirty="0">
              <a:solidFill>
                <a:srgbClr val="0070C0"/>
              </a:solidFill>
              <a:ea typeface="Calibri"/>
              <a:cs typeface="Arial" panose="020B0604020202020204" pitchFamily="34" charset="0"/>
            </a:endParaRPr>
          </a:p>
          <a:p>
            <a:pPr lvl="0">
              <a:buClr>
                <a:schemeClr val="tx2"/>
              </a:buClr>
              <a:buSzPct val="85000"/>
            </a:pPr>
            <a:r>
              <a:rPr lang="en-US" sz="2800" dirty="0" smtClean="0">
                <a:solidFill>
                  <a:srgbClr val="0070C0"/>
                </a:solidFill>
                <a:ea typeface="Calibri"/>
                <a:cs typeface="Arial" panose="020B0604020202020204" pitchFamily="34" charset="0"/>
              </a:rPr>
              <a:t>American Fact Finder</a:t>
            </a:r>
          </a:p>
          <a:p>
            <a:pPr lvl="0">
              <a:buClr>
                <a:schemeClr val="tx2"/>
              </a:buClr>
              <a:buSzPct val="85000"/>
            </a:pPr>
            <a:r>
              <a:rPr lang="en-US" sz="2800" dirty="0" smtClean="0">
                <a:solidFill>
                  <a:srgbClr val="0070C0"/>
                </a:solidFill>
                <a:ea typeface="Calibri"/>
                <a:cs typeface="Arial" panose="020B0604020202020204" pitchFamily="34" charset="0"/>
              </a:rPr>
              <a:t>Economic Census Releases</a:t>
            </a:r>
          </a:p>
          <a:p>
            <a:pPr marL="0" lvl="0" indent="0">
              <a:buClr>
                <a:schemeClr val="tx2"/>
              </a:buClr>
              <a:buNone/>
            </a:pPr>
            <a:endParaRPr lang="en-US" sz="2800" dirty="0" smtClean="0">
              <a:solidFill>
                <a:schemeClr val="dk1"/>
              </a:solidFill>
              <a:latin typeface="Arial" panose="020B0604020202020204" pitchFamily="34" charset="0"/>
              <a:ea typeface="Calibri"/>
              <a:cs typeface="Arial" panose="020B0604020202020204" pitchFamily="34" charset="0"/>
            </a:endParaRPr>
          </a:p>
          <a:p>
            <a:endParaRPr lang="en-US" sz="2400" dirty="0"/>
          </a:p>
          <a:p>
            <a:endParaRPr lang="en-US" sz="2400" dirty="0"/>
          </a:p>
          <a:p>
            <a:endParaRPr lang="en-US" sz="2400" dirty="0" smtClean="0"/>
          </a:p>
          <a:p>
            <a:endParaRPr lang="en-US" sz="2400" dirty="0"/>
          </a:p>
          <a:p>
            <a:endParaRPr lang="en-US" sz="800" dirty="0">
              <a:latin typeface="Arial" pitchFamily="34" charset="0"/>
              <a:cs typeface="Arial" pitchFamily="34" charset="0"/>
            </a:endParaRPr>
          </a:p>
        </p:txBody>
      </p:sp>
      <p:sp>
        <p:nvSpPr>
          <p:cNvPr id="7" name="Title 1"/>
          <p:cNvSpPr>
            <a:spLocks noGrp="1"/>
          </p:cNvSpPr>
          <p:nvPr>
            <p:ph type="title" idx="4294967295"/>
          </p:nvPr>
        </p:nvSpPr>
        <p:spPr>
          <a:xfrm>
            <a:off x="0" y="76200"/>
            <a:ext cx="9144000" cy="1143000"/>
          </a:xfrm>
        </p:spPr>
        <p:txBody>
          <a:bodyPr>
            <a:normAutofit/>
          </a:bodyPr>
          <a:lstStyle/>
          <a:p>
            <a:r>
              <a:rPr lang="en-US" b="1" dirty="0" smtClean="0">
                <a:solidFill>
                  <a:srgbClr val="0070C0"/>
                </a:solidFill>
                <a:latin typeface="+mj-lt"/>
              </a:rPr>
              <a:t>Overview</a:t>
            </a:r>
            <a:endParaRPr lang="en-US" dirty="0">
              <a:solidFill>
                <a:srgbClr val="0070C0"/>
              </a:solidFill>
              <a:latin typeface="+mj-lt"/>
            </a:endParaRPr>
          </a:p>
        </p:txBody>
      </p:sp>
      <p:cxnSp>
        <p:nvCxnSpPr>
          <p:cNvPr id="5" name="Straight Connector 4"/>
          <p:cNvCxnSpPr/>
          <p:nvPr/>
        </p:nvCxnSpPr>
        <p:spPr>
          <a:xfrm>
            <a:off x="381000" y="1066800"/>
            <a:ext cx="838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087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0" y="76200"/>
            <a:ext cx="9144000" cy="1143000"/>
          </a:xfrm>
          <a:ln>
            <a:solidFill>
              <a:srgbClr val="00B0F0"/>
            </a:solidFill>
          </a:ln>
        </p:spPr>
        <p:txBody>
          <a:bodyPr>
            <a:normAutofit/>
          </a:bodyPr>
          <a:lstStyle/>
          <a:p>
            <a:r>
              <a:rPr lang="en-US" sz="3200" b="1" dirty="0" smtClean="0">
                <a:solidFill>
                  <a:srgbClr val="0070C0"/>
                </a:solidFill>
                <a:latin typeface="+mn-lt"/>
              </a:rPr>
              <a:t>2020 Census: </a:t>
            </a:r>
            <a:r>
              <a:rPr lang="en-US" sz="3200" dirty="0" smtClean="0">
                <a:solidFill>
                  <a:srgbClr val="0070C0"/>
                </a:solidFill>
                <a:latin typeface="+mn-lt"/>
              </a:rPr>
              <a:t>W</a:t>
            </a:r>
            <a:r>
              <a:rPr lang="en-US" sz="3200" b="1" dirty="0" smtClean="0">
                <a:solidFill>
                  <a:srgbClr val="0070C0"/>
                </a:solidFill>
                <a:latin typeface="+mn-lt"/>
              </a:rPr>
              <a:t>here Are </a:t>
            </a:r>
            <a:r>
              <a:rPr lang="en-US" sz="3200" dirty="0">
                <a:solidFill>
                  <a:srgbClr val="0070C0"/>
                </a:solidFill>
                <a:latin typeface="+mn-lt"/>
              </a:rPr>
              <a:t>W</a:t>
            </a:r>
            <a:r>
              <a:rPr lang="en-US" sz="3200" b="1" dirty="0" smtClean="0">
                <a:solidFill>
                  <a:srgbClr val="0070C0"/>
                </a:solidFill>
                <a:latin typeface="+mn-lt"/>
              </a:rPr>
              <a:t>e Today?</a:t>
            </a:r>
            <a:endParaRPr lang="en-US" sz="3200" dirty="0">
              <a:solidFill>
                <a:srgbClr val="0070C0"/>
              </a:solidFill>
              <a:latin typeface="+mn-lt"/>
            </a:endParaRPr>
          </a:p>
        </p:txBody>
      </p:sp>
      <p:cxnSp>
        <p:nvCxnSpPr>
          <p:cNvPr id="5" name="Straight Connector 4"/>
          <p:cNvCxnSpPr/>
          <p:nvPr/>
        </p:nvCxnSpPr>
        <p:spPr>
          <a:xfrm>
            <a:off x="381000" y="10668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150961" y="1295400"/>
            <a:ext cx="8905875"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0070C0"/>
                </a:solidFill>
              </a:rPr>
              <a:t>In the next census, we will be trying to reach an </a:t>
            </a:r>
            <a:r>
              <a:rPr lang="en-US" sz="2000" dirty="0">
                <a:solidFill>
                  <a:srgbClr val="0070C0"/>
                </a:solidFill>
              </a:rPr>
              <a:t>increasingly diverse and growing population of around 330 million people in more than 140 million housing units. </a:t>
            </a:r>
            <a:r>
              <a:rPr lang="en-US" sz="2000" dirty="0" smtClean="0">
                <a:solidFill>
                  <a:srgbClr val="0070C0"/>
                </a:solidFill>
              </a:rPr>
              <a:t> </a:t>
            </a:r>
          </a:p>
          <a:p>
            <a:pPr marL="0" indent="0">
              <a:buNone/>
            </a:pPr>
            <a:r>
              <a:rPr lang="en-US" sz="2000" b="1" dirty="0" smtClean="0">
                <a:solidFill>
                  <a:srgbClr val="0070C0"/>
                </a:solidFill>
                <a:cs typeface="Arial" panose="020B0604020202020204" pitchFamily="34" charset="0"/>
              </a:rPr>
              <a:t>The Census Bureau is conducting research in order to inform key design decisions by the end of FY 2015.</a:t>
            </a:r>
          </a:p>
          <a:p>
            <a:pPr marL="0" indent="0">
              <a:buClr>
                <a:schemeClr val="tx2"/>
              </a:buClr>
              <a:buFont typeface="Wingdings" panose="05000000000000000000" pitchFamily="2" charset="2"/>
              <a:buNone/>
            </a:pPr>
            <a:endParaRPr lang="en-US" sz="4000" dirty="0" smtClean="0">
              <a:solidFill>
                <a:srgbClr val="0070C0"/>
              </a:solidFill>
              <a:cs typeface="Arial" panose="020B0604020202020204" pitchFamily="34" charset="0"/>
            </a:endParaRPr>
          </a:p>
          <a:p>
            <a:pPr marL="0" indent="0">
              <a:buFont typeface="Wingdings" panose="05000000000000000000" pitchFamily="2" charset="2"/>
              <a:buNone/>
            </a:pPr>
            <a:endParaRPr lang="en-US" sz="800" dirty="0">
              <a:solidFill>
                <a:srgbClr val="0070C0"/>
              </a:solidFill>
              <a:cs typeface="Arial" pitchFamily="34"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685800" y="3181350"/>
            <a:ext cx="7542213"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286037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152400"/>
            <a:ext cx="8229600" cy="838200"/>
          </a:xfrm>
          <a:prstGeom prst="rect">
            <a:avLst/>
          </a:prstGeom>
        </p:spPr>
        <p:txBody>
          <a:bodyPr>
            <a:noAutofit/>
          </a:bodyPr>
          <a:lstStyle/>
          <a:p>
            <a:pPr>
              <a:lnSpc>
                <a:spcPts val="4400"/>
              </a:lnSpc>
            </a:pPr>
            <a:r>
              <a:rPr lang="en-US" sz="2400" dirty="0">
                <a:solidFill>
                  <a:srgbClr val="0070C0"/>
                </a:solidFill>
                <a:latin typeface="+mn-lt"/>
              </a:rPr>
              <a:t>2020</a:t>
            </a:r>
            <a:r>
              <a:rPr lang="en-US" sz="2800" dirty="0">
                <a:solidFill>
                  <a:srgbClr val="0070C0"/>
                </a:solidFill>
                <a:latin typeface="+mn-lt"/>
              </a:rPr>
              <a:t> </a:t>
            </a:r>
            <a:r>
              <a:rPr lang="en-US" sz="2400" dirty="0">
                <a:solidFill>
                  <a:srgbClr val="0070C0"/>
                </a:solidFill>
                <a:latin typeface="+mn-lt"/>
              </a:rPr>
              <a:t>Census Operational Research and Development Efforts</a:t>
            </a:r>
          </a:p>
        </p:txBody>
      </p:sp>
      <p:cxnSp>
        <p:nvCxnSpPr>
          <p:cNvPr id="8" name="Straight Connector 7"/>
          <p:cNvCxnSpPr/>
          <p:nvPr/>
        </p:nvCxnSpPr>
        <p:spPr>
          <a:xfrm>
            <a:off x="381000" y="914400"/>
            <a:ext cx="8382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 name="Content Placeholder 5"/>
          <p:cNvGraphicFramePr>
            <a:graphicFrameLocks/>
          </p:cNvGraphicFramePr>
          <p:nvPr>
            <p:extLst>
              <p:ext uri="{D42A27DB-BD31-4B8C-83A1-F6EECF244321}">
                <p14:modId xmlns:p14="http://schemas.microsoft.com/office/powerpoint/2010/main" val="1664611903"/>
              </p:ext>
            </p:extLst>
          </p:nvPr>
        </p:nvGraphicFramePr>
        <p:xfrm>
          <a:off x="1143000" y="1295400"/>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4</a:t>
            </a:fld>
            <a:endParaRPr lang="en-US" dirty="0">
              <a:solidFill>
                <a:schemeClr val="bg1"/>
              </a:solidFill>
            </a:endParaRPr>
          </a:p>
        </p:txBody>
      </p:sp>
      <p:sp>
        <p:nvSpPr>
          <p:cNvPr id="2" name="TextBox 1"/>
          <p:cNvSpPr txBox="1"/>
          <p:nvPr/>
        </p:nvSpPr>
        <p:spPr>
          <a:xfrm>
            <a:off x="221926" y="2667000"/>
            <a:ext cx="1268296" cy="1323439"/>
          </a:xfrm>
          <a:prstGeom prst="rect">
            <a:avLst/>
          </a:prstGeom>
          <a:noFill/>
        </p:spPr>
        <p:txBody>
          <a:bodyPr wrap="none" rtlCol="0">
            <a:spAutoFit/>
          </a:bodyPr>
          <a:lstStyle/>
          <a:p>
            <a:pPr algn="ctr"/>
            <a:r>
              <a:rPr lang="en-US" sz="2000" dirty="0" smtClean="0">
                <a:solidFill>
                  <a:schemeClr val="accent1"/>
                </a:solidFill>
                <a:latin typeface="Impact" panose="020B0806030902050204" pitchFamily="34" charset="0"/>
              </a:rPr>
              <a:t>Up to</a:t>
            </a:r>
          </a:p>
          <a:p>
            <a:pPr algn="ctr"/>
            <a:r>
              <a:rPr lang="en-US" sz="2000" dirty="0" smtClean="0">
                <a:solidFill>
                  <a:schemeClr val="accent1"/>
                </a:solidFill>
                <a:latin typeface="Impact" panose="020B0806030902050204" pitchFamily="34" charset="0"/>
              </a:rPr>
              <a:t>$5 Billion</a:t>
            </a:r>
          </a:p>
          <a:p>
            <a:pPr algn="ctr"/>
            <a:r>
              <a:rPr lang="en-US" sz="2000" dirty="0" smtClean="0">
                <a:solidFill>
                  <a:schemeClr val="accent1"/>
                </a:solidFill>
                <a:latin typeface="Impact" panose="020B0806030902050204" pitchFamily="34" charset="0"/>
              </a:rPr>
              <a:t>in Savings</a:t>
            </a:r>
          </a:p>
          <a:p>
            <a:pPr algn="ctr"/>
            <a:r>
              <a:rPr lang="en-US" sz="2000" dirty="0" smtClean="0">
                <a:solidFill>
                  <a:schemeClr val="accent1"/>
                </a:solidFill>
                <a:latin typeface="Impact" panose="020B0806030902050204" pitchFamily="34" charset="0"/>
              </a:rPr>
              <a:t>Through:</a:t>
            </a:r>
            <a:endParaRPr lang="en-US" sz="2000" dirty="0">
              <a:solidFill>
                <a:schemeClr val="accent1"/>
              </a:solidFill>
              <a:latin typeface="Impact" panose="020B0806030902050204" pitchFamily="34" charset="0"/>
            </a:endParaRPr>
          </a:p>
        </p:txBody>
      </p:sp>
    </p:spTree>
    <p:extLst>
      <p:ext uri="{BB962C8B-B14F-4D97-AF65-F5344CB8AC3E}">
        <p14:creationId xmlns:p14="http://schemas.microsoft.com/office/powerpoint/2010/main" val="3372900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3754" y="228600"/>
            <a:ext cx="8229600" cy="838200"/>
          </a:xfrm>
          <a:prstGeom prst="rect">
            <a:avLst/>
          </a:prstGeom>
        </p:spPr>
        <p:txBody>
          <a:bodyPr>
            <a:normAutofit/>
          </a:bodyPr>
          <a:lstStyle/>
          <a:p>
            <a:r>
              <a:rPr lang="en-US" sz="3200" b="1" dirty="0" smtClean="0">
                <a:solidFill>
                  <a:srgbClr val="0070C0"/>
                </a:solidFill>
                <a:latin typeface="+mj-lt"/>
              </a:rPr>
              <a:t>2015 Testing Activities</a:t>
            </a:r>
            <a:endParaRPr lang="en-US" sz="3200" b="1" dirty="0">
              <a:solidFill>
                <a:srgbClr val="0070C0"/>
              </a:solidFill>
              <a:latin typeface="+mj-lt"/>
            </a:endParaRPr>
          </a:p>
        </p:txBody>
      </p:sp>
      <p:sp>
        <p:nvSpPr>
          <p:cNvPr id="7" name="Content Placeholder 2"/>
          <p:cNvSpPr txBox="1">
            <a:spLocks/>
          </p:cNvSpPr>
          <p:nvPr/>
        </p:nvSpPr>
        <p:spPr>
          <a:xfrm>
            <a:off x="609600" y="99060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70C0"/>
                </a:solidFill>
                <a:latin typeface="+mn-lt"/>
              </a:rPr>
              <a:t>Address Validation Test</a:t>
            </a:r>
          </a:p>
          <a:p>
            <a:pPr>
              <a:buFont typeface="Wingdings" panose="05000000000000000000" pitchFamily="2" charset="2"/>
              <a:buChar char="§"/>
            </a:pPr>
            <a:r>
              <a:rPr lang="en-US" sz="1600" dirty="0" smtClean="0">
                <a:solidFill>
                  <a:srgbClr val="0070C0"/>
                </a:solidFill>
                <a:latin typeface="+mn-lt"/>
              </a:rPr>
              <a:t>Informing </a:t>
            </a:r>
            <a:r>
              <a:rPr lang="en-US" sz="1600" dirty="0">
                <a:solidFill>
                  <a:srgbClr val="0070C0"/>
                </a:solidFill>
                <a:latin typeface="+mn-lt"/>
              </a:rPr>
              <a:t>the performance of the methods and models that will help us develop the address </a:t>
            </a:r>
            <a:r>
              <a:rPr lang="en-US" sz="1600" dirty="0" smtClean="0">
                <a:solidFill>
                  <a:srgbClr val="0070C0"/>
                </a:solidFill>
                <a:latin typeface="+mn-lt"/>
              </a:rPr>
              <a:t>list</a:t>
            </a:r>
          </a:p>
          <a:p>
            <a:pPr>
              <a:buFont typeface="Wingdings" panose="05000000000000000000" pitchFamily="2" charset="2"/>
              <a:buChar char="§"/>
            </a:pPr>
            <a:r>
              <a:rPr lang="en-US" sz="1600" dirty="0" smtClean="0">
                <a:solidFill>
                  <a:srgbClr val="0070C0"/>
                </a:solidFill>
                <a:latin typeface="+mn-lt"/>
              </a:rPr>
              <a:t>Testing </a:t>
            </a:r>
            <a:r>
              <a:rPr lang="en-US" sz="1600" dirty="0">
                <a:solidFill>
                  <a:srgbClr val="0070C0"/>
                </a:solidFill>
                <a:latin typeface="+mn-lt"/>
              </a:rPr>
              <a:t>the use of aerial imagery for change </a:t>
            </a:r>
            <a:r>
              <a:rPr lang="en-US" sz="1600" dirty="0" smtClean="0">
                <a:solidFill>
                  <a:srgbClr val="0070C0"/>
                </a:solidFill>
                <a:latin typeface="+mn-lt"/>
              </a:rPr>
              <a:t>detection</a:t>
            </a:r>
          </a:p>
          <a:p>
            <a:pPr>
              <a:buFont typeface="Wingdings" panose="05000000000000000000" pitchFamily="2" charset="2"/>
              <a:buChar char="§"/>
            </a:pPr>
            <a:r>
              <a:rPr lang="en-US" sz="1600" dirty="0" smtClean="0">
                <a:solidFill>
                  <a:srgbClr val="0070C0"/>
                </a:solidFill>
                <a:latin typeface="+mn-lt"/>
              </a:rPr>
              <a:t>Assisting </a:t>
            </a:r>
            <a:r>
              <a:rPr lang="en-US" sz="1600" dirty="0">
                <a:solidFill>
                  <a:srgbClr val="0070C0"/>
                </a:solidFill>
                <a:latin typeface="+mn-lt"/>
              </a:rPr>
              <a:t>in the delineation of the Reengineered Address Canvassing </a:t>
            </a:r>
            <a:r>
              <a:rPr lang="en-US" sz="1600" dirty="0" smtClean="0">
                <a:solidFill>
                  <a:srgbClr val="0070C0"/>
                </a:solidFill>
                <a:latin typeface="+mn-lt"/>
              </a:rPr>
              <a:t>workloads</a:t>
            </a:r>
          </a:p>
          <a:p>
            <a:pPr>
              <a:buFont typeface="Wingdings" panose="05000000000000000000" pitchFamily="2" charset="2"/>
              <a:buChar char="§"/>
            </a:pPr>
            <a:r>
              <a:rPr lang="en-US" sz="1600" dirty="0" smtClean="0">
                <a:solidFill>
                  <a:srgbClr val="0070C0"/>
                </a:solidFill>
                <a:latin typeface="+mn-lt"/>
              </a:rPr>
              <a:t>Full-Block Canvass: 10,100 blocks</a:t>
            </a:r>
          </a:p>
          <a:p>
            <a:pPr>
              <a:buFont typeface="Wingdings" panose="05000000000000000000" pitchFamily="2" charset="2"/>
              <a:buChar char="§"/>
            </a:pPr>
            <a:r>
              <a:rPr lang="en-US" sz="1600" dirty="0" smtClean="0">
                <a:solidFill>
                  <a:srgbClr val="0070C0"/>
                </a:solidFill>
                <a:latin typeface="+mn-lt"/>
              </a:rPr>
              <a:t>Partial-Block Canvass: 600-1000 blocks</a:t>
            </a:r>
            <a:r>
              <a:rPr lang="en-US" sz="1600" dirty="0" smtClean="0">
                <a:ea typeface="Times New Roman"/>
                <a:cs typeface="Times New Roman"/>
              </a:rPr>
              <a:t> </a:t>
            </a:r>
            <a:endParaRPr lang="en-US" sz="1600" dirty="0">
              <a:solidFill>
                <a:srgbClr val="0070C0"/>
              </a:solidFill>
              <a:latin typeface="+mn-lt"/>
            </a:endParaRPr>
          </a:p>
          <a:p>
            <a:endParaRPr lang="en-US" sz="1800" dirty="0" smtClean="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9906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5</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335" y="3154680"/>
            <a:ext cx="4449373" cy="291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53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152400"/>
            <a:ext cx="8229600" cy="838200"/>
          </a:xfrm>
          <a:prstGeom prst="rect">
            <a:avLst/>
          </a:prstGeom>
        </p:spPr>
        <p:txBody>
          <a:bodyPr>
            <a:normAutofit/>
          </a:bodyPr>
          <a:lstStyle/>
          <a:p>
            <a:r>
              <a:rPr lang="en-US" sz="3200" b="1" dirty="0" smtClean="0">
                <a:solidFill>
                  <a:srgbClr val="0070C0"/>
                </a:solidFill>
                <a:latin typeface="+mj-lt"/>
              </a:rPr>
              <a:t>2015 Testing Activities</a:t>
            </a:r>
            <a:endParaRPr lang="en-US" sz="3200" b="1" dirty="0">
              <a:solidFill>
                <a:srgbClr val="0070C0"/>
              </a:solidFill>
              <a:latin typeface="+mj-lt"/>
            </a:endParaRPr>
          </a:p>
        </p:txBody>
      </p:sp>
      <p:sp>
        <p:nvSpPr>
          <p:cNvPr id="7" name="Content Placeholder 2"/>
          <p:cNvSpPr txBox="1">
            <a:spLocks/>
          </p:cNvSpPr>
          <p:nvPr/>
        </p:nvSpPr>
        <p:spPr>
          <a:xfrm>
            <a:off x="609600" y="915256"/>
            <a:ext cx="8077200" cy="419100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70C0"/>
                </a:solidFill>
                <a:latin typeface="+mn-lt"/>
              </a:rPr>
              <a:t>2015 Optimizing Self-Response Test</a:t>
            </a:r>
          </a:p>
          <a:p>
            <a:pPr>
              <a:buFont typeface="Wingdings" panose="05000000000000000000" pitchFamily="2" charset="2"/>
              <a:buChar char="§"/>
            </a:pPr>
            <a:r>
              <a:rPr lang="en-US" sz="1600" dirty="0" smtClean="0">
                <a:solidFill>
                  <a:srgbClr val="0070C0"/>
                </a:solidFill>
                <a:latin typeface="+mn-lt"/>
              </a:rPr>
              <a:t>April 1, 2015 Census Day</a:t>
            </a:r>
          </a:p>
          <a:p>
            <a:pPr>
              <a:buFont typeface="Wingdings" panose="05000000000000000000" pitchFamily="2" charset="2"/>
              <a:buChar char="§"/>
            </a:pPr>
            <a:r>
              <a:rPr lang="en-US" sz="1600" dirty="0" smtClean="0">
                <a:solidFill>
                  <a:srgbClr val="0070C0"/>
                </a:solidFill>
                <a:latin typeface="+mn-lt"/>
              </a:rPr>
              <a:t>A site test conducted in the Savannah, Georgia area, including neighboring counties in South Carolina that constitute the media market for Savannah</a:t>
            </a:r>
          </a:p>
          <a:p>
            <a:pPr>
              <a:buFont typeface="Wingdings" panose="05000000000000000000" pitchFamily="2" charset="2"/>
              <a:buChar char="§"/>
            </a:pPr>
            <a:r>
              <a:rPr lang="en-US" sz="1600" dirty="0">
                <a:solidFill>
                  <a:srgbClr val="0070C0"/>
                </a:solidFill>
                <a:latin typeface="+mn-lt"/>
              </a:rPr>
              <a:t>Continue testing pre-registration and </a:t>
            </a:r>
            <a:r>
              <a:rPr lang="en-US" sz="1600" dirty="0" smtClean="0">
                <a:solidFill>
                  <a:srgbClr val="0070C0"/>
                </a:solidFill>
                <a:latin typeface="+mn-lt"/>
              </a:rPr>
              <a:t>“Non-ID</a:t>
            </a:r>
            <a:r>
              <a:rPr lang="en-US" sz="1600" dirty="0">
                <a:solidFill>
                  <a:srgbClr val="0070C0"/>
                </a:solidFill>
                <a:latin typeface="+mn-lt"/>
              </a:rPr>
              <a:t>” response to determine if we can optimize self and Internet response rates </a:t>
            </a:r>
          </a:p>
          <a:p>
            <a:pPr lvl="1"/>
            <a:r>
              <a:rPr lang="en-US" sz="1400" dirty="0">
                <a:solidFill>
                  <a:srgbClr val="0070C0"/>
                </a:solidFill>
                <a:latin typeface="+mn-lt"/>
              </a:rPr>
              <a:t>F</a:t>
            </a:r>
            <a:r>
              <a:rPr lang="en-US" sz="1400" dirty="0" smtClean="0">
                <a:solidFill>
                  <a:srgbClr val="0070C0"/>
                </a:solidFill>
                <a:latin typeface="+mn-lt"/>
              </a:rPr>
              <a:t>urther </a:t>
            </a:r>
            <a:r>
              <a:rPr lang="en-US" sz="1400" dirty="0">
                <a:solidFill>
                  <a:srgbClr val="0070C0"/>
                </a:solidFill>
                <a:latin typeface="+mn-lt"/>
              </a:rPr>
              <a:t>refine the procedures for pre-registration in the </a:t>
            </a:r>
            <a:r>
              <a:rPr lang="en-US" sz="1400" dirty="0" smtClean="0">
                <a:solidFill>
                  <a:srgbClr val="0070C0"/>
                </a:solidFill>
                <a:latin typeface="+mn-lt"/>
              </a:rPr>
              <a:t>Census</a:t>
            </a:r>
            <a:endParaRPr lang="en-US" sz="1400" dirty="0">
              <a:solidFill>
                <a:srgbClr val="0070C0"/>
              </a:solidFill>
              <a:latin typeface="+mn-lt"/>
            </a:endParaRPr>
          </a:p>
          <a:p>
            <a:pPr lvl="1"/>
            <a:r>
              <a:rPr lang="en-US" sz="1400" dirty="0">
                <a:solidFill>
                  <a:srgbClr val="0070C0"/>
                </a:solidFill>
                <a:latin typeface="+mn-lt"/>
              </a:rPr>
              <a:t>Study the feasibility of implementing real-time processing for the </a:t>
            </a:r>
            <a:r>
              <a:rPr lang="en-US" sz="1400" dirty="0" smtClean="0">
                <a:solidFill>
                  <a:srgbClr val="0070C0"/>
                </a:solidFill>
                <a:latin typeface="+mn-lt"/>
              </a:rPr>
              <a:t>“Non-ID</a:t>
            </a:r>
            <a:r>
              <a:rPr lang="en-US" sz="1400" dirty="0">
                <a:solidFill>
                  <a:srgbClr val="0070C0"/>
                </a:solidFill>
                <a:latin typeface="+mn-lt"/>
              </a:rPr>
              <a:t>” response </a:t>
            </a:r>
            <a:r>
              <a:rPr lang="en-US" sz="1400" dirty="0" smtClean="0">
                <a:solidFill>
                  <a:srgbClr val="0070C0"/>
                </a:solidFill>
                <a:latin typeface="+mn-lt"/>
              </a:rPr>
              <a:t>option</a:t>
            </a:r>
            <a:endParaRPr lang="en-US" sz="1400" dirty="0">
              <a:solidFill>
                <a:srgbClr val="0070C0"/>
              </a:solidFill>
              <a:latin typeface="+mn-lt"/>
            </a:endParaRPr>
          </a:p>
          <a:p>
            <a:pPr>
              <a:buFont typeface="Wingdings" panose="05000000000000000000" pitchFamily="2" charset="2"/>
              <a:buChar char="§"/>
            </a:pPr>
            <a:r>
              <a:rPr lang="en-US" sz="1600" dirty="0">
                <a:solidFill>
                  <a:srgbClr val="0070C0"/>
                </a:solidFill>
                <a:latin typeface="+mn-lt"/>
              </a:rPr>
              <a:t>Research how advertising, outreach, and promotion can engage and motivate respondents for </a:t>
            </a:r>
            <a:r>
              <a:rPr lang="en-US" sz="1600" dirty="0" smtClean="0">
                <a:solidFill>
                  <a:srgbClr val="0070C0"/>
                </a:solidFill>
                <a:latin typeface="+mn-lt"/>
              </a:rPr>
              <a:t>action</a:t>
            </a:r>
          </a:p>
          <a:p>
            <a:endParaRPr lang="en-US" sz="2400" dirty="0" smtClean="0">
              <a:solidFill>
                <a:srgbClr val="0070C0"/>
              </a:solidFill>
              <a:latin typeface="+mn-lt"/>
            </a:endParaRPr>
          </a:p>
          <a:p>
            <a:endParaRPr lang="en-US" sz="2800" dirty="0" smtClean="0">
              <a:solidFill>
                <a:srgbClr val="0070C0"/>
              </a:solidFill>
              <a:latin typeface="+mn-lt"/>
            </a:endParaRPr>
          </a:p>
          <a:p>
            <a:endParaRPr lang="en-US" sz="2800" dirty="0" smtClean="0">
              <a:solidFill>
                <a:srgbClr val="0070C0"/>
              </a:solidFill>
              <a:latin typeface="+mn-lt"/>
            </a:endParaRPr>
          </a:p>
          <a:p>
            <a:endParaRPr lang="en-US" sz="900" dirty="0">
              <a:solidFill>
                <a:srgbClr val="0070C0"/>
              </a:solidFill>
              <a:latin typeface="+mn-lt"/>
              <a:cs typeface="Arial" pitchFamily="34" charset="0"/>
            </a:endParaRPr>
          </a:p>
        </p:txBody>
      </p:sp>
      <p:cxnSp>
        <p:nvCxnSpPr>
          <p:cNvPr id="9" name="Straight Connector 8"/>
          <p:cNvCxnSpPr/>
          <p:nvPr/>
        </p:nvCxnSpPr>
        <p:spPr>
          <a:xfrm>
            <a:off x="381000" y="9144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6</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03400"/>
            <a:ext cx="2895599" cy="249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30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152400"/>
            <a:ext cx="8229600" cy="838200"/>
          </a:xfrm>
          <a:prstGeom prst="rect">
            <a:avLst/>
          </a:prstGeom>
        </p:spPr>
        <p:txBody>
          <a:bodyPr>
            <a:normAutofit/>
          </a:bodyPr>
          <a:lstStyle/>
          <a:p>
            <a:r>
              <a:rPr lang="en-US" sz="3200" b="1" dirty="0" smtClean="0">
                <a:solidFill>
                  <a:srgbClr val="0070C0"/>
                </a:solidFill>
                <a:latin typeface="+mj-lt"/>
              </a:rPr>
              <a:t>2015 Testing Activities</a:t>
            </a:r>
            <a:endParaRPr lang="en-US" sz="3200" b="1" dirty="0">
              <a:solidFill>
                <a:srgbClr val="0070C0"/>
              </a:solidFill>
              <a:latin typeface="+mj-lt"/>
            </a:endParaRPr>
          </a:p>
        </p:txBody>
      </p:sp>
      <p:sp>
        <p:nvSpPr>
          <p:cNvPr id="7" name="Content Placeholder 2"/>
          <p:cNvSpPr txBox="1">
            <a:spLocks/>
          </p:cNvSpPr>
          <p:nvPr/>
        </p:nvSpPr>
        <p:spPr>
          <a:xfrm>
            <a:off x="609600" y="99060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70C0"/>
                </a:solidFill>
                <a:latin typeface="+mn-lt"/>
              </a:rPr>
              <a:t>2015 Census Test</a:t>
            </a:r>
          </a:p>
          <a:p>
            <a:pPr>
              <a:buFont typeface="Wingdings" panose="05000000000000000000" pitchFamily="2" charset="2"/>
              <a:buChar char="§"/>
            </a:pPr>
            <a:r>
              <a:rPr lang="en-US" sz="1600" dirty="0" smtClean="0">
                <a:solidFill>
                  <a:srgbClr val="0070C0"/>
                </a:solidFill>
                <a:latin typeface="+mn-lt"/>
              </a:rPr>
              <a:t>April 1, 2015 Census Day</a:t>
            </a:r>
          </a:p>
          <a:p>
            <a:pPr>
              <a:buFont typeface="Wingdings" panose="05000000000000000000" pitchFamily="2" charset="2"/>
              <a:buChar char="§"/>
            </a:pPr>
            <a:r>
              <a:rPr lang="en-US" sz="1600" dirty="0" smtClean="0">
                <a:solidFill>
                  <a:srgbClr val="0070C0"/>
                </a:solidFill>
                <a:latin typeface="+mn-lt"/>
              </a:rPr>
              <a:t>Like the 2014 Census Test, this will be a site test and conducted in portions of Maricopa County, Arizona – 165,000 housing units in sample</a:t>
            </a:r>
          </a:p>
          <a:p>
            <a:pPr>
              <a:buFont typeface="Wingdings" panose="05000000000000000000" pitchFamily="2" charset="2"/>
              <a:buChar char="§"/>
            </a:pPr>
            <a:r>
              <a:rPr lang="en-US" sz="1600" dirty="0">
                <a:solidFill>
                  <a:srgbClr val="0070C0"/>
                </a:solidFill>
                <a:latin typeface="+mn-lt"/>
              </a:rPr>
              <a:t>Reengineer the roles, responsibilities, and infrastructure for the field</a:t>
            </a:r>
          </a:p>
          <a:p>
            <a:pPr>
              <a:buFont typeface="Wingdings" panose="05000000000000000000" pitchFamily="2" charset="2"/>
              <a:buChar char="§"/>
            </a:pPr>
            <a:r>
              <a:rPr lang="en-US" sz="1600" dirty="0" smtClean="0">
                <a:solidFill>
                  <a:srgbClr val="0070C0"/>
                </a:solidFill>
                <a:latin typeface="+mn-lt"/>
              </a:rPr>
              <a:t>Evaluate </a:t>
            </a:r>
            <a:r>
              <a:rPr lang="en-US" sz="1600" dirty="0">
                <a:solidFill>
                  <a:srgbClr val="0070C0"/>
                </a:solidFill>
                <a:latin typeface="+mn-lt"/>
              </a:rPr>
              <a:t>the feasibility of fully utilizing the advantages of technology, automation, and real-time data to transform the efficiency and effectiveness of data collection operations</a:t>
            </a:r>
          </a:p>
          <a:p>
            <a:pPr>
              <a:buFont typeface="Wingdings" panose="05000000000000000000" pitchFamily="2" charset="2"/>
              <a:buChar char="§"/>
            </a:pPr>
            <a:r>
              <a:rPr lang="en-US" sz="1600" dirty="0" smtClean="0">
                <a:solidFill>
                  <a:srgbClr val="0070C0"/>
                </a:solidFill>
                <a:latin typeface="+mn-lt"/>
              </a:rPr>
              <a:t>Automate </a:t>
            </a:r>
            <a:r>
              <a:rPr lang="en-US" sz="1600" dirty="0">
                <a:solidFill>
                  <a:srgbClr val="0070C0"/>
                </a:solidFill>
                <a:latin typeface="+mn-lt"/>
              </a:rPr>
              <a:t>training for enumerators and managers</a:t>
            </a:r>
          </a:p>
          <a:p>
            <a:pPr>
              <a:buFont typeface="Wingdings" panose="05000000000000000000" pitchFamily="2" charset="2"/>
              <a:buChar char="§"/>
            </a:pPr>
            <a:r>
              <a:rPr lang="en-US" sz="1600" dirty="0" smtClean="0">
                <a:solidFill>
                  <a:srgbClr val="0070C0"/>
                </a:solidFill>
                <a:latin typeface="+mn-lt"/>
              </a:rPr>
              <a:t>Test </a:t>
            </a:r>
            <a:r>
              <a:rPr lang="en-US" sz="1600" dirty="0">
                <a:solidFill>
                  <a:srgbClr val="0070C0"/>
                </a:solidFill>
                <a:latin typeface="+mn-lt"/>
              </a:rPr>
              <a:t>and implement routing and/or navigation</a:t>
            </a:r>
          </a:p>
          <a:p>
            <a:pPr>
              <a:buFont typeface="Wingdings" panose="05000000000000000000" pitchFamily="2" charset="2"/>
              <a:buChar char="§"/>
            </a:pPr>
            <a:r>
              <a:rPr lang="en-US" sz="1600" dirty="0" smtClean="0">
                <a:solidFill>
                  <a:srgbClr val="0070C0"/>
                </a:solidFill>
                <a:latin typeface="+mn-lt"/>
              </a:rPr>
              <a:t>Reengineer </a:t>
            </a:r>
            <a:r>
              <a:rPr lang="en-US" sz="1600" dirty="0">
                <a:solidFill>
                  <a:srgbClr val="0070C0"/>
                </a:solidFill>
                <a:latin typeface="+mn-lt"/>
              </a:rPr>
              <a:t>the approach to case </a:t>
            </a:r>
            <a:r>
              <a:rPr lang="en-US" sz="1600" dirty="0" smtClean="0">
                <a:solidFill>
                  <a:srgbClr val="0070C0"/>
                </a:solidFill>
                <a:latin typeface="+mn-lt"/>
              </a:rPr>
              <a:t>management</a:t>
            </a:r>
          </a:p>
          <a:p>
            <a:pPr>
              <a:buFont typeface="Wingdings" panose="05000000000000000000" pitchFamily="2" charset="2"/>
              <a:buChar char="§"/>
            </a:pPr>
            <a:r>
              <a:rPr lang="en-US" sz="1600" dirty="0" smtClean="0">
                <a:solidFill>
                  <a:srgbClr val="0070C0"/>
                </a:solidFill>
                <a:latin typeface="+mn-lt"/>
              </a:rPr>
              <a:t>Continue to research uses of administrative records to reduce and manage fieldwork</a:t>
            </a:r>
            <a:endParaRPr lang="en-US" sz="1600" dirty="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pPr>
              <a:buFont typeface="Arial" panose="020B0604020202020204" pitchFamily="34" charset="0"/>
              <a:buChar char="•"/>
            </a:pPr>
            <a:endParaRPr lang="en-US" sz="2000" dirty="0" smtClean="0">
              <a:solidFill>
                <a:srgbClr val="0070C0"/>
              </a:solidFill>
              <a:latin typeface="+mn-lt"/>
            </a:endParaRPr>
          </a:p>
          <a:p>
            <a:pPr marL="0" indent="0">
              <a:buNone/>
            </a:pPr>
            <a:endParaRPr lang="en-US" sz="1400" dirty="0" smtClean="0">
              <a:solidFill>
                <a:srgbClr val="0070C0"/>
              </a:solidFill>
              <a:latin typeface="+mn-lt"/>
            </a:endParaRPr>
          </a:p>
          <a:p>
            <a:pPr marL="0" lvl="0" indent="0">
              <a:buNone/>
            </a:pPr>
            <a:endParaRPr lang="en-US" sz="2400" dirty="0">
              <a:solidFill>
                <a:srgbClr val="0070C0"/>
              </a:solidFill>
              <a:latin typeface="+mn-lt"/>
            </a:endParaRPr>
          </a:p>
          <a:p>
            <a:endParaRPr lang="en-US" sz="2400" dirty="0" smtClean="0">
              <a:solidFill>
                <a:srgbClr val="0070C0"/>
              </a:solidFill>
              <a:latin typeface="+mn-lt"/>
            </a:endParaRPr>
          </a:p>
          <a:p>
            <a:endParaRPr lang="en-US" sz="2800" dirty="0" smtClean="0">
              <a:solidFill>
                <a:srgbClr val="0070C0"/>
              </a:solidFill>
              <a:latin typeface="+mn-lt"/>
            </a:endParaRPr>
          </a:p>
          <a:p>
            <a:endParaRPr lang="en-US" sz="2800" dirty="0" smtClean="0">
              <a:solidFill>
                <a:srgbClr val="0070C0"/>
              </a:solidFill>
              <a:latin typeface="+mn-lt"/>
            </a:endParaRPr>
          </a:p>
          <a:p>
            <a:endParaRPr lang="en-US" sz="900" dirty="0">
              <a:solidFill>
                <a:srgbClr val="0070C0"/>
              </a:solidFill>
              <a:latin typeface="+mn-lt"/>
              <a:cs typeface="Arial" pitchFamily="34" charset="0"/>
            </a:endParaRPr>
          </a:p>
        </p:txBody>
      </p:sp>
      <p:cxnSp>
        <p:nvCxnSpPr>
          <p:cNvPr id="9" name="Straight Connector 8"/>
          <p:cNvCxnSpPr/>
          <p:nvPr/>
        </p:nvCxnSpPr>
        <p:spPr>
          <a:xfrm>
            <a:off x="381000" y="9144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7</a:t>
            </a:fld>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4305728"/>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648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a:bodyPr>
          <a:lstStyle/>
          <a:p>
            <a:r>
              <a:rPr lang="en-US" sz="3200" b="1" dirty="0" smtClean="0">
                <a:solidFill>
                  <a:srgbClr val="0070C0"/>
                </a:solidFill>
                <a:latin typeface="+mj-lt"/>
              </a:rPr>
              <a:t>2015 Testing Activities</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70C0"/>
                </a:solidFill>
                <a:latin typeface="+mn-lt"/>
              </a:rPr>
              <a:t>2015 National Content Test</a:t>
            </a:r>
          </a:p>
          <a:p>
            <a:pPr>
              <a:buFont typeface="Wingdings" panose="05000000000000000000" pitchFamily="2" charset="2"/>
              <a:buChar char="§"/>
            </a:pPr>
            <a:r>
              <a:rPr lang="en-US" sz="1800" dirty="0" smtClean="0">
                <a:solidFill>
                  <a:srgbClr val="0070C0"/>
                </a:solidFill>
                <a:latin typeface="+mn-lt"/>
              </a:rPr>
              <a:t>Will be a nationally </a:t>
            </a:r>
            <a:r>
              <a:rPr lang="en-US" sz="1800" dirty="0">
                <a:solidFill>
                  <a:srgbClr val="0070C0"/>
                </a:solidFill>
                <a:latin typeface="+mn-lt"/>
              </a:rPr>
              <a:t>representative sample, with oversampling of key sub-population </a:t>
            </a:r>
            <a:r>
              <a:rPr lang="en-US" sz="1800" dirty="0" smtClean="0">
                <a:solidFill>
                  <a:srgbClr val="0070C0"/>
                </a:solidFill>
                <a:latin typeface="+mn-lt"/>
              </a:rPr>
              <a:t>groups – 1.2 million housing units in sample</a:t>
            </a:r>
            <a:endParaRPr lang="en-US" sz="1800" dirty="0">
              <a:solidFill>
                <a:srgbClr val="0070C0"/>
              </a:solidFill>
              <a:latin typeface="+mn-lt"/>
            </a:endParaRPr>
          </a:p>
          <a:p>
            <a:pPr>
              <a:buFont typeface="Wingdings" panose="05000000000000000000" pitchFamily="2" charset="2"/>
              <a:buChar char="§"/>
            </a:pPr>
            <a:r>
              <a:rPr lang="en-US" sz="1800" dirty="0" smtClean="0">
                <a:solidFill>
                  <a:srgbClr val="0070C0"/>
                </a:solidFill>
                <a:latin typeface="+mn-lt"/>
              </a:rPr>
              <a:t>September 1, 2015 </a:t>
            </a:r>
            <a:r>
              <a:rPr lang="en-US" sz="1800" dirty="0">
                <a:solidFill>
                  <a:srgbClr val="0070C0"/>
                </a:solidFill>
                <a:latin typeface="+mn-lt"/>
              </a:rPr>
              <a:t>Census </a:t>
            </a:r>
            <a:r>
              <a:rPr lang="en-US" sz="1800" dirty="0" smtClean="0">
                <a:solidFill>
                  <a:srgbClr val="0070C0"/>
                </a:solidFill>
                <a:latin typeface="+mn-lt"/>
              </a:rPr>
              <a:t>Day</a:t>
            </a:r>
          </a:p>
          <a:p>
            <a:pPr>
              <a:buFont typeface="Wingdings" panose="05000000000000000000" pitchFamily="2" charset="2"/>
              <a:buChar char="§"/>
            </a:pPr>
            <a:r>
              <a:rPr lang="en-US" sz="1800" dirty="0" smtClean="0">
                <a:solidFill>
                  <a:srgbClr val="0070C0"/>
                </a:solidFill>
                <a:latin typeface="+mn-lt"/>
              </a:rPr>
              <a:t>Conduct content testing</a:t>
            </a:r>
            <a:endParaRPr lang="en-US" sz="1800" dirty="0">
              <a:solidFill>
                <a:srgbClr val="0070C0"/>
              </a:solidFill>
              <a:latin typeface="+mn-lt"/>
            </a:endParaRPr>
          </a:p>
          <a:p>
            <a:pPr lvl="1"/>
            <a:r>
              <a:rPr lang="en-US" sz="1600" dirty="0">
                <a:solidFill>
                  <a:srgbClr val="0070C0"/>
                </a:solidFill>
                <a:latin typeface="+mn-lt"/>
              </a:rPr>
              <a:t>Race and Hispanic origin </a:t>
            </a:r>
          </a:p>
          <a:p>
            <a:pPr lvl="1"/>
            <a:r>
              <a:rPr lang="en-US" sz="1600" dirty="0" smtClean="0">
                <a:solidFill>
                  <a:srgbClr val="0070C0"/>
                </a:solidFill>
                <a:latin typeface="+mn-lt"/>
              </a:rPr>
              <a:t>Introduction of a Middle Eastern and North African category</a:t>
            </a:r>
            <a:endParaRPr lang="en-US" sz="1200" dirty="0">
              <a:solidFill>
                <a:srgbClr val="0070C0"/>
              </a:solidFill>
              <a:latin typeface="+mn-lt"/>
            </a:endParaRPr>
          </a:p>
          <a:p>
            <a:pPr lvl="1"/>
            <a:r>
              <a:rPr lang="en-US" sz="1600" dirty="0" smtClean="0">
                <a:solidFill>
                  <a:srgbClr val="0070C0"/>
                </a:solidFill>
                <a:latin typeface="+mn-lt"/>
              </a:rPr>
              <a:t>Relationship</a:t>
            </a:r>
          </a:p>
          <a:p>
            <a:pPr lvl="1"/>
            <a:r>
              <a:rPr lang="en-US" sz="1600" dirty="0" smtClean="0">
                <a:solidFill>
                  <a:srgbClr val="0070C0"/>
                </a:solidFill>
                <a:latin typeface="+mn-lt"/>
              </a:rPr>
              <a:t>Introduction of same-sex relationship categories</a:t>
            </a:r>
            <a:endParaRPr lang="en-US" sz="1600" dirty="0">
              <a:solidFill>
                <a:srgbClr val="0070C0"/>
              </a:solidFill>
              <a:latin typeface="+mn-lt"/>
            </a:endParaRPr>
          </a:p>
          <a:p>
            <a:pPr lvl="1"/>
            <a:r>
              <a:rPr lang="en-US" sz="1600" dirty="0">
                <a:solidFill>
                  <a:srgbClr val="0070C0"/>
                </a:solidFill>
                <a:latin typeface="+mn-lt"/>
              </a:rPr>
              <a:t>W</a:t>
            </a:r>
            <a:r>
              <a:rPr lang="en-US" sz="1600" dirty="0" smtClean="0">
                <a:solidFill>
                  <a:srgbClr val="0070C0"/>
                </a:solidFill>
                <a:latin typeface="+mn-lt"/>
              </a:rPr>
              <a:t>ithin-household </a:t>
            </a:r>
            <a:r>
              <a:rPr lang="en-US" sz="1600" dirty="0">
                <a:solidFill>
                  <a:srgbClr val="0070C0"/>
                </a:solidFill>
                <a:latin typeface="+mn-lt"/>
              </a:rPr>
              <a:t>coverage </a:t>
            </a:r>
            <a:r>
              <a:rPr lang="en-US" sz="1600" dirty="0" smtClean="0">
                <a:solidFill>
                  <a:srgbClr val="0070C0"/>
                </a:solidFill>
                <a:latin typeface="+mn-lt"/>
              </a:rPr>
              <a:t>questions</a:t>
            </a:r>
            <a:endParaRPr lang="en-US" sz="1600" dirty="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777866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871" y="304800"/>
            <a:ext cx="8229600" cy="838200"/>
          </a:xfrm>
          <a:prstGeom prst="rect">
            <a:avLst/>
          </a:prstGeom>
        </p:spPr>
        <p:txBody>
          <a:bodyPr>
            <a:normAutofit/>
          </a:bodyPr>
          <a:lstStyle/>
          <a:p>
            <a:r>
              <a:rPr lang="en-US" sz="3200" b="1" dirty="0" smtClean="0">
                <a:solidFill>
                  <a:srgbClr val="0070C0"/>
                </a:solidFill>
                <a:latin typeface="+mj-lt"/>
              </a:rPr>
              <a:t>2020 Census: What’s Next?</a:t>
            </a:r>
            <a:endParaRPr lang="en-US" sz="3200" b="1" dirty="0">
              <a:solidFill>
                <a:srgbClr val="0070C0"/>
              </a:solidFill>
              <a:latin typeface="+mj-lt"/>
            </a:endParaRPr>
          </a:p>
        </p:txBody>
      </p:sp>
      <p:sp>
        <p:nvSpPr>
          <p:cNvPr id="7" name="Content Placeholder 2"/>
          <p:cNvSpPr txBox="1">
            <a:spLocks/>
          </p:cNvSpPr>
          <p:nvPr/>
        </p:nvSpPr>
        <p:spPr>
          <a:xfrm>
            <a:off x="609600" y="1310640"/>
            <a:ext cx="8077200" cy="432816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smtClean="0">
              <a:solidFill>
                <a:srgbClr val="0070C0"/>
              </a:solidFill>
              <a:latin typeface="+mn-lt"/>
            </a:endParaRPr>
          </a:p>
          <a:p>
            <a:endParaRPr lang="en-US" sz="2000" dirty="0" smtClean="0">
              <a:solidFill>
                <a:srgbClr val="0070C0"/>
              </a:solidFill>
              <a:latin typeface="+mn-lt"/>
            </a:endParaRPr>
          </a:p>
          <a:p>
            <a:endParaRPr lang="en-US" sz="2000" dirty="0">
              <a:solidFill>
                <a:srgbClr val="0070C0"/>
              </a:solidFill>
              <a:latin typeface="+mn-lt"/>
              <a:cs typeface="Arial" pitchFamily="34" charset="0"/>
            </a:endParaRPr>
          </a:p>
        </p:txBody>
      </p:sp>
      <p:cxnSp>
        <p:nvCxnSpPr>
          <p:cNvPr id="9" name="Straight Connector 8"/>
          <p:cNvCxnSpPr/>
          <p:nvPr/>
        </p:nvCxnSpPr>
        <p:spPr>
          <a:xfrm>
            <a:off x="381000" y="11430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B5B77-4519-43AE-B0BC-D3C0E1CB2607}" type="slidenum">
              <a:rPr lang="en-US" smtClean="0">
                <a:solidFill>
                  <a:schemeClr val="bg1"/>
                </a:solidFill>
              </a:rPr>
              <a:pPr/>
              <a:t>9</a:t>
            </a:fld>
            <a:endParaRPr lang="en-US" dirty="0">
              <a:solidFill>
                <a:schemeClr val="bg1"/>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371703"/>
            <a:ext cx="8915400" cy="420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70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11031</TotalTime>
  <Words>4301</Words>
  <Application>Microsoft Office PowerPoint</Application>
  <PresentationFormat>On-screen Show (4:3)</PresentationFormat>
  <Paragraphs>316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Jeff T. Behler     Regional Director, New York Regional Office U.S. Census Bureau     New York State Data Center Affiliate Meeting May 7, 2015</vt:lpstr>
      <vt:lpstr>Overview</vt:lpstr>
      <vt:lpstr>2020 Census: Where Are We Today?</vt:lpstr>
      <vt:lpstr>2020 Census Operational Research and Development Efforts</vt:lpstr>
      <vt:lpstr>2015 Testing Activities</vt:lpstr>
      <vt:lpstr>2015 Testing Activities</vt:lpstr>
      <vt:lpstr>2015 Testing Activities</vt:lpstr>
      <vt:lpstr>2015 Testing Activities</vt:lpstr>
      <vt:lpstr>2020 Census: What’s Next?</vt:lpstr>
      <vt:lpstr>2020 Geographic Partnership Programs</vt:lpstr>
      <vt:lpstr>American Community Survey</vt:lpstr>
      <vt:lpstr>American Community Survey</vt:lpstr>
      <vt:lpstr>American Community Survey</vt:lpstr>
      <vt:lpstr>American Fact Finder</vt:lpstr>
      <vt:lpstr>2012 Economic Census – Geographic Area Series</vt:lpstr>
      <vt:lpstr>2012 Economic Census – Geographic Area Series</vt:lpstr>
      <vt:lpstr>2012 Economic Census – Geographic Area Series</vt:lpstr>
      <vt:lpstr>PowerPoint Presentation</vt:lpstr>
    </vt:vector>
  </TitlesOfParts>
  <Company>U.S.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palac007</dc:creator>
  <cp:lastModifiedBy>William W Adams</cp:lastModifiedBy>
  <cp:revision>292</cp:revision>
  <cp:lastPrinted>2014-03-25T20:32:36Z</cp:lastPrinted>
  <dcterms:created xsi:type="dcterms:W3CDTF">2012-07-09T20:46:10Z</dcterms:created>
  <dcterms:modified xsi:type="dcterms:W3CDTF">2015-04-29T18:56:45Z</dcterms:modified>
</cp:coreProperties>
</file>