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365" r:id="rId2"/>
    <p:sldId id="370" r:id="rId3"/>
    <p:sldId id="372" r:id="rId4"/>
    <p:sldId id="374" r:id="rId5"/>
    <p:sldId id="408" r:id="rId6"/>
    <p:sldId id="377" r:id="rId7"/>
    <p:sldId id="409" r:id="rId8"/>
    <p:sldId id="381" r:id="rId9"/>
    <p:sldId id="392" r:id="rId10"/>
    <p:sldId id="395" r:id="rId11"/>
    <p:sldId id="386" r:id="rId12"/>
    <p:sldId id="389" r:id="rId13"/>
    <p:sldId id="397" r:id="rId14"/>
    <p:sldId id="413" r:id="rId15"/>
    <p:sldId id="410" r:id="rId16"/>
    <p:sldId id="411" r:id="rId17"/>
    <p:sldId id="412" r:id="rId18"/>
    <p:sldId id="414" r:id="rId19"/>
    <p:sldId id="415" r:id="rId20"/>
    <p:sldId id="407"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E9F3A538-DA47-45F4-B49C-D7EB229D886C}">
          <p14:sldIdLst>
            <p14:sldId id="365"/>
            <p14:sldId id="370"/>
            <p14:sldId id="372"/>
            <p14:sldId id="374"/>
            <p14:sldId id="408"/>
            <p14:sldId id="377"/>
            <p14:sldId id="409"/>
            <p14:sldId id="381"/>
            <p14:sldId id="392"/>
            <p14:sldId id="395"/>
            <p14:sldId id="386"/>
            <p14:sldId id="389"/>
            <p14:sldId id="397"/>
            <p14:sldId id="413"/>
            <p14:sldId id="410"/>
            <p14:sldId id="411"/>
            <p14:sldId id="412"/>
            <p14:sldId id="414"/>
            <p14:sldId id="415"/>
            <p14:sldId id="4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29" autoAdjust="0"/>
    <p:restoredTop sz="86247" autoAdjust="0"/>
  </p:normalViewPr>
  <p:slideViewPr>
    <p:cSldViewPr>
      <p:cViewPr varScale="1">
        <p:scale>
          <a:sx n="94" d="100"/>
          <a:sy n="94"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912D0DAB-1376-4B92-81A0-A55DF6550A44}" type="slidenum">
              <a:rPr lang="en-US" smtClean="0"/>
              <a:t>‹#›</a:t>
            </a:fld>
            <a:endParaRPr lang="en-US" dirty="0"/>
          </a:p>
        </p:txBody>
      </p:sp>
    </p:spTree>
    <p:extLst>
      <p:ext uri="{BB962C8B-B14F-4D97-AF65-F5344CB8AC3E}">
        <p14:creationId xmlns:p14="http://schemas.microsoft.com/office/powerpoint/2010/main" val="250603877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r>
              <a:rPr lang="en-US" dirty="0" smtClean="0"/>
              <a:t>6/02/2014</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1324962-51DA-40BB-A208-77A18B73D658}" type="slidenum">
              <a:rPr lang="en-US" smtClean="0"/>
              <a:t>‹#›</a:t>
            </a:fld>
            <a:endParaRPr lang="en-US" dirty="0"/>
          </a:p>
        </p:txBody>
      </p:sp>
    </p:spTree>
    <p:extLst>
      <p:ext uri="{BB962C8B-B14F-4D97-AF65-F5344CB8AC3E}">
        <p14:creationId xmlns:p14="http://schemas.microsoft.com/office/powerpoint/2010/main" val="114914138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r>
              <a:rPr lang="en-US" dirty="0" smtClean="0"/>
              <a:t>6/02/2014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the QWI data to look at Albany’s historical average monthly earnings (EarnS) broken out by the age of the firm.  From these tables and charts we hope to glean some insight into whether business development policies should encourage new firms to start or entice existing firms to relocate to the Albany metro area. </a:t>
            </a:r>
          </a:p>
          <a:p>
            <a:endParaRPr lang="en-US" dirty="0" smtClean="0"/>
          </a:p>
          <a:p>
            <a:pPr marL="237127" indent="-237127">
              <a:buAutoNum type="arabicPeriod"/>
            </a:pPr>
            <a:r>
              <a:rPr lang="en-US" dirty="0" smtClean="0"/>
              <a:t>Select New York</a:t>
            </a:r>
          </a:p>
          <a:p>
            <a:pPr marL="237127" indent="-237127">
              <a:buAutoNum type="arabicPeriod"/>
            </a:pPr>
            <a:r>
              <a:rPr lang="en-US" dirty="0" smtClean="0"/>
              <a:t>Select Earn S under Indicator</a:t>
            </a:r>
          </a:p>
          <a:p>
            <a:pPr marL="237127" indent="-237127">
              <a:buAutoNum type="arabicPeriod"/>
            </a:pPr>
            <a:r>
              <a:rPr lang="en-US" dirty="0" smtClean="0"/>
              <a:t>Under Sub-State Geography</a:t>
            </a:r>
            <a:r>
              <a:rPr lang="en-US" baseline="0" dirty="0" smtClean="0"/>
              <a:t> – under Geography Type arrow down to Metro/Micropolitan Areas, then click on Albany-Schectady-Troy, NY and OK</a:t>
            </a:r>
            <a:endParaRPr lang="en-US" dirty="0" smtClean="0"/>
          </a:p>
          <a:p>
            <a:pPr marL="237127" indent="-237127">
              <a:buAutoNum type="arabicPeriod"/>
            </a:pPr>
            <a:r>
              <a:rPr lang="en-US" dirty="0" smtClean="0"/>
              <a:t>Under</a:t>
            </a:r>
            <a:r>
              <a:rPr lang="en-US" baseline="0" dirty="0" smtClean="0"/>
              <a:t> Firm Ownership click All Private (At this point you can see that majority of the high earners are 35 and above)</a:t>
            </a:r>
          </a:p>
          <a:p>
            <a:pPr marL="237127" indent="-237127">
              <a:buAutoNum type="arabicPeriod"/>
            </a:pPr>
            <a:r>
              <a:rPr lang="en-US" baseline="0" dirty="0" smtClean="0"/>
              <a:t>Under the X-Axis change to NAICS Sectors</a:t>
            </a:r>
          </a:p>
          <a:p>
            <a:pPr marL="237127" indent="-237127">
              <a:buAutoNum type="arabicPeriod"/>
            </a:pPr>
            <a:r>
              <a:rPr lang="en-US" baseline="0" dirty="0" smtClean="0"/>
              <a:t>Under the Group box change to Firm Age, then click on the blue Five Firm Ages Selected and click Check All then click OK</a:t>
            </a:r>
          </a:p>
          <a:p>
            <a:pPr marL="237127" indent="-237127">
              <a:buAutoNum type="arabicPeriod"/>
            </a:pPr>
            <a:r>
              <a:rPr lang="en-US" baseline="0" dirty="0" smtClean="0"/>
              <a:t>Go back to Quarters and click on the blue 2014 Q1, Click the check mark under Q1 then unclick the first Quarter 2014 and Unclick the last Quarter 2000 then click OK</a:t>
            </a:r>
          </a:p>
          <a:p>
            <a:pPr marL="237127" indent="-237127">
              <a:buAutoNum type="arabicPeriod"/>
            </a:pPr>
            <a:r>
              <a:rPr lang="en-US" baseline="0" dirty="0" smtClean="0"/>
              <a:t>If we click the All Firm twice it will have the earnings of Firms in ascending order ranking Finance and Insurance at the top after Utilities earning $4,890 in the start up companies and $6,095 in the companies 11+.</a:t>
            </a:r>
          </a:p>
          <a:p>
            <a:pPr marL="237127" indent="-237127">
              <a:buAutoNum type="arabicPeriod"/>
            </a:pPr>
            <a:r>
              <a:rPr lang="en-US" baseline="0" dirty="0" smtClean="0"/>
              <a:t>While Accommodation and Food Services start ups monthly salary is $1,106 and more than 11+ years $1,385.</a:t>
            </a:r>
            <a:endParaRPr lang="en-US" dirty="0" smtClean="0"/>
          </a:p>
          <a:p>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48201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171744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determines what areas need assistance and what proportion of resources they require,</a:t>
            </a:r>
            <a:r>
              <a:rPr lang="en-US" baseline="0" dirty="0" smtClean="0"/>
              <a:t> in comparison with neighboring areas.</a:t>
            </a:r>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400900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planners  - who are interested in peoples’ commutes, parking issues, or migration.</a:t>
            </a:r>
          </a:p>
          <a:p>
            <a:endParaRPr lang="en-US" dirty="0" smtClean="0"/>
          </a:p>
          <a:p>
            <a:r>
              <a:rPr lang="en-US" dirty="0" smtClean="0"/>
              <a:t>Policy makers - use our data to evaluate the size of the workforce, the density, the age, and earnings of their area.</a:t>
            </a:r>
          </a:p>
          <a:p>
            <a:endParaRPr lang="en-US" dirty="0" smtClean="0"/>
          </a:p>
          <a:p>
            <a:r>
              <a:rPr lang="en-US" dirty="0" smtClean="0"/>
              <a:t>City and State planners - use the data to analyze the recession by studying metrics of the long history of industry details and job loss.</a:t>
            </a:r>
          </a:p>
          <a:p>
            <a:endParaRPr lang="en-US" dirty="0" smtClean="0"/>
          </a:p>
          <a:p>
            <a:r>
              <a:rPr lang="en-US" dirty="0" smtClean="0"/>
              <a:t>Economist - look at the demographic shifts, economic sustainability, or industrial impact on taxable sales. </a:t>
            </a:r>
          </a:p>
          <a:p>
            <a:endParaRPr lang="en-US" dirty="0" smtClean="0"/>
          </a:p>
          <a:p>
            <a:r>
              <a:rPr lang="en-US" dirty="0" smtClean="0"/>
              <a:t>And Emergency Management professionals may need to look at the impact of the potentially affected area or learn from the history of a disaster.</a:t>
            </a:r>
          </a:p>
          <a:p>
            <a:endParaRPr lang="en-US" dirty="0" smtClean="0"/>
          </a:p>
          <a:p>
            <a:r>
              <a:rPr lang="en-US" dirty="0" smtClean="0"/>
              <a:t>You can find many of these examples on our homepage, LEHD.ces.census.gov under the Learn More tab.</a:t>
            </a:r>
          </a:p>
          <a:p>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349157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a:t>
            </a:r>
            <a:r>
              <a:rPr lang="en-US" baseline="0" dirty="0" smtClean="0"/>
              <a:t> Creation - </a:t>
            </a:r>
            <a:r>
              <a:rPr lang="en-US" dirty="0" smtClean="0"/>
              <a:t>Estimated number of jobs gained at firms</a:t>
            </a:r>
            <a:r>
              <a:rPr lang="en-US" baseline="0" dirty="0" smtClean="0"/>
              <a:t> throughout the quarter. This measure counts total employment increase at firms that grew over the course of the quarter.</a:t>
            </a:r>
          </a:p>
          <a:p>
            <a:endParaRPr lang="en-US" baseline="0" dirty="0" smtClean="0"/>
          </a:p>
          <a:p>
            <a:pPr marL="177845" indent="-177845">
              <a:buFont typeface="Arial" panose="020B0604020202020204" pitchFamily="34" charset="0"/>
              <a:buChar char="•"/>
            </a:pPr>
            <a:r>
              <a:rPr lang="en-US" baseline="0" dirty="0" smtClean="0"/>
              <a:t>Regions with most new jobs?</a:t>
            </a:r>
          </a:p>
          <a:p>
            <a:pPr marL="177845" indent="-177845">
              <a:buFont typeface="Arial" panose="020B0604020202020204" pitchFamily="34" charset="0"/>
              <a:buChar char="•"/>
            </a:pPr>
            <a:r>
              <a:rPr lang="en-US" baseline="0" dirty="0" smtClean="0"/>
              <a:t>Industries most likely to create jobs?</a:t>
            </a:r>
          </a:p>
          <a:p>
            <a:pPr marL="177845" indent="-177845">
              <a:buFont typeface="Arial" panose="020B0604020202020204" pitchFamily="34" charset="0"/>
              <a:buChar char="•"/>
            </a:pPr>
            <a:r>
              <a:rPr lang="en-US" baseline="0" dirty="0" smtClean="0"/>
              <a:t>Which industries are most likely to create jobs that younger workers gain?</a:t>
            </a:r>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246190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Area Profile Analysis</a:t>
            </a:r>
            <a:endParaRPr lang="en-US" dirty="0" smtClean="0"/>
          </a:p>
          <a:p>
            <a:endParaRPr lang="en-US" dirty="0" smtClean="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8450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lnSpc>
                <a:spcPct val="80000"/>
              </a:lnSpc>
              <a:spcBef>
                <a:spcPct val="20000"/>
              </a:spcBef>
            </a:pPr>
            <a:r>
              <a:rPr lang="en-US" sz="2100" b="1" dirty="0">
                <a:solidFill>
                  <a:schemeClr val="tx1">
                    <a:lumMod val="65000"/>
                    <a:lumOff val="35000"/>
                  </a:schemeClr>
                </a:solidFill>
              </a:rPr>
              <a:t>DR-4166 – South Carolina Severe Winter Storm</a:t>
            </a:r>
          </a:p>
          <a:p>
            <a:pPr eaLnBrk="1" hangingPunct="1">
              <a:lnSpc>
                <a:spcPct val="80000"/>
              </a:lnSpc>
              <a:spcBef>
                <a:spcPct val="20000"/>
              </a:spcBef>
            </a:pPr>
            <a:endParaRPr lang="en-US" sz="2100" b="1" dirty="0">
              <a:solidFill>
                <a:schemeClr val="tx1">
                  <a:lumMod val="65000"/>
                  <a:lumOff val="35000"/>
                </a:schemeClr>
              </a:solidFill>
            </a:endParaRPr>
          </a:p>
          <a:p>
            <a:pPr eaLnBrk="1" hangingPunct="1">
              <a:lnSpc>
                <a:spcPct val="80000"/>
              </a:lnSpc>
              <a:spcBef>
                <a:spcPct val="20000"/>
              </a:spcBef>
            </a:pPr>
            <a:r>
              <a:rPr lang="en-US" sz="2100" b="1" dirty="0">
                <a:solidFill>
                  <a:schemeClr val="tx1">
                    <a:lumMod val="65000"/>
                    <a:lumOff val="35000"/>
                  </a:schemeClr>
                </a:solidFill>
              </a:rPr>
              <a:t>Assessing </a:t>
            </a:r>
            <a:r>
              <a:rPr lang="en-US" sz="2100" b="1" dirty="0">
                <a:solidFill>
                  <a:schemeClr val="tx1">
                    <a:lumMod val="65000"/>
                    <a:lumOff val="35000"/>
                  </a:schemeClr>
                </a:solidFill>
              </a:rPr>
              <a:t>Workforce Impacts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Identify the number and location of affected workers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Examine workforce demographics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Identify affected Industries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Visualize where affected workers live</a:t>
            </a:r>
          </a:p>
          <a:p>
            <a:pPr lvl="1">
              <a:lnSpc>
                <a:spcPct val="80000"/>
              </a:lnSpc>
              <a:spcBef>
                <a:spcPts val="1037"/>
              </a:spcBef>
              <a:buFont typeface="Wingdings" pitchFamily="2" charset="2"/>
              <a:buChar char="Ø"/>
            </a:pPr>
            <a:endParaRPr lang="en-US" sz="1300" b="1" dirty="0">
              <a:solidFill>
                <a:schemeClr val="tx1">
                  <a:lumMod val="65000"/>
                  <a:lumOff val="35000"/>
                </a:schemeClr>
              </a:solidFill>
            </a:endParaRPr>
          </a:p>
          <a:p>
            <a:pPr eaLnBrk="1" hangingPunct="1">
              <a:lnSpc>
                <a:spcPct val="80000"/>
              </a:lnSpc>
              <a:spcBef>
                <a:spcPct val="20000"/>
              </a:spcBef>
            </a:pPr>
            <a:r>
              <a:rPr lang="en-US" sz="2100" b="1" dirty="0">
                <a:solidFill>
                  <a:schemeClr val="tx1">
                    <a:lumMod val="65000"/>
                    <a:lumOff val="35000"/>
                  </a:schemeClr>
                </a:solidFill>
              </a:rPr>
              <a:t>Assessing Population &amp; Housing Impacts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Identify the number and location of affected residents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Examine population demographics of affected areas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Identify vulnerable population groups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Examine housing characteristics of affected areas</a:t>
            </a:r>
          </a:p>
          <a:p>
            <a:pPr lvl="1">
              <a:lnSpc>
                <a:spcPct val="80000"/>
              </a:lnSpc>
              <a:spcBef>
                <a:spcPts val="1037"/>
              </a:spcBef>
            </a:pPr>
            <a:endParaRPr lang="en-US" sz="1600" b="1" dirty="0">
              <a:solidFill>
                <a:schemeClr val="tx1">
                  <a:lumMod val="65000"/>
                  <a:lumOff val="35000"/>
                </a:schemeClr>
              </a:solidFill>
            </a:endParaRPr>
          </a:p>
          <a:p>
            <a:pPr eaLnBrk="1" hangingPunct="1">
              <a:lnSpc>
                <a:spcPct val="80000"/>
              </a:lnSpc>
              <a:spcBef>
                <a:spcPct val="20000"/>
              </a:spcBef>
            </a:pPr>
            <a:r>
              <a:rPr lang="en-US" sz="2100" b="1" dirty="0">
                <a:solidFill>
                  <a:schemeClr val="tx1">
                    <a:lumMod val="65000"/>
                    <a:lumOff val="35000"/>
                  </a:schemeClr>
                </a:solidFill>
              </a:rPr>
              <a:t>Emergency Preparedness &amp; Response Planning</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Where should response efforts concentrate?</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 Are there special or vulnerable population segments?</a:t>
            </a:r>
          </a:p>
          <a:p>
            <a:pPr lvl="1">
              <a:lnSpc>
                <a:spcPct val="80000"/>
              </a:lnSpc>
              <a:spcBef>
                <a:spcPts val="1037"/>
              </a:spcBef>
              <a:buFont typeface="Wingdings" pitchFamily="2" charset="2"/>
              <a:buChar char="Ø"/>
            </a:pPr>
            <a:r>
              <a:rPr lang="en-US" dirty="0" smtClean="0">
                <a:solidFill>
                  <a:schemeClr val="tx1">
                    <a:lumMod val="65000"/>
                    <a:lumOff val="35000"/>
                  </a:schemeClr>
                </a:solidFill>
                <a:latin typeface="+mn-lt"/>
              </a:rPr>
              <a:t> Uncover surrounding communities with secondary affects to workforce</a:t>
            </a:r>
          </a:p>
          <a:p>
            <a:pPr>
              <a:defRPr/>
            </a:pPr>
            <a:endParaRPr lang="en-US" sz="1000" dirty="0"/>
          </a:p>
        </p:txBody>
      </p:sp>
      <p:sp>
        <p:nvSpPr>
          <p:cNvPr id="4" name="Slide Number Placeholder 3"/>
          <p:cNvSpPr>
            <a:spLocks noGrp="1"/>
          </p:cNvSpPr>
          <p:nvPr>
            <p:ph type="sldNum" sz="quarter" idx="5"/>
          </p:nvPr>
        </p:nvSpPr>
        <p:spPr/>
        <p:txBody>
          <a:bodyPr/>
          <a:lstStyle/>
          <a:p>
            <a:pPr>
              <a:defRPr/>
            </a:pPr>
            <a:fld id="{5C4EC071-A9FD-4788-A65B-F071C898DE6D}"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data set on worker reallocation</a:t>
            </a:r>
            <a:r>
              <a:rPr lang="en-US" baseline="0" dirty="0" smtClean="0"/>
              <a:t> in the United States. The national data distinguishes:</a:t>
            </a:r>
          </a:p>
          <a:p>
            <a:endParaRPr lang="en-US" baseline="0" dirty="0" smtClean="0"/>
          </a:p>
          <a:p>
            <a:pPr marL="177845" indent="-177845">
              <a:buFont typeface="Arial" panose="020B0604020202020204" pitchFamily="34" charset="0"/>
              <a:buChar char="•"/>
            </a:pPr>
            <a:r>
              <a:rPr lang="en-US" baseline="0" dirty="0" smtClean="0"/>
              <a:t>Rates of job change, by worker age, education, race and ethnicity</a:t>
            </a:r>
          </a:p>
          <a:p>
            <a:pPr marL="177845" indent="-177845">
              <a:buFont typeface="Arial" panose="020B0604020202020204" pitchFamily="34" charset="0"/>
              <a:buChar char="•"/>
            </a:pPr>
            <a:r>
              <a:rPr lang="en-US" baseline="0" dirty="0" smtClean="0"/>
              <a:t>Worker separations to persistent nonemployment, by demographics</a:t>
            </a:r>
          </a:p>
          <a:p>
            <a:pPr marL="177845" indent="-177845">
              <a:buFont typeface="Arial" panose="020B0604020202020204" pitchFamily="34" charset="0"/>
              <a:buChar char="•"/>
            </a:pPr>
            <a:r>
              <a:rPr lang="en-US" baseline="0" dirty="0" smtClean="0"/>
              <a:t>Hires from persistent nonemployment, by demographics</a:t>
            </a:r>
          </a:p>
          <a:p>
            <a:pPr marL="177845" indent="-177845">
              <a:buFont typeface="Arial" panose="020B0604020202020204" pitchFamily="34" charset="0"/>
              <a:buChar char="•"/>
            </a:pPr>
            <a:r>
              <a:rPr lang="en-US" baseline="0" dirty="0" smtClean="0"/>
              <a:t>Origin-destination data for workers changing jobs</a:t>
            </a:r>
          </a:p>
          <a:p>
            <a:pPr marL="177845" indent="-177845">
              <a:buFont typeface="Arial" panose="020B0604020202020204" pitchFamily="34" charset="0"/>
              <a:buChar char="•"/>
            </a:pPr>
            <a:r>
              <a:rPr lang="en-US" baseline="0" dirty="0" smtClean="0"/>
              <a:t>And, earning and earnings change associated with job change</a:t>
            </a:r>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381134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New York Metro/Micropolitan</a:t>
            </a:r>
            <a:r>
              <a:rPr lang="en-US" baseline="0" dirty="0" smtClean="0"/>
              <a:t> Area for all examples</a:t>
            </a:r>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250506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415594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6/02/2014</a:t>
            </a:r>
            <a:endParaRPr lang="en-US" dirty="0"/>
          </a:p>
        </p:txBody>
      </p:sp>
    </p:spTree>
    <p:extLst>
      <p:ext uri="{BB962C8B-B14F-4D97-AF65-F5344CB8AC3E}">
        <p14:creationId xmlns:p14="http://schemas.microsoft.com/office/powerpoint/2010/main" val="217366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32363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ehd.ces.censu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arlene.KP.Dowell@censu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8077200" cy="2514599"/>
          </a:xfrm>
        </p:spPr>
        <p:txBody>
          <a:bodyPr>
            <a:normAutofit/>
          </a:bodyPr>
          <a:lstStyle/>
          <a:p>
            <a:r>
              <a:rPr lang="en-US" dirty="0" smtClean="0"/>
              <a:t>State Data Center</a:t>
            </a:r>
            <a:br>
              <a:rPr lang="en-US" dirty="0" smtClean="0"/>
            </a:br>
            <a:r>
              <a:rPr lang="en-US" dirty="0" smtClean="0"/>
              <a:t> Annual Affiliate Meeting </a:t>
            </a:r>
            <a:br>
              <a:rPr lang="en-US" dirty="0" smtClean="0"/>
            </a:br>
            <a:r>
              <a:rPr lang="en-US" sz="2700" dirty="0" smtClean="0"/>
              <a:t>New York State Department of Labor</a:t>
            </a:r>
            <a:endParaRPr lang="en-US" sz="2700" dirty="0"/>
          </a:p>
        </p:txBody>
      </p:sp>
      <p:sp>
        <p:nvSpPr>
          <p:cNvPr id="3" name="Subtitle 2"/>
          <p:cNvSpPr>
            <a:spLocks noGrp="1"/>
          </p:cNvSpPr>
          <p:nvPr>
            <p:ph type="subTitle" idx="1"/>
          </p:nvPr>
        </p:nvSpPr>
        <p:spPr>
          <a:xfrm>
            <a:off x="1295400" y="4114800"/>
            <a:ext cx="6400800" cy="1752600"/>
          </a:xfrm>
        </p:spPr>
        <p:txBody>
          <a:bodyPr>
            <a:noAutofit/>
          </a:bodyPr>
          <a:lstStyle/>
          <a:p>
            <a:pPr algn="r"/>
            <a:r>
              <a:rPr lang="en-US" sz="1800" dirty="0" smtClean="0"/>
              <a:t>Earlene Dowell</a:t>
            </a:r>
          </a:p>
          <a:p>
            <a:pPr algn="r"/>
            <a:r>
              <a:rPr lang="en-US" sz="1800" dirty="0" smtClean="0"/>
              <a:t>LEHD Program</a:t>
            </a:r>
          </a:p>
          <a:p>
            <a:pPr algn="r"/>
            <a:r>
              <a:rPr lang="en-US" sz="1800" dirty="0" smtClean="0"/>
              <a:t>Center for Economic Studies</a:t>
            </a:r>
          </a:p>
          <a:p>
            <a:pPr algn="r"/>
            <a:r>
              <a:rPr lang="en-US" sz="1800" dirty="0" smtClean="0"/>
              <a:t>U.S. Census Bureau</a:t>
            </a:r>
            <a:endParaRPr lang="en-US" sz="1800" dirty="0"/>
          </a:p>
        </p:txBody>
      </p:sp>
    </p:spTree>
    <p:extLst>
      <p:ext uri="{BB962C8B-B14F-4D97-AF65-F5344CB8AC3E}">
        <p14:creationId xmlns:p14="http://schemas.microsoft.com/office/powerpoint/2010/main" val="561651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95275" y="1143237"/>
            <a:ext cx="8500448" cy="5714763"/>
            <a:chOff x="295275" y="1062251"/>
            <a:chExt cx="8500448" cy="5821501"/>
          </a:xfrm>
        </p:grpSpPr>
        <p:pic>
          <p:nvPicPr>
            <p:cNvPr id="41" name="Picture 62" descr="http://geology.com/state-map/maps/us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76" y="4508828"/>
              <a:ext cx="2785147" cy="18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a:off x="2669268" y="3092651"/>
              <a:ext cx="613682"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69268" y="1522134"/>
              <a:ext cx="82" cy="3783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84967" y="2480075"/>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38262" y="3502113"/>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84967" y="1522134"/>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38180" y="4367854"/>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536233" y="3492453"/>
              <a:ext cx="82" cy="885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36315" y="3891059"/>
              <a:ext cx="113295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0" name="Picture 54" descr="http://alaska.fws.gov/asm/images/doi_cmy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3012455"/>
              <a:ext cx="890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2" descr="http://www.galvestonlab.sefsc.noaa.gov/stories/2013/ODD2013/images/noaa-logo.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 y="1062251"/>
              <a:ext cx="890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0" descr="http://seeker401.files.wordpress.com/2010/09/fema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75" y="2029041"/>
              <a:ext cx="890587"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http://columbuspost.com/wp-content/uploads/2013/05/Census-Bureau-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5" y="4782946"/>
              <a:ext cx="1187449" cy="8905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6" descr="http://images.wikia.com/psychology/images/3/37/USDA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537" y="4055446"/>
              <a:ext cx="847725" cy="5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a:xfrm>
              <a:off x="1338180" y="5305262"/>
              <a:ext cx="13310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Title 1"/>
            <p:cNvSpPr txBox="1">
              <a:spLocks/>
            </p:cNvSpPr>
            <p:nvPr/>
          </p:nvSpPr>
          <p:spPr>
            <a:xfrm>
              <a:off x="1092200" y="1108103"/>
              <a:ext cx="1854200" cy="4227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Hurricanes, Floods,</a:t>
              </a:r>
            </a:p>
            <a:p>
              <a:r>
                <a:rPr lang="en-US" sz="1200" dirty="0" smtClean="0"/>
                <a:t>Winter Storms</a:t>
              </a:r>
              <a:endParaRPr lang="en-US" sz="1200" dirty="0"/>
            </a:p>
          </p:txBody>
        </p:sp>
        <p:sp>
          <p:nvSpPr>
            <p:cNvPr id="57" name="Title 1"/>
            <p:cNvSpPr txBox="1">
              <a:spLocks/>
            </p:cNvSpPr>
            <p:nvPr/>
          </p:nvSpPr>
          <p:spPr>
            <a:xfrm>
              <a:off x="1338180" y="2229704"/>
              <a:ext cx="1331088"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Disaster Areas</a:t>
              </a:r>
              <a:endParaRPr lang="en-US" sz="1200" dirty="0"/>
            </a:p>
          </p:txBody>
        </p:sp>
        <p:sp>
          <p:nvSpPr>
            <p:cNvPr id="58" name="Title 1"/>
            <p:cNvSpPr txBox="1">
              <a:spLocks/>
            </p:cNvSpPr>
            <p:nvPr/>
          </p:nvSpPr>
          <p:spPr>
            <a:xfrm>
              <a:off x="1536233" y="3640688"/>
              <a:ext cx="1133035"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Wildfires</a:t>
              </a:r>
              <a:endParaRPr lang="en-US" sz="1200" dirty="0"/>
            </a:p>
          </p:txBody>
        </p:sp>
        <p:sp>
          <p:nvSpPr>
            <p:cNvPr id="59" name="Title 1"/>
            <p:cNvSpPr txBox="1">
              <a:spLocks/>
            </p:cNvSpPr>
            <p:nvPr/>
          </p:nvSpPr>
          <p:spPr>
            <a:xfrm>
              <a:off x="1338262" y="4913790"/>
              <a:ext cx="1331088" cy="375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Demographic &amp; Economic  Data</a:t>
              </a:r>
              <a:endParaRPr lang="en-US" sz="1200" dirty="0"/>
            </a:p>
          </p:txBody>
        </p:sp>
        <p:cxnSp>
          <p:nvCxnSpPr>
            <p:cNvPr id="60" name="Straight Arrow Connector 59"/>
            <p:cNvCxnSpPr/>
            <p:nvPr/>
          </p:nvCxnSpPr>
          <p:spPr>
            <a:xfrm>
              <a:off x="3859893" y="5396788"/>
              <a:ext cx="2061936" cy="989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59893" y="4377514"/>
              <a:ext cx="0" cy="10310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Title 1"/>
            <p:cNvSpPr txBox="1">
              <a:spLocks/>
            </p:cNvSpPr>
            <p:nvPr/>
          </p:nvSpPr>
          <p:spPr>
            <a:xfrm>
              <a:off x="3828501" y="5481615"/>
              <a:ext cx="2923875" cy="1402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171450" indent="-171450" algn="l">
                <a:spcAft>
                  <a:spcPts val="600"/>
                </a:spcAft>
                <a:buFont typeface="Arial" panose="020B0604020202020204" pitchFamily="34" charset="0"/>
                <a:buChar char="•"/>
              </a:pPr>
              <a:r>
                <a:rPr lang="en-US" sz="1200" dirty="0" smtClean="0"/>
                <a:t>Comprehensive Reports</a:t>
              </a:r>
            </a:p>
            <a:p>
              <a:pPr marL="171450" indent="-171450" algn="l">
                <a:spcAft>
                  <a:spcPts val="600"/>
                </a:spcAft>
                <a:buFont typeface="Arial" panose="020B0604020202020204" pitchFamily="34" charset="0"/>
                <a:buChar char="•"/>
              </a:pPr>
              <a:r>
                <a:rPr lang="en-US" sz="1200" dirty="0" smtClean="0"/>
                <a:t>Real-time Data Updates</a:t>
              </a:r>
            </a:p>
            <a:p>
              <a:pPr marL="171450" indent="-171450" algn="l">
                <a:spcAft>
                  <a:spcPts val="600"/>
                </a:spcAft>
                <a:buFont typeface="Arial" panose="020B0604020202020204" pitchFamily="34" charset="0"/>
                <a:buChar char="•"/>
              </a:pPr>
              <a:r>
                <a:rPr lang="en-US" sz="1200" dirty="0" smtClean="0"/>
                <a:t>Easy-to-use &amp; Interoperable</a:t>
              </a:r>
            </a:p>
            <a:p>
              <a:pPr marL="171450" indent="-171450" algn="l">
                <a:spcAft>
                  <a:spcPts val="600"/>
                </a:spcAft>
                <a:buFont typeface="Arial" panose="020B0604020202020204" pitchFamily="34" charset="0"/>
                <a:buChar char="•"/>
              </a:pPr>
              <a:r>
                <a:rPr lang="en-US" sz="1200" dirty="0" smtClean="0"/>
                <a:t>Historical Event Archive</a:t>
              </a:r>
            </a:p>
            <a:p>
              <a:pPr marL="171450" indent="-171450" algn="l">
                <a:spcAft>
                  <a:spcPts val="600"/>
                </a:spcAft>
                <a:buFont typeface="Arial" panose="020B0604020202020204" pitchFamily="34" charset="0"/>
                <a:buChar char="•"/>
              </a:pPr>
              <a:r>
                <a:rPr lang="en-US" sz="1200" dirty="0" smtClean="0"/>
                <a:t>Flexible Analyses &amp; Visualizations</a:t>
              </a:r>
            </a:p>
            <a:p>
              <a:pPr marL="171450" indent="-171450" algn="l">
                <a:buFont typeface="Arial" panose="020B0604020202020204" pitchFamily="34" charset="0"/>
                <a:buChar char="•"/>
              </a:pPr>
              <a:endParaRPr lang="en-US" sz="1200" dirty="0"/>
            </a:p>
          </p:txBody>
        </p:sp>
        <p:sp>
          <p:nvSpPr>
            <p:cNvPr id="63" name="Title 1"/>
            <p:cNvSpPr txBox="1">
              <a:spLocks/>
            </p:cNvSpPr>
            <p:nvPr/>
          </p:nvSpPr>
          <p:spPr>
            <a:xfrm>
              <a:off x="3870779" y="4814280"/>
              <a:ext cx="2432050" cy="4947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n-US" sz="1200" b="1" dirty="0" smtClean="0"/>
                <a:t>New Public Data Service for Emergency Preparedness &amp; Response</a:t>
              </a:r>
            </a:p>
          </p:txBody>
        </p:sp>
      </p:gr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599" y="1147785"/>
            <a:ext cx="5459985" cy="3302376"/>
          </a:xfrm>
          <a:prstGeom prst="rect">
            <a:avLst/>
          </a:prstGeom>
          <a:ln>
            <a:solidFill>
              <a:schemeClr val="tx1">
                <a:lumMod val="50000"/>
                <a:lumOff val="50000"/>
              </a:schemeClr>
            </a:solidFill>
          </a:ln>
        </p:spPr>
      </p:pic>
      <p:sp>
        <p:nvSpPr>
          <p:cNvPr id="65" name="Rectangle 2"/>
          <p:cNvSpPr txBox="1">
            <a:spLocks noChangeArrowheads="1"/>
          </p:cNvSpPr>
          <p:nvPr/>
        </p:nvSpPr>
        <p:spPr bwMode="auto">
          <a:xfrm>
            <a:off x="0" y="500063"/>
            <a:ext cx="9144000" cy="562188"/>
          </a:xfrm>
          <a:prstGeom prst="rect">
            <a:avLst/>
          </a:prstGeom>
          <a:noFill/>
          <a:ln w="9525">
            <a:noFill/>
            <a:miter lim="800000"/>
            <a:headEnd/>
            <a:tailEnd/>
          </a:ln>
        </p:spPr>
        <p:txBody>
          <a:bodyPr/>
          <a:lstStyle/>
          <a:p>
            <a:pPr algn="ctr" fontAlgn="auto">
              <a:spcAft>
                <a:spcPts val="0"/>
              </a:spcAft>
              <a:defRPr/>
            </a:pPr>
            <a:r>
              <a:rPr lang="en-US" sz="2800" b="1" kern="0" dirty="0" smtClean="0">
                <a:solidFill>
                  <a:schemeClr val="tx1">
                    <a:lumMod val="65000"/>
                    <a:lumOff val="35000"/>
                  </a:schemeClr>
                </a:solidFill>
                <a:cs typeface="Arial" pitchFamily="34" charset="0"/>
              </a:rPr>
              <a:t>OnTheMap for Emergency Management</a:t>
            </a:r>
            <a:endParaRPr lang="en-US" sz="2800" b="1" kern="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206679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Job-to-Job Flows</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11</a:t>
            </a:fld>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1205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881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Data Tools</a:t>
            </a:r>
            <a:endParaRPr lang="en-US" dirty="0"/>
          </a:p>
        </p:txBody>
      </p:sp>
      <p:sp>
        <p:nvSpPr>
          <p:cNvPr id="3" name="Content Placeholder 2"/>
          <p:cNvSpPr>
            <a:spLocks noGrp="1"/>
          </p:cNvSpPr>
          <p:nvPr>
            <p:ph idx="1"/>
          </p:nvPr>
        </p:nvSpPr>
        <p:spPr/>
        <p:txBody>
          <a:bodyPr/>
          <a:lstStyle/>
          <a:p>
            <a:r>
              <a:rPr lang="en-US" dirty="0" smtClean="0"/>
              <a:t>All tools are free and available 24/7.</a:t>
            </a:r>
          </a:p>
          <a:p>
            <a:r>
              <a:rPr lang="en-US" b="1" dirty="0" smtClean="0">
                <a:hlinkClick r:id="rId3"/>
              </a:rPr>
              <a:t>Live Demonstrations </a:t>
            </a:r>
            <a:r>
              <a:rPr lang="en-US" dirty="0" smtClean="0"/>
              <a:t>of</a:t>
            </a:r>
          </a:p>
          <a:p>
            <a:pPr lvl="1"/>
            <a:r>
              <a:rPr lang="en-US" dirty="0" smtClean="0"/>
              <a:t>LED </a:t>
            </a:r>
            <a:r>
              <a:rPr lang="en-US" dirty="0" smtClean="0"/>
              <a:t>Extraction Tool (QWI</a:t>
            </a:r>
            <a:r>
              <a:rPr lang="en-US" dirty="0" smtClean="0"/>
              <a:t>)</a:t>
            </a:r>
          </a:p>
          <a:p>
            <a:pPr lvl="1"/>
            <a:r>
              <a:rPr lang="en-US" dirty="0"/>
              <a:t>QWI Explorer</a:t>
            </a:r>
          </a:p>
          <a:p>
            <a:pPr lvl="1"/>
            <a:r>
              <a:rPr lang="en-US" dirty="0" smtClean="0"/>
              <a:t>OnTheMap</a:t>
            </a:r>
            <a:endParaRPr lang="en-US" dirty="0" smtClean="0"/>
          </a:p>
          <a:p>
            <a:pPr lvl="1"/>
            <a:r>
              <a:rPr lang="en-US" dirty="0" smtClean="0"/>
              <a:t>OnTheMap for Emergency Management</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12</a:t>
            </a:fld>
            <a:endParaRPr lang="en-US" dirty="0"/>
          </a:p>
        </p:txBody>
      </p:sp>
    </p:spTree>
    <p:extLst>
      <p:ext uri="{BB962C8B-B14F-4D97-AF65-F5344CB8AC3E}">
        <p14:creationId xmlns:p14="http://schemas.microsoft.com/office/powerpoint/2010/main" val="355128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Hands-On Activities</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13</a:t>
            </a:fld>
            <a:endParaRPr lang="en-US" dirty="0"/>
          </a:p>
        </p:txBody>
      </p:sp>
    </p:spTree>
    <p:extLst>
      <p:ext uri="{BB962C8B-B14F-4D97-AF65-F5344CB8AC3E}">
        <p14:creationId xmlns:p14="http://schemas.microsoft.com/office/powerpoint/2010/main" val="236241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QWI Explorer</a:t>
            </a:r>
            <a:endParaRPr lang="en-US" dirty="0"/>
          </a:p>
        </p:txBody>
      </p:sp>
      <p:sp>
        <p:nvSpPr>
          <p:cNvPr id="3" name="Content Placeholder 2"/>
          <p:cNvSpPr>
            <a:spLocks noGrp="1"/>
          </p:cNvSpPr>
          <p:nvPr>
            <p:ph idx="1"/>
          </p:nvPr>
        </p:nvSpPr>
        <p:spPr/>
        <p:txBody>
          <a:bodyPr>
            <a:normAutofit/>
          </a:bodyPr>
          <a:lstStyle/>
          <a:p>
            <a:r>
              <a:rPr lang="en-US" dirty="0"/>
              <a:t>We are Economic development consultants for the state of New York.  The governor has asked the Department of Labor about strategies for bringing higher wage jobs to the Albany, NY  metropolitan area.  </a:t>
            </a:r>
          </a:p>
        </p:txBody>
      </p:sp>
      <p:sp>
        <p:nvSpPr>
          <p:cNvPr id="4" name="Slide Number Placeholder 3"/>
          <p:cNvSpPr>
            <a:spLocks noGrp="1"/>
          </p:cNvSpPr>
          <p:nvPr>
            <p:ph type="sldNum" sz="quarter" idx="12"/>
          </p:nvPr>
        </p:nvSpPr>
        <p:spPr/>
        <p:txBody>
          <a:bodyPr/>
          <a:lstStyle/>
          <a:p>
            <a:fld id="{5212C905-FF40-4437-BDDD-7BDE312C732D}" type="slidenum">
              <a:rPr lang="en-US" smtClean="0"/>
              <a:t>14</a:t>
            </a:fld>
            <a:endParaRPr lang="en-US" dirty="0"/>
          </a:p>
        </p:txBody>
      </p:sp>
    </p:spTree>
    <p:extLst>
      <p:ext uri="{BB962C8B-B14F-4D97-AF65-F5344CB8AC3E}">
        <p14:creationId xmlns:p14="http://schemas.microsoft.com/office/powerpoint/2010/main" val="398091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QWI Explorer</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15</a:t>
            </a:fld>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6317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21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OnTheMap</a:t>
            </a:r>
            <a:endParaRPr lang="en-US" dirty="0"/>
          </a:p>
        </p:txBody>
      </p:sp>
      <p:sp>
        <p:nvSpPr>
          <p:cNvPr id="3" name="Content Placeholder 2"/>
          <p:cNvSpPr>
            <a:spLocks noGrp="1"/>
          </p:cNvSpPr>
          <p:nvPr>
            <p:ph idx="1"/>
          </p:nvPr>
        </p:nvSpPr>
        <p:spPr/>
        <p:txBody>
          <a:bodyPr/>
          <a:lstStyle/>
          <a:p>
            <a:r>
              <a:rPr lang="en-US" dirty="0" smtClean="0"/>
              <a:t>How many workers are located one mile from Albany International in a three mile radius that are start-ups?</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16</a:t>
            </a:fld>
            <a:endParaRPr lang="en-US" dirty="0"/>
          </a:p>
        </p:txBody>
      </p:sp>
    </p:spTree>
    <p:extLst>
      <p:ext uri="{BB962C8B-B14F-4D97-AF65-F5344CB8AC3E}">
        <p14:creationId xmlns:p14="http://schemas.microsoft.com/office/powerpoint/2010/main" val="74934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OnTheMap</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229600" cy="327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017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OnTheMap for Emergency Management</a:t>
            </a:r>
            <a:endParaRPr lang="en-US" dirty="0"/>
          </a:p>
        </p:txBody>
      </p:sp>
      <p:sp>
        <p:nvSpPr>
          <p:cNvPr id="3" name="Content Placeholder 2"/>
          <p:cNvSpPr>
            <a:spLocks noGrp="1"/>
          </p:cNvSpPr>
          <p:nvPr>
            <p:ph idx="1"/>
          </p:nvPr>
        </p:nvSpPr>
        <p:spPr/>
        <p:txBody>
          <a:bodyPr/>
          <a:lstStyle/>
          <a:p>
            <a:r>
              <a:rPr lang="en-US" dirty="0" smtClean="0"/>
              <a:t>What is the population of 65 and older living alone during Hurricane Sandy in Albany County, NY?</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18</a:t>
            </a:fld>
            <a:endParaRPr lang="en-US" dirty="0"/>
          </a:p>
        </p:txBody>
      </p:sp>
    </p:spTree>
    <p:extLst>
      <p:ext uri="{BB962C8B-B14F-4D97-AF65-F5344CB8AC3E}">
        <p14:creationId xmlns:p14="http://schemas.microsoft.com/office/powerpoint/2010/main" val="21864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OnTheMap for Emergency Management</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19</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7109586" cy="432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771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Employment Dynamics</a:t>
            </a:r>
            <a:r>
              <a:rPr lang="en-US" dirty="0"/>
              <a:t/>
            </a:r>
            <a:br>
              <a:rPr lang="en-US" dirty="0"/>
            </a:br>
            <a:r>
              <a:rPr lang="en-US" dirty="0" smtClean="0"/>
              <a:t>Partnership</a:t>
            </a:r>
            <a:endParaRPr lang="en-US" dirty="0"/>
          </a:p>
        </p:txBody>
      </p:sp>
      <p:sp>
        <p:nvSpPr>
          <p:cNvPr id="3" name="Content Placeholder 2"/>
          <p:cNvSpPr>
            <a:spLocks noGrp="1"/>
          </p:cNvSpPr>
          <p:nvPr>
            <p:ph idx="1"/>
          </p:nvPr>
        </p:nvSpPr>
        <p:spPr/>
        <p:txBody>
          <a:bodyPr>
            <a:normAutofit/>
          </a:bodyPr>
          <a:lstStyle/>
          <a:p>
            <a:r>
              <a:rPr lang="en-US" dirty="0" smtClean="0"/>
              <a:t>Then:</a:t>
            </a:r>
          </a:p>
          <a:p>
            <a:pPr lvl="1"/>
            <a:r>
              <a:rPr lang="en-US" dirty="0" smtClean="0"/>
              <a:t>Begun in late 1990s with a few states</a:t>
            </a:r>
          </a:p>
          <a:p>
            <a:pPr lvl="1"/>
            <a:r>
              <a:rPr lang="en-US" dirty="0" smtClean="0"/>
              <a:t>Goal to generate new labor market statistics from existing records (UI and firm info)</a:t>
            </a:r>
          </a:p>
          <a:p>
            <a:r>
              <a:rPr lang="en-US" dirty="0" smtClean="0"/>
              <a:t>Now: </a:t>
            </a:r>
          </a:p>
          <a:p>
            <a:pPr lvl="1"/>
            <a:r>
              <a:rPr lang="en-US" dirty="0" smtClean="0"/>
              <a:t>53 partner states/territories</a:t>
            </a:r>
          </a:p>
          <a:p>
            <a:pPr lvl="1"/>
            <a:r>
              <a:rPr lang="en-US" dirty="0" smtClean="0"/>
              <a:t>3 data products</a:t>
            </a:r>
          </a:p>
          <a:p>
            <a:pPr lvl="1"/>
            <a:r>
              <a:rPr lang="en-US" dirty="0" smtClean="0"/>
              <a:t>4 web-based data tools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a:t>
            </a:fld>
            <a:endParaRPr lang="en-US" dirty="0"/>
          </a:p>
        </p:txBody>
      </p:sp>
    </p:spTree>
    <p:extLst>
      <p:ext uri="{BB962C8B-B14F-4D97-AF65-F5344CB8AC3E}">
        <p14:creationId xmlns:p14="http://schemas.microsoft.com/office/powerpoint/2010/main" val="229372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Thank You</a:t>
            </a:r>
            <a:endParaRPr lang="en-US" dirty="0"/>
          </a:p>
        </p:txBody>
      </p:sp>
      <p:sp>
        <p:nvSpPr>
          <p:cNvPr id="3" name="Content Placeholder 2"/>
          <p:cNvSpPr>
            <a:spLocks noGrp="1"/>
          </p:cNvSpPr>
          <p:nvPr>
            <p:ph idx="1"/>
          </p:nvPr>
        </p:nvSpPr>
        <p:spPr>
          <a:xfrm>
            <a:off x="457200" y="1371600"/>
            <a:ext cx="8229600" cy="4678363"/>
          </a:xfrm>
        </p:spPr>
        <p:txBody>
          <a:bodyPr>
            <a:normAutofit lnSpcReduction="10000"/>
          </a:bodyPr>
          <a:lstStyle/>
          <a:p>
            <a:r>
              <a:rPr lang="en-US" dirty="0" smtClean="0"/>
              <a:t>Local Employment Dynamics</a:t>
            </a:r>
          </a:p>
          <a:p>
            <a:pPr lvl="1"/>
            <a:r>
              <a:rPr lang="en-US" dirty="0" smtClean="0"/>
              <a:t>lehd.ces.census.gov</a:t>
            </a:r>
          </a:p>
          <a:p>
            <a:r>
              <a:rPr lang="en-US" dirty="0" smtClean="0"/>
              <a:t>Contact</a:t>
            </a:r>
          </a:p>
          <a:p>
            <a:pPr lvl="1"/>
            <a:r>
              <a:rPr lang="en-US" dirty="0" smtClean="0">
                <a:hlinkClick r:id="rId2"/>
              </a:rPr>
              <a:t>Earlene.KP.Dowell@census.gov</a:t>
            </a:r>
            <a:endParaRPr lang="en-US" dirty="0" smtClean="0"/>
          </a:p>
          <a:p>
            <a:r>
              <a:rPr lang="en-US" dirty="0" smtClean="0"/>
              <a:t>Tools</a:t>
            </a:r>
          </a:p>
          <a:p>
            <a:pPr lvl="1"/>
            <a:r>
              <a:rPr lang="en-US" dirty="0" smtClean="0"/>
              <a:t>QWIExplorer.ces.census.gov</a:t>
            </a:r>
          </a:p>
          <a:p>
            <a:pPr lvl="1"/>
            <a:r>
              <a:rPr lang="en-US" dirty="0"/>
              <a:t>LEDExtract.ces.census.gov</a:t>
            </a:r>
          </a:p>
          <a:p>
            <a:pPr lvl="1"/>
            <a:r>
              <a:rPr lang="en-US" dirty="0" smtClean="0"/>
              <a:t>OnTheMap.ces.census.gov</a:t>
            </a:r>
          </a:p>
          <a:p>
            <a:pPr lvl="1"/>
            <a:r>
              <a:rPr lang="en-US" dirty="0" smtClean="0"/>
              <a:t>OnTheMap.ces.census.gov/em.html</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20</a:t>
            </a:fld>
            <a:endParaRPr lang="en-US" dirty="0"/>
          </a:p>
        </p:txBody>
      </p:sp>
    </p:spTree>
    <p:extLst>
      <p:ext uri="{BB962C8B-B14F-4D97-AF65-F5344CB8AC3E}">
        <p14:creationId xmlns:p14="http://schemas.microsoft.com/office/powerpoint/2010/main" val="35347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State Inputs</a:t>
            </a:r>
            <a:endParaRPr lang="en-US" dirty="0"/>
          </a:p>
        </p:txBody>
      </p:sp>
      <p:sp>
        <p:nvSpPr>
          <p:cNvPr id="3" name="Content Placeholder 2"/>
          <p:cNvSpPr>
            <a:spLocks noGrp="1"/>
          </p:cNvSpPr>
          <p:nvPr>
            <p:ph idx="1"/>
          </p:nvPr>
        </p:nvSpPr>
        <p:spPr/>
        <p:txBody>
          <a:bodyPr>
            <a:normAutofit/>
          </a:bodyPr>
          <a:lstStyle/>
          <a:p>
            <a:r>
              <a:rPr lang="en-US" dirty="0" smtClean="0"/>
              <a:t>We combine </a:t>
            </a:r>
            <a:r>
              <a:rPr lang="en-US" b="1" dirty="0" smtClean="0"/>
              <a:t>state records </a:t>
            </a:r>
            <a:r>
              <a:rPr lang="en-US" dirty="0" smtClean="0"/>
              <a:t>with other admin/census/survey data from the </a:t>
            </a:r>
            <a:r>
              <a:rPr lang="en-US" b="1" dirty="0" smtClean="0"/>
              <a:t>Census Bureau</a:t>
            </a:r>
            <a:r>
              <a:rPr lang="en-US" dirty="0" smtClean="0"/>
              <a:t> and </a:t>
            </a:r>
            <a:r>
              <a:rPr lang="en-US" b="1" dirty="0" smtClean="0"/>
              <a:t>other Federal agencies</a:t>
            </a:r>
          </a:p>
          <a:p>
            <a:r>
              <a:rPr lang="en-US" dirty="0" smtClean="0"/>
              <a:t>We can then create public statistics on:</a:t>
            </a:r>
          </a:p>
          <a:p>
            <a:pPr lvl="1"/>
            <a:r>
              <a:rPr lang="en-US" dirty="0" smtClean="0"/>
              <a:t>Firms &amp; Establishments</a:t>
            </a:r>
          </a:p>
          <a:p>
            <a:pPr lvl="1"/>
            <a:r>
              <a:rPr lang="en-US" dirty="0" smtClean="0"/>
              <a:t>Jobs &amp; Workers</a:t>
            </a:r>
          </a:p>
          <a:p>
            <a:pPr lvl="1"/>
            <a:r>
              <a:rPr lang="en-US" dirty="0" smtClean="0"/>
              <a:t>By Firm and Person Characteristics</a:t>
            </a:r>
          </a:p>
          <a:p>
            <a:r>
              <a:rPr lang="en-US" dirty="0" smtClean="0"/>
              <a:t>Without new respondent burden</a:t>
            </a:r>
          </a:p>
        </p:txBody>
      </p:sp>
      <p:sp>
        <p:nvSpPr>
          <p:cNvPr id="4" name="Slide Number Placeholder 3"/>
          <p:cNvSpPr>
            <a:spLocks noGrp="1"/>
          </p:cNvSpPr>
          <p:nvPr>
            <p:ph type="sldNum" sz="quarter" idx="12"/>
          </p:nvPr>
        </p:nvSpPr>
        <p:spPr/>
        <p:txBody>
          <a:bodyPr/>
          <a:lstStyle/>
          <a:p>
            <a:fld id="{A66B8026-0A7B-420E-8CF5-E77C18B8F163}" type="slidenum">
              <a:rPr lang="en-US" smtClean="0"/>
              <a:t>3</a:t>
            </a:fld>
            <a:endParaRPr lang="en-US" dirty="0"/>
          </a:p>
        </p:txBody>
      </p:sp>
    </p:spTree>
    <p:extLst>
      <p:ext uri="{BB962C8B-B14F-4D97-AF65-F5344CB8AC3E}">
        <p14:creationId xmlns:p14="http://schemas.microsoft.com/office/powerpoint/2010/main" val="1689649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761164" y="3124200"/>
            <a:ext cx="1695735" cy="1356588"/>
            <a:chOff x="4240140" y="1063372"/>
            <a:chExt cx="1695735" cy="1356588"/>
          </a:xfrm>
        </p:grpSpPr>
        <p:sp>
          <p:nvSpPr>
            <p:cNvPr id="11" name="Rounded Rectangle 10"/>
            <p:cNvSpPr/>
            <p:nvPr/>
          </p:nvSpPr>
          <p:spPr>
            <a:xfrm>
              <a:off x="4240140" y="1063372"/>
              <a:ext cx="1695735" cy="1356588"/>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2" name="Rounded Rectangle 4"/>
            <p:cNvSpPr/>
            <p:nvPr/>
          </p:nvSpPr>
          <p:spPr>
            <a:xfrm>
              <a:off x="4279873"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Person Data</a:t>
              </a:r>
              <a:endParaRPr lang="en-US" sz="4000" kern="1200" dirty="0"/>
            </a:p>
          </p:txBody>
        </p:sp>
      </p:grpSp>
      <p:sp>
        <p:nvSpPr>
          <p:cNvPr id="2" name="Title 1"/>
          <p:cNvSpPr>
            <a:spLocks noGrp="1"/>
          </p:cNvSpPr>
          <p:nvPr>
            <p:ph type="title"/>
          </p:nvPr>
        </p:nvSpPr>
        <p:spPr/>
        <p:txBody>
          <a:bodyPr>
            <a:normAutofit fontScale="90000"/>
          </a:bodyPr>
          <a:lstStyle/>
          <a:p>
            <a:r>
              <a:rPr lang="en-US" dirty="0" smtClean="0"/>
              <a:t>Protecting Personal Information</a:t>
            </a:r>
            <a:endParaRPr lang="en-US" dirty="0"/>
          </a:p>
        </p:txBody>
      </p:sp>
      <p:sp>
        <p:nvSpPr>
          <p:cNvPr id="3" name="Content Placeholder 2"/>
          <p:cNvSpPr>
            <a:spLocks noGrp="1"/>
          </p:cNvSpPr>
          <p:nvPr>
            <p:ph idx="1"/>
          </p:nvPr>
        </p:nvSpPr>
        <p:spPr>
          <a:xfrm>
            <a:off x="457200" y="1600201"/>
            <a:ext cx="8229600" cy="3124200"/>
          </a:xfrm>
          <a:solidFill>
            <a:schemeClr val="bg1"/>
          </a:solidFill>
        </p:spPr>
        <p:txBody>
          <a:bodyPr>
            <a:normAutofit lnSpcReduction="10000"/>
          </a:bodyPr>
          <a:lstStyle/>
          <a:p>
            <a:r>
              <a:rPr lang="en-US" dirty="0" smtClean="0"/>
              <a:t>Some records enter the Census Bureau with SSNs, some with other personally identifiable information</a:t>
            </a:r>
          </a:p>
          <a:p>
            <a:r>
              <a:rPr lang="en-US" dirty="0" smtClean="0"/>
              <a:t>First, the SSN is replaced with a “protected identification key” (PIK).</a:t>
            </a:r>
          </a:p>
          <a:p>
            <a:r>
              <a:rPr lang="en-US" dirty="0" smtClean="0"/>
              <a:t>The PIK is used for all further matching.</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4</a:t>
            </a:fld>
            <a:endParaRPr lang="en-US" dirty="0"/>
          </a:p>
        </p:txBody>
      </p:sp>
    </p:spTree>
    <p:extLst>
      <p:ext uri="{BB962C8B-B14F-4D97-AF65-F5344CB8AC3E}">
        <p14:creationId xmlns:p14="http://schemas.microsoft.com/office/powerpoint/2010/main" val="23509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05556E-6 2.22299E-6 L 0.14063 0.23132 " pathEditMode="relative" rAng="0" ptsTypes="AA">
                                      <p:cBhvr>
                                        <p:cTn id="8" dur="2000" fill="hold"/>
                                        <p:tgtEl>
                                          <p:spTgt spid="10"/>
                                        </p:tgtEl>
                                        <p:attrNameLst>
                                          <p:attrName>ppt_x</p:attrName>
                                          <p:attrName>ppt_y</p:attrName>
                                        </p:attrNameLst>
                                      </p:cBhvr>
                                      <p:rCtr x="7031" y="1156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Text Box 11"/>
          <p:cNvSpPr txBox="1">
            <a:spLocks noChangeArrowheads="1"/>
          </p:cNvSpPr>
          <p:nvPr/>
        </p:nvSpPr>
        <p:spPr bwMode="auto">
          <a:xfrm>
            <a:off x="1690254" y="4970277"/>
            <a:ext cx="1586346" cy="325362"/>
          </a:xfrm>
          <a:prstGeom prst="rect">
            <a:avLst/>
          </a:prstGeom>
          <a:noFill/>
          <a:ln w="9525">
            <a:noFill/>
            <a:miter lim="800000"/>
            <a:headEnd/>
            <a:tailEnd/>
          </a:ln>
          <a:effectLst/>
        </p:spPr>
        <p:txBody>
          <a:bodyPr wrap="square" lIns="82058" tIns="41029" rIns="82058" bIns="41029">
            <a:spAutoFit/>
          </a:bodyPr>
          <a:lstStyle/>
          <a:p>
            <a:pPr algn="ctr">
              <a:lnSpc>
                <a:spcPct val="102000"/>
              </a:lnSpc>
              <a:spcBef>
                <a:spcPct val="50000"/>
              </a:spcBef>
              <a:buClr>
                <a:srgbClr val="000000"/>
              </a:buClr>
              <a:buSzPct val="100000"/>
              <a:buFont typeface="Times New Roman" pitchFamily="18" charset="0"/>
              <a:buNone/>
            </a:pPr>
            <a:r>
              <a:rPr lang="en-US" sz="1600" dirty="0" smtClean="0"/>
              <a:t>Federal EIN</a:t>
            </a:r>
          </a:p>
        </p:txBody>
      </p:sp>
      <p:sp>
        <p:nvSpPr>
          <p:cNvPr id="15371" name="Text Box 11"/>
          <p:cNvSpPr txBox="1">
            <a:spLocks noChangeArrowheads="1"/>
          </p:cNvSpPr>
          <p:nvPr/>
        </p:nvSpPr>
        <p:spPr bwMode="auto">
          <a:xfrm>
            <a:off x="3785754" y="2914687"/>
            <a:ext cx="1586346" cy="647886"/>
          </a:xfrm>
          <a:prstGeom prst="rect">
            <a:avLst/>
          </a:prstGeom>
          <a:noFill/>
          <a:ln w="9525">
            <a:noFill/>
            <a:miter lim="800000"/>
            <a:headEnd/>
            <a:tailEnd/>
          </a:ln>
          <a:effectLst/>
        </p:spPr>
        <p:txBody>
          <a:bodyPr wrap="square" lIns="82058" tIns="41029" rIns="82058" bIns="41029">
            <a:spAutoFit/>
          </a:bodyPr>
          <a:lstStyle/>
          <a:p>
            <a:pPr algn="ctr">
              <a:lnSpc>
                <a:spcPct val="102000"/>
              </a:lnSpc>
              <a:spcBef>
                <a:spcPct val="50000"/>
              </a:spcBef>
              <a:buClr>
                <a:srgbClr val="000000"/>
              </a:buClr>
              <a:buSzPct val="100000"/>
              <a:buFont typeface="Times New Roman" pitchFamily="18" charset="0"/>
              <a:buNone/>
            </a:pPr>
            <a:r>
              <a:rPr lang="en-US" dirty="0" smtClean="0"/>
              <a:t>UI </a:t>
            </a:r>
            <a:r>
              <a:rPr lang="en-US" dirty="0"/>
              <a:t>Account </a:t>
            </a:r>
            <a:r>
              <a:rPr lang="en-US" dirty="0" smtClean="0"/>
              <a:t>Number (SEIN)</a:t>
            </a:r>
          </a:p>
        </p:txBody>
      </p:sp>
      <p:sp>
        <p:nvSpPr>
          <p:cNvPr id="20" name="Text Box 11"/>
          <p:cNvSpPr txBox="1">
            <a:spLocks noChangeArrowheads="1"/>
          </p:cNvSpPr>
          <p:nvPr/>
        </p:nvSpPr>
        <p:spPr bwMode="auto">
          <a:xfrm>
            <a:off x="7086600" y="4785991"/>
            <a:ext cx="2057400" cy="334018"/>
          </a:xfrm>
          <a:prstGeom prst="rect">
            <a:avLst/>
          </a:prstGeom>
          <a:noFill/>
          <a:ln w="9525">
            <a:noFill/>
            <a:miter lim="800000"/>
            <a:headEnd/>
            <a:tailEnd/>
          </a:ln>
          <a:effectLst/>
        </p:spPr>
        <p:txBody>
          <a:bodyPr wrap="square" lIns="82058" tIns="41029" rIns="82058" bIns="41029">
            <a:spAutoFit/>
          </a:bodyPr>
          <a:lstStyle/>
          <a:p>
            <a:pPr algn="ctr">
              <a:lnSpc>
                <a:spcPct val="102000"/>
              </a:lnSpc>
              <a:spcBef>
                <a:spcPct val="50000"/>
              </a:spcBef>
              <a:buClr>
                <a:srgbClr val="000000"/>
              </a:buClr>
              <a:buSzPct val="100000"/>
              <a:buFont typeface="Times New Roman" pitchFamily="18" charset="0"/>
              <a:buNone/>
            </a:pPr>
            <a:r>
              <a:rPr lang="en-US" sz="1600" dirty="0" smtClean="0"/>
              <a:t>PIK (encoded SSN)</a:t>
            </a:r>
          </a:p>
        </p:txBody>
      </p:sp>
      <p:sp>
        <p:nvSpPr>
          <p:cNvPr id="15362" name="Rectangle 2"/>
          <p:cNvSpPr>
            <a:spLocks noGrp="1" noChangeArrowheads="1"/>
          </p:cNvSpPr>
          <p:nvPr>
            <p:ph type="title"/>
          </p:nvPr>
        </p:nvSpPr>
        <p:spPr>
          <a:xfrm>
            <a:off x="457200" y="228600"/>
            <a:ext cx="8229600" cy="990600"/>
          </a:xfrm>
        </p:spPr>
        <p:txBody>
          <a:bodyPr>
            <a:noAutofit/>
          </a:bodyPr>
          <a:lstStyle/>
          <a:p>
            <a:r>
              <a:rPr lang="en-US" sz="3600" dirty="0" smtClean="0"/>
              <a:t>LEHD Processing: Merging Data</a:t>
            </a:r>
            <a:endParaRPr lang="en-US" sz="3600" dirty="0"/>
          </a:p>
        </p:txBody>
      </p:sp>
      <p:sp>
        <p:nvSpPr>
          <p:cNvPr id="42" name="Rectangle 8"/>
          <p:cNvSpPr>
            <a:spLocks noChangeArrowheads="1"/>
          </p:cNvSpPr>
          <p:nvPr/>
        </p:nvSpPr>
        <p:spPr bwMode="auto">
          <a:xfrm>
            <a:off x="238991" y="1527830"/>
            <a:ext cx="3463636" cy="3442447"/>
          </a:xfrm>
          <a:prstGeom prst="ellipse">
            <a:avLst/>
          </a:prstGeom>
          <a:solidFill>
            <a:schemeClr val="tx2">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0" tIns="0" rIns="0" bIns="0">
            <a:normAutofit fontScale="77500" lnSpcReduction="20000"/>
          </a:bodyPr>
          <a:lstStyle/>
          <a:p>
            <a:pPr algn="ctr">
              <a:lnSpc>
                <a:spcPct val="102000"/>
              </a:lnSpc>
              <a:spcBef>
                <a:spcPct val="0"/>
              </a:spcBef>
              <a:buClr>
                <a:srgbClr val="000000"/>
              </a:buClr>
              <a:buSzPct val="100000"/>
              <a:buFont typeface="Times New Roman" pitchFamily="18" charset="0"/>
              <a:buNone/>
            </a:pPr>
            <a:r>
              <a:rPr lang="en-US" sz="2200" b="1" dirty="0">
                <a:solidFill>
                  <a:schemeClr val="tx1"/>
                </a:solidFill>
              </a:rPr>
              <a:t>Quarterly Census of Employment and </a:t>
            </a:r>
            <a:r>
              <a:rPr lang="en-US" sz="2200" b="1" dirty="0" smtClean="0">
                <a:solidFill>
                  <a:schemeClr val="tx1"/>
                </a:solidFill>
              </a:rPr>
              <a:t>Wages</a:t>
            </a:r>
          </a:p>
          <a:p>
            <a:pPr algn="ctr">
              <a:lnSpc>
                <a:spcPct val="102000"/>
              </a:lnSpc>
              <a:spcBef>
                <a:spcPct val="0"/>
              </a:spcBef>
              <a:buClr>
                <a:srgbClr val="000000"/>
              </a:buClr>
              <a:buSzPct val="100000"/>
              <a:buFont typeface="Times New Roman" pitchFamily="18" charset="0"/>
              <a:buNone/>
            </a:pPr>
            <a:r>
              <a:rPr lang="en-US" sz="2200" b="1" dirty="0" smtClean="0">
                <a:solidFill>
                  <a:schemeClr val="tx1"/>
                </a:solidFill>
              </a:rPr>
              <a:t>(QCEW)</a:t>
            </a:r>
            <a:endParaRPr lang="en-US" sz="2200" b="1" dirty="0">
              <a:solidFill>
                <a:schemeClr val="tx1"/>
              </a:solidFill>
            </a:endParaRPr>
          </a:p>
          <a:p>
            <a:pPr algn="ctr">
              <a:lnSpc>
                <a:spcPct val="102000"/>
              </a:lnSpc>
              <a:spcBef>
                <a:spcPct val="0"/>
              </a:spcBef>
              <a:buClr>
                <a:srgbClr val="000000"/>
              </a:buClr>
              <a:buSzPct val="100000"/>
              <a:buFont typeface="Times New Roman" pitchFamily="18" charset="0"/>
              <a:buNone/>
            </a:pPr>
            <a:endParaRPr lang="en-US" sz="22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200" dirty="0" smtClean="0">
                <a:solidFill>
                  <a:schemeClr val="tx1"/>
                </a:solidFill>
              </a:rPr>
              <a:t>Employer and </a:t>
            </a:r>
            <a:endParaRPr lang="en-US" sz="22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200" dirty="0" smtClean="0">
                <a:solidFill>
                  <a:schemeClr val="tx1"/>
                </a:solidFill>
              </a:rPr>
              <a:t>Establishment</a:t>
            </a:r>
            <a:endParaRPr lang="en-US" sz="22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200" dirty="0">
                <a:solidFill>
                  <a:schemeClr val="tx1"/>
                </a:solidFill>
              </a:rPr>
              <a:t>(Single/Multi-unit)</a:t>
            </a:r>
          </a:p>
          <a:p>
            <a:pPr algn="ctr">
              <a:lnSpc>
                <a:spcPct val="102000"/>
              </a:lnSpc>
              <a:spcBef>
                <a:spcPct val="0"/>
              </a:spcBef>
              <a:buClr>
                <a:srgbClr val="000000"/>
              </a:buClr>
              <a:buSzPct val="100000"/>
              <a:buFont typeface="Times New Roman" pitchFamily="18" charset="0"/>
              <a:buNone/>
            </a:pPr>
            <a:endParaRPr lang="en-US" sz="22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200" dirty="0">
                <a:solidFill>
                  <a:schemeClr val="tx1"/>
                </a:solidFill>
              </a:rPr>
              <a:t> Geography</a:t>
            </a:r>
          </a:p>
          <a:p>
            <a:pPr algn="ctr">
              <a:lnSpc>
                <a:spcPct val="102000"/>
              </a:lnSpc>
              <a:spcBef>
                <a:spcPct val="0"/>
              </a:spcBef>
              <a:buClr>
                <a:srgbClr val="000000"/>
              </a:buClr>
              <a:buSzPct val="100000"/>
              <a:buFont typeface="Times New Roman" pitchFamily="18" charset="0"/>
              <a:buNone/>
            </a:pPr>
            <a:r>
              <a:rPr lang="en-US" sz="2200" dirty="0">
                <a:solidFill>
                  <a:schemeClr val="tx1"/>
                </a:solidFill>
              </a:rPr>
              <a:t>Industry</a:t>
            </a:r>
          </a:p>
          <a:p>
            <a:pPr algn="ctr">
              <a:lnSpc>
                <a:spcPct val="102000"/>
              </a:lnSpc>
              <a:spcBef>
                <a:spcPct val="0"/>
              </a:spcBef>
              <a:buClr>
                <a:srgbClr val="000000"/>
              </a:buClr>
              <a:buSzPct val="100000"/>
              <a:buFont typeface="Times New Roman" pitchFamily="18" charset="0"/>
              <a:buNone/>
            </a:pPr>
            <a:r>
              <a:rPr lang="en-US" sz="2200" dirty="0">
                <a:solidFill>
                  <a:schemeClr val="tx1"/>
                </a:solidFill>
              </a:rPr>
              <a:t>Ownership</a:t>
            </a:r>
          </a:p>
        </p:txBody>
      </p:sp>
      <p:sp>
        <p:nvSpPr>
          <p:cNvPr id="43" name="Rectangle 9"/>
          <p:cNvSpPr>
            <a:spLocks noChangeArrowheads="1"/>
          </p:cNvSpPr>
          <p:nvPr/>
        </p:nvSpPr>
        <p:spPr bwMode="auto">
          <a:xfrm>
            <a:off x="5715000" y="1371601"/>
            <a:ext cx="3216852" cy="3352800"/>
          </a:xfrm>
          <a:prstGeom prst="ellipse">
            <a:avLst/>
          </a:prstGeom>
          <a:solidFill>
            <a:schemeClr val="accent3">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ormAutofit fontScale="62500" lnSpcReduction="20000"/>
          </a:bodyPr>
          <a:lstStyle/>
          <a:p>
            <a:pPr algn="ctr">
              <a:lnSpc>
                <a:spcPct val="102000"/>
              </a:lnSpc>
              <a:spcBef>
                <a:spcPct val="0"/>
              </a:spcBef>
              <a:buClr>
                <a:srgbClr val="000000"/>
              </a:buClr>
              <a:buSzPct val="100000"/>
              <a:buFont typeface="Times New Roman" pitchFamily="18" charset="0"/>
              <a:buNone/>
            </a:pPr>
            <a:r>
              <a:rPr lang="en-US" sz="2700" b="1" dirty="0">
                <a:solidFill>
                  <a:schemeClr val="tx1"/>
                </a:solidFill>
              </a:rPr>
              <a:t>Unemployment Insurance </a:t>
            </a:r>
            <a:r>
              <a:rPr lang="en-US" sz="2700" b="1" dirty="0" smtClean="0">
                <a:solidFill>
                  <a:schemeClr val="tx1"/>
                </a:solidFill>
              </a:rPr>
              <a:t>Earnings Records</a:t>
            </a:r>
            <a:endParaRPr lang="en-US" sz="2700" b="1" dirty="0">
              <a:solidFill>
                <a:schemeClr val="tx1"/>
              </a:solidFill>
            </a:endParaRPr>
          </a:p>
          <a:p>
            <a:pPr algn="ctr">
              <a:lnSpc>
                <a:spcPct val="102000"/>
              </a:lnSpc>
              <a:spcBef>
                <a:spcPct val="0"/>
              </a:spcBef>
              <a:buClr>
                <a:srgbClr val="000000"/>
              </a:buClr>
              <a:buSzPct val="100000"/>
              <a:buFont typeface="Times New Roman" pitchFamily="18" charset="0"/>
              <a:buNone/>
            </a:pPr>
            <a:endParaRPr lang="en-US" sz="12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600" dirty="0" smtClean="0">
                <a:solidFill>
                  <a:schemeClr val="tx1"/>
                </a:solidFill>
              </a:rPr>
              <a:t>Employer-Worker </a:t>
            </a:r>
          </a:p>
          <a:p>
            <a:pPr algn="ctr">
              <a:lnSpc>
                <a:spcPct val="102000"/>
              </a:lnSpc>
              <a:spcBef>
                <a:spcPct val="0"/>
              </a:spcBef>
              <a:buClr>
                <a:srgbClr val="000000"/>
              </a:buClr>
              <a:buSzPct val="100000"/>
              <a:buFont typeface="Times New Roman" pitchFamily="18" charset="0"/>
              <a:buNone/>
            </a:pPr>
            <a:r>
              <a:rPr lang="en-US" sz="1600" i="1" dirty="0" smtClean="0">
                <a:solidFill>
                  <a:schemeClr val="tx1"/>
                </a:solidFill>
              </a:rPr>
              <a:t>(most states)</a:t>
            </a:r>
            <a:endParaRPr lang="en-US" sz="1600" i="1"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200" dirty="0" smtClean="0">
                <a:solidFill>
                  <a:schemeClr val="tx1"/>
                </a:solidFill>
              </a:rPr>
              <a:t>OR</a:t>
            </a:r>
            <a:endParaRPr lang="en-US" sz="2600" dirty="0" smtClean="0">
              <a:solidFill>
                <a:schemeClr val="tx1"/>
              </a:solidFill>
            </a:endParaRPr>
          </a:p>
          <a:p>
            <a:pPr algn="ctr">
              <a:lnSpc>
                <a:spcPct val="102000"/>
              </a:lnSpc>
              <a:spcBef>
                <a:spcPct val="0"/>
              </a:spcBef>
              <a:buClr>
                <a:srgbClr val="000000"/>
              </a:buClr>
              <a:buSzPct val="100000"/>
              <a:buFont typeface="Times New Roman" pitchFamily="18" charset="0"/>
              <a:buNone/>
            </a:pPr>
            <a:r>
              <a:rPr lang="en-US" sz="2600" dirty="0" smtClean="0">
                <a:solidFill>
                  <a:schemeClr val="tx1"/>
                </a:solidFill>
              </a:rPr>
              <a:t>Establishment-Worker </a:t>
            </a:r>
          </a:p>
          <a:p>
            <a:pPr algn="ctr">
              <a:lnSpc>
                <a:spcPct val="102000"/>
              </a:lnSpc>
              <a:spcBef>
                <a:spcPct val="0"/>
              </a:spcBef>
              <a:buClr>
                <a:srgbClr val="000000"/>
              </a:buClr>
              <a:buSzPct val="100000"/>
              <a:buFont typeface="Times New Roman" pitchFamily="18" charset="0"/>
              <a:buNone/>
            </a:pPr>
            <a:r>
              <a:rPr lang="en-US" sz="1600" i="1" dirty="0" smtClean="0">
                <a:solidFill>
                  <a:schemeClr val="tx1"/>
                </a:solidFill>
              </a:rPr>
              <a:t>(Minnesota only)</a:t>
            </a:r>
            <a:endParaRPr lang="en-US" sz="1600" i="1" dirty="0">
              <a:solidFill>
                <a:schemeClr val="tx1"/>
              </a:solidFill>
            </a:endParaRPr>
          </a:p>
          <a:p>
            <a:pPr algn="ctr">
              <a:lnSpc>
                <a:spcPct val="102000"/>
              </a:lnSpc>
              <a:spcBef>
                <a:spcPct val="0"/>
              </a:spcBef>
              <a:buClr>
                <a:srgbClr val="000000"/>
              </a:buClr>
              <a:buSzPct val="100000"/>
              <a:buFont typeface="Times New Roman" pitchFamily="18" charset="0"/>
              <a:buNone/>
            </a:pPr>
            <a:endParaRPr lang="en-US" sz="26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600" dirty="0" smtClean="0">
                <a:solidFill>
                  <a:schemeClr val="tx1"/>
                </a:solidFill>
              </a:rPr>
              <a:t>Earnings</a:t>
            </a:r>
            <a:endParaRPr lang="en-US" sz="2600" dirty="0">
              <a:solidFill>
                <a:schemeClr val="tx1"/>
              </a:solidFill>
            </a:endParaRPr>
          </a:p>
          <a:p>
            <a:pPr algn="ctr">
              <a:lnSpc>
                <a:spcPct val="102000"/>
              </a:lnSpc>
              <a:spcBef>
                <a:spcPct val="0"/>
              </a:spcBef>
              <a:buClr>
                <a:srgbClr val="000000"/>
              </a:buClr>
              <a:buSzPct val="100000"/>
              <a:buFont typeface="Times New Roman" pitchFamily="18" charset="0"/>
              <a:buNone/>
            </a:pPr>
            <a:r>
              <a:rPr lang="en-US" sz="2600" dirty="0">
                <a:solidFill>
                  <a:schemeClr val="tx1"/>
                </a:solidFill>
              </a:rPr>
              <a:t>Job history</a:t>
            </a:r>
          </a:p>
          <a:p>
            <a:pPr algn="ctr">
              <a:lnSpc>
                <a:spcPct val="102000"/>
              </a:lnSpc>
              <a:spcBef>
                <a:spcPct val="0"/>
              </a:spcBef>
              <a:buClr>
                <a:srgbClr val="000000"/>
              </a:buClr>
              <a:buSzPct val="100000"/>
              <a:buFont typeface="Times New Roman" pitchFamily="18" charset="0"/>
              <a:buNone/>
            </a:pPr>
            <a:endParaRPr lang="en-US" sz="2600" dirty="0">
              <a:solidFill>
                <a:schemeClr val="tx1"/>
              </a:solidFill>
            </a:endParaRPr>
          </a:p>
        </p:txBody>
      </p:sp>
      <p:cxnSp>
        <p:nvCxnSpPr>
          <p:cNvPr id="44" name="AutoShape 10"/>
          <p:cNvCxnSpPr>
            <a:cxnSpLocks noChangeShapeType="1"/>
            <a:stCxn id="15371" idx="1"/>
          </p:cNvCxnSpPr>
          <p:nvPr/>
        </p:nvCxnSpPr>
        <p:spPr bwMode="auto">
          <a:xfrm>
            <a:off x="3785754" y="3238630"/>
            <a:ext cx="1864554" cy="0"/>
          </a:xfrm>
          <a:prstGeom prst="straightConnector1">
            <a:avLst/>
          </a:prstGeom>
          <a:ln>
            <a:headEnd type="diamond" w="med" len="med"/>
            <a:tailEnd type="diamond" w="med" len="med"/>
          </a:ln>
        </p:spPr>
        <p:style>
          <a:lnRef idx="2">
            <a:schemeClr val="accent2"/>
          </a:lnRef>
          <a:fillRef idx="0">
            <a:schemeClr val="accent2"/>
          </a:fillRef>
          <a:effectRef idx="1">
            <a:schemeClr val="accent2"/>
          </a:effectRef>
          <a:fontRef idx="minor">
            <a:schemeClr val="tx1"/>
          </a:fontRef>
        </p:style>
      </p:cxnSp>
      <p:sp>
        <p:nvSpPr>
          <p:cNvPr id="45" name="Rounded Rectangle 44"/>
          <p:cNvSpPr/>
          <p:nvPr/>
        </p:nvSpPr>
        <p:spPr>
          <a:xfrm>
            <a:off x="183573" y="5261630"/>
            <a:ext cx="3577936" cy="762000"/>
          </a:xfrm>
          <a:prstGeom prst="roundRect">
            <a:avLst/>
          </a:prstGeom>
          <a:solidFill>
            <a:srgbClr val="E8F0C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Business Dynamics Statistics (BDS)</a:t>
            </a:r>
          </a:p>
          <a:p>
            <a:pPr algn="ctr"/>
            <a:r>
              <a:rPr lang="en-US" sz="600" dirty="0" smtClean="0">
                <a:solidFill>
                  <a:schemeClr val="tx1"/>
                </a:solidFill>
              </a:rPr>
              <a:t> </a:t>
            </a:r>
          </a:p>
          <a:p>
            <a:pPr algn="ctr"/>
            <a:r>
              <a:rPr lang="en-US" dirty="0" smtClean="0">
                <a:solidFill>
                  <a:schemeClr val="tx1"/>
                </a:solidFill>
              </a:rPr>
              <a:t>Firm age and size</a:t>
            </a:r>
            <a:endParaRPr lang="en-US" dirty="0">
              <a:solidFill>
                <a:schemeClr val="tx1"/>
              </a:solidFill>
            </a:endParaRPr>
          </a:p>
        </p:txBody>
      </p:sp>
      <p:cxnSp>
        <p:nvCxnSpPr>
          <p:cNvPr id="46" name="AutoShape 10"/>
          <p:cNvCxnSpPr>
            <a:cxnSpLocks noChangeShapeType="1"/>
            <a:stCxn id="42" idx="4"/>
            <a:endCxn id="45" idx="0"/>
          </p:cNvCxnSpPr>
          <p:nvPr/>
        </p:nvCxnSpPr>
        <p:spPr bwMode="auto">
          <a:xfrm>
            <a:off x="1970809" y="4970277"/>
            <a:ext cx="1732" cy="291353"/>
          </a:xfrm>
          <a:prstGeom prst="straightConnector1">
            <a:avLst/>
          </a:prstGeom>
          <a:ln>
            <a:headEnd type="diamond" w="med" len="med"/>
            <a:tailEnd type="diamond" w="med" len="med"/>
          </a:ln>
        </p:spPr>
        <p:style>
          <a:lnRef idx="2">
            <a:schemeClr val="accent2"/>
          </a:lnRef>
          <a:fillRef idx="0">
            <a:schemeClr val="accent2"/>
          </a:fillRef>
          <a:effectRef idx="1">
            <a:schemeClr val="accent2"/>
          </a:effectRef>
          <a:fontRef idx="minor">
            <a:schemeClr val="tx1"/>
          </a:fontRef>
        </p:style>
      </p:cxnSp>
      <p:sp>
        <p:nvSpPr>
          <p:cNvPr id="47" name="Rounded Rectangle 46"/>
          <p:cNvSpPr/>
          <p:nvPr/>
        </p:nvSpPr>
        <p:spPr>
          <a:xfrm>
            <a:off x="5715000" y="5132958"/>
            <a:ext cx="3352800" cy="973596"/>
          </a:xfrm>
          <a:prstGeom prst="roundRect">
            <a:avLst/>
          </a:prstGeom>
          <a:solidFill>
            <a:schemeClr val="accent2">
              <a:lumMod val="20000"/>
              <a:lumOff val="80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tx1"/>
                </a:solidFill>
              </a:rPr>
              <a:t>Census, Surveys, </a:t>
            </a:r>
          </a:p>
          <a:p>
            <a:pPr algn="ctr"/>
            <a:r>
              <a:rPr lang="en-US" b="1" dirty="0" smtClean="0">
                <a:solidFill>
                  <a:schemeClr val="tx1"/>
                </a:solidFill>
              </a:rPr>
              <a:t>Other Administrative Records</a:t>
            </a:r>
          </a:p>
          <a:p>
            <a:pPr algn="ctr"/>
            <a:endParaRPr lang="en-US" sz="600" dirty="0" smtClean="0">
              <a:solidFill>
                <a:schemeClr val="tx1"/>
              </a:solidFill>
            </a:endParaRPr>
          </a:p>
          <a:p>
            <a:pPr algn="ctr"/>
            <a:r>
              <a:rPr lang="en-US" dirty="0" smtClean="0">
                <a:solidFill>
                  <a:schemeClr val="tx1"/>
                </a:solidFill>
              </a:rPr>
              <a:t>Demographics</a:t>
            </a:r>
          </a:p>
          <a:p>
            <a:pPr algn="ctr"/>
            <a:r>
              <a:rPr lang="en-US" dirty="0" smtClean="0">
                <a:solidFill>
                  <a:schemeClr val="tx1"/>
                </a:solidFill>
              </a:rPr>
              <a:t>Place of Residence</a:t>
            </a:r>
            <a:endParaRPr lang="en-US" dirty="0">
              <a:solidFill>
                <a:schemeClr val="tx1"/>
              </a:solidFill>
            </a:endParaRPr>
          </a:p>
        </p:txBody>
      </p:sp>
      <p:cxnSp>
        <p:nvCxnSpPr>
          <p:cNvPr id="48" name="AutoShape 10"/>
          <p:cNvCxnSpPr>
            <a:cxnSpLocks noChangeShapeType="1"/>
          </p:cNvCxnSpPr>
          <p:nvPr/>
        </p:nvCxnSpPr>
        <p:spPr bwMode="auto">
          <a:xfrm>
            <a:off x="7323426" y="4785991"/>
            <a:ext cx="0" cy="287261"/>
          </a:xfrm>
          <a:prstGeom prst="straightConnector1">
            <a:avLst/>
          </a:prstGeom>
          <a:ln>
            <a:headEnd type="diamond" w="med" len="med"/>
            <a:tailEnd type="diamond"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5212C905-FF40-4437-BDDD-7BDE312C732D}" type="slidenum">
              <a:rPr lang="en-US" smtClean="0"/>
              <a:t>5</a:t>
            </a:fld>
            <a:endParaRPr lang="en-US" dirty="0"/>
          </a:p>
        </p:txBody>
      </p:sp>
    </p:spTree>
    <p:extLst>
      <p:ext uri="{BB962C8B-B14F-4D97-AF65-F5344CB8AC3E}">
        <p14:creationId xmlns:p14="http://schemas.microsoft.com/office/powerpoint/2010/main" val="1760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153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0-#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5371" grpId="0" autoUpdateAnimBg="0"/>
      <p:bldP spid="20" grpId="0" autoUpdateAnimBg="0"/>
      <p:bldP spid="42" grpId="0" animBg="1" autoUpdateAnimBg="0"/>
      <p:bldP spid="43" grpId="0" animBg="1" autoUpdateAnimBg="0"/>
      <p:bldP spid="45"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Data Products</a:t>
            </a:r>
            <a:endParaRPr lang="en-US" dirty="0"/>
          </a:p>
        </p:txBody>
      </p:sp>
      <p:sp>
        <p:nvSpPr>
          <p:cNvPr id="3" name="Content Placeholder 2"/>
          <p:cNvSpPr>
            <a:spLocks noGrp="1"/>
          </p:cNvSpPr>
          <p:nvPr>
            <p:ph idx="1"/>
          </p:nvPr>
        </p:nvSpPr>
        <p:spPr>
          <a:xfrm>
            <a:off x="457200" y="1341437"/>
            <a:ext cx="8229600" cy="4525963"/>
          </a:xfrm>
        </p:spPr>
        <p:txBody>
          <a:bodyPr>
            <a:normAutofit fontScale="70000" lnSpcReduction="20000"/>
          </a:bodyPr>
          <a:lstStyle/>
          <a:p>
            <a:r>
              <a:rPr lang="en-US" dirty="0" smtClean="0"/>
              <a:t>Quarterly Workforce Indicators (QWI)</a:t>
            </a:r>
          </a:p>
          <a:p>
            <a:pPr lvl="1"/>
            <a:r>
              <a:rPr lang="en-US" dirty="0" smtClean="0"/>
              <a:t>Employment, Job </a:t>
            </a:r>
            <a:r>
              <a:rPr lang="en-US" dirty="0"/>
              <a:t>Creation, Job Destruction, Hires, Separations, </a:t>
            </a:r>
            <a:r>
              <a:rPr lang="en-US" dirty="0" smtClean="0"/>
              <a:t>Turnover, Earnings</a:t>
            </a:r>
            <a:endParaRPr lang="en-US" dirty="0"/>
          </a:p>
          <a:p>
            <a:pPr lvl="1"/>
            <a:r>
              <a:rPr lang="en-US" dirty="0"/>
              <a:t>By industry, county, and worker characteristics</a:t>
            </a:r>
          </a:p>
          <a:p>
            <a:r>
              <a:rPr lang="en-US" dirty="0" smtClean="0"/>
              <a:t>LEHD Origin Destination Employment Statistics (LODES)</a:t>
            </a:r>
          </a:p>
          <a:p>
            <a:pPr lvl="1"/>
            <a:r>
              <a:rPr lang="en-US" dirty="0" smtClean="0"/>
              <a:t>Employment and Workplace-Residence Connections</a:t>
            </a:r>
          </a:p>
          <a:p>
            <a:pPr lvl="1"/>
            <a:r>
              <a:rPr lang="en-US" dirty="0" smtClean="0"/>
              <a:t>Detailed geography + firm/worker </a:t>
            </a:r>
            <a:r>
              <a:rPr lang="en-US" dirty="0" smtClean="0"/>
              <a:t>characteristics</a:t>
            </a:r>
          </a:p>
          <a:p>
            <a:pPr lvl="1"/>
            <a:r>
              <a:rPr lang="en-US" dirty="0" smtClean="0"/>
              <a:t>Broken in three categories</a:t>
            </a:r>
            <a:endParaRPr lang="en-US" dirty="0" smtClean="0"/>
          </a:p>
          <a:p>
            <a:r>
              <a:rPr lang="en-US" dirty="0" smtClean="0"/>
              <a:t>Job-to-Job Flows (Beta)</a:t>
            </a:r>
          </a:p>
          <a:p>
            <a:pPr lvl="1"/>
            <a:r>
              <a:rPr lang="en-US" dirty="0"/>
              <a:t>Job-to-Job Flows (J2J) is a new set of statistics on worker reallocation in the United </a:t>
            </a:r>
            <a:r>
              <a:rPr lang="en-US" dirty="0" smtClean="0"/>
              <a:t>States</a:t>
            </a:r>
            <a:r>
              <a:rPr lang="en-US" dirty="0"/>
              <a:t>. </a:t>
            </a:r>
            <a:r>
              <a:rPr lang="en-US" dirty="0" smtClean="0"/>
              <a:t>It provides </a:t>
            </a:r>
            <a:r>
              <a:rPr lang="en-US" dirty="0"/>
              <a:t>data on worker flows </a:t>
            </a:r>
            <a:r>
              <a:rPr lang="en-US" dirty="0" smtClean="0"/>
              <a:t>resulting from </a:t>
            </a:r>
            <a:r>
              <a:rPr lang="en-US" dirty="0"/>
              <a:t>job change as well as hires and </a:t>
            </a:r>
            <a:r>
              <a:rPr lang="en-US" dirty="0" smtClean="0"/>
              <a:t>separation from </a:t>
            </a:r>
            <a:r>
              <a:rPr lang="en-US" dirty="0"/>
              <a:t>and to persistent nonemployment spells</a:t>
            </a:r>
            <a:r>
              <a:rPr lang="en-US" dirty="0" smtClean="0"/>
              <a:t>. Also </a:t>
            </a:r>
            <a:r>
              <a:rPr lang="en-US" dirty="0"/>
              <a:t>included in the new statistics are origin-destination data on workers changing jobs</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6</a:t>
            </a:fld>
            <a:endParaRPr lang="en-US" dirty="0"/>
          </a:p>
        </p:txBody>
      </p:sp>
    </p:spTree>
    <p:extLst>
      <p:ext uri="{BB962C8B-B14F-4D97-AF65-F5344CB8AC3E}">
        <p14:creationId xmlns:p14="http://schemas.microsoft.com/office/powerpoint/2010/main" val="187038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Our Data Tools?</a:t>
            </a:r>
          </a:p>
        </p:txBody>
      </p:sp>
      <p:sp>
        <p:nvSpPr>
          <p:cNvPr id="3" name="Content Placeholder 2"/>
          <p:cNvSpPr>
            <a:spLocks noGrp="1"/>
          </p:cNvSpPr>
          <p:nvPr>
            <p:ph idx="1"/>
          </p:nvPr>
        </p:nvSpPr>
        <p:spPr/>
        <p:txBody>
          <a:bodyPr/>
          <a:lstStyle/>
          <a:p>
            <a:r>
              <a:rPr lang="en-US" dirty="0"/>
              <a:t>Transportation Planners</a:t>
            </a:r>
          </a:p>
          <a:p>
            <a:r>
              <a:rPr lang="en-US" dirty="0"/>
              <a:t>Policy Makers</a:t>
            </a:r>
          </a:p>
          <a:p>
            <a:r>
              <a:rPr lang="en-US" dirty="0"/>
              <a:t>City Planners</a:t>
            </a:r>
          </a:p>
          <a:p>
            <a:r>
              <a:rPr lang="en-US" dirty="0"/>
              <a:t>State Planners</a:t>
            </a:r>
          </a:p>
          <a:p>
            <a:r>
              <a:rPr lang="en-US" dirty="0"/>
              <a:t>Economists</a:t>
            </a:r>
          </a:p>
          <a:p>
            <a:r>
              <a:rPr lang="en-US" dirty="0"/>
              <a:t>Emergency Management Professionals</a:t>
            </a:r>
          </a:p>
          <a:p>
            <a:pPr marL="0" indent="0">
              <a:buNone/>
            </a:pP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7</a:t>
            </a:fld>
            <a:endParaRPr lang="en-US" dirty="0"/>
          </a:p>
        </p:txBody>
      </p:sp>
    </p:spTree>
    <p:extLst>
      <p:ext uri="{BB962C8B-B14F-4D97-AF65-F5344CB8AC3E}">
        <p14:creationId xmlns:p14="http://schemas.microsoft.com/office/powerpoint/2010/main" val="103510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QWI Explorer</a:t>
            </a:r>
            <a:endParaRPr lang="en-US" sz="3200" dirty="0"/>
          </a:p>
        </p:txBody>
      </p:sp>
      <p:sp>
        <p:nvSpPr>
          <p:cNvPr id="2" name="Slide Number Placeholder 1"/>
          <p:cNvSpPr>
            <a:spLocks noGrp="1"/>
          </p:cNvSpPr>
          <p:nvPr>
            <p:ph type="sldNum" sz="quarter" idx="12"/>
          </p:nvPr>
        </p:nvSpPr>
        <p:spPr/>
        <p:txBody>
          <a:bodyPr/>
          <a:lstStyle/>
          <a:p>
            <a:fld id="{A66B8026-0A7B-420E-8CF5-E77C18B8F163}" type="slidenum">
              <a:rPr lang="en-US" smtClean="0"/>
              <a:t>8</a:t>
            </a:fld>
            <a:endParaRPr lang="en-US" dirty="0"/>
          </a:p>
        </p:txBody>
      </p:sp>
      <p:sp>
        <p:nvSpPr>
          <p:cNvPr id="3" name="TextBox 2"/>
          <p:cNvSpPr txBox="1"/>
          <p:nvPr/>
        </p:nvSpPr>
        <p:spPr>
          <a:xfrm>
            <a:off x="76200" y="1561132"/>
            <a:ext cx="3352800" cy="3785652"/>
          </a:xfrm>
          <a:prstGeom prst="rect">
            <a:avLst/>
          </a:prstGeom>
          <a:noFill/>
        </p:spPr>
        <p:txBody>
          <a:bodyPr wrap="square" rtlCol="0">
            <a:spAutoFit/>
          </a:bodyPr>
          <a:lstStyle/>
          <a:p>
            <a:pPr marL="173038" indent="-173038">
              <a:buFont typeface="Arial" panose="020B0604020202020204" pitchFamily="34" charset="0"/>
              <a:buChar char="•"/>
            </a:pPr>
            <a:r>
              <a:rPr lang="en-US" sz="2000" dirty="0" smtClean="0"/>
              <a:t>Detailed workforce dynamics, by worker characteristics and firm characteristics</a:t>
            </a:r>
          </a:p>
          <a:p>
            <a:pPr marL="285750" indent="-285750">
              <a:buFont typeface="Arial" panose="020B0604020202020204" pitchFamily="34" charset="0"/>
              <a:buChar char="•"/>
            </a:pPr>
            <a:endParaRPr lang="en-US" sz="2000" dirty="0" smtClean="0"/>
          </a:p>
          <a:p>
            <a:pPr marL="173038" indent="-173038">
              <a:buFont typeface="Arial" panose="020B0604020202020204" pitchFamily="34" charset="0"/>
              <a:buChar char="•"/>
            </a:pPr>
            <a:r>
              <a:rPr lang="en-US" sz="2000" b="1" dirty="0" smtClean="0"/>
              <a:t>Popular uses</a:t>
            </a:r>
            <a:r>
              <a:rPr lang="en-US" sz="2000" dirty="0" smtClean="0"/>
              <a:t>: </a:t>
            </a:r>
          </a:p>
          <a:p>
            <a:pPr marL="396875" lvl="1" indent="-163513">
              <a:buFont typeface="Arial" panose="020B0604020202020204" pitchFamily="34" charset="0"/>
              <a:buChar char="•"/>
            </a:pPr>
            <a:r>
              <a:rPr lang="en-US" sz="2000" dirty="0" smtClean="0"/>
              <a:t>Local workforce demographics</a:t>
            </a:r>
          </a:p>
          <a:p>
            <a:pPr marL="396875" lvl="1" indent="-163513">
              <a:buFont typeface="Arial" panose="020B0604020202020204" pitchFamily="34" charset="0"/>
              <a:buChar char="•"/>
            </a:pPr>
            <a:r>
              <a:rPr lang="en-US" sz="2000" dirty="0" smtClean="0"/>
              <a:t>Local industry workforce trends</a:t>
            </a:r>
          </a:p>
          <a:p>
            <a:pPr marL="396875" lvl="1" indent="-163513">
              <a:buFont typeface="Arial" panose="020B0604020202020204" pitchFamily="34" charset="0"/>
              <a:buChar char="•"/>
            </a:pPr>
            <a:r>
              <a:rPr lang="en-US" sz="2000" dirty="0" smtClean="0"/>
              <a:t>Workforce turnover, job creation and destruction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5999"/>
            <a:ext cx="5800320" cy="269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4980499"/>
            <a:ext cx="3276600" cy="369332"/>
          </a:xfrm>
          <a:prstGeom prst="rect">
            <a:avLst/>
          </a:prstGeom>
          <a:noFill/>
        </p:spPr>
        <p:txBody>
          <a:bodyPr wrap="square" rtlCol="0">
            <a:spAutoFit/>
          </a:bodyPr>
          <a:lstStyle/>
          <a:p>
            <a:r>
              <a:rPr lang="en-US" dirty="0" smtClean="0"/>
              <a:t>State of New York – Job Creation</a:t>
            </a:r>
            <a:endParaRPr lang="en-US" dirty="0"/>
          </a:p>
        </p:txBody>
      </p:sp>
      <p:cxnSp>
        <p:nvCxnSpPr>
          <p:cNvPr id="14" name="Straight Arrow Connector 13"/>
          <p:cNvCxnSpPr/>
          <p:nvPr/>
        </p:nvCxnSpPr>
        <p:spPr>
          <a:xfrm flipH="1">
            <a:off x="5519584" y="2743200"/>
            <a:ext cx="87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57734" y="2512368"/>
            <a:ext cx="1371600" cy="230832"/>
          </a:xfrm>
          <a:prstGeom prst="rect">
            <a:avLst/>
          </a:prstGeom>
          <a:noFill/>
        </p:spPr>
        <p:txBody>
          <a:bodyPr wrap="square" rtlCol="0">
            <a:spAutoFit/>
          </a:bodyPr>
          <a:lstStyle/>
          <a:p>
            <a:r>
              <a:rPr lang="en-US" sz="900" dirty="0" smtClean="0"/>
              <a:t>Educational Services</a:t>
            </a:r>
            <a:endParaRPr lang="en-US" sz="900" dirty="0"/>
          </a:p>
        </p:txBody>
      </p:sp>
      <p:cxnSp>
        <p:nvCxnSpPr>
          <p:cNvPr id="17" name="Straight Arrow Connector 16"/>
          <p:cNvCxnSpPr/>
          <p:nvPr/>
        </p:nvCxnSpPr>
        <p:spPr>
          <a:xfrm flipH="1">
            <a:off x="4419600" y="2590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90884" y="2266147"/>
            <a:ext cx="2057400" cy="246221"/>
          </a:xfrm>
          <a:prstGeom prst="rect">
            <a:avLst/>
          </a:prstGeom>
          <a:noFill/>
        </p:spPr>
        <p:txBody>
          <a:bodyPr wrap="square" rtlCol="0">
            <a:spAutoFit/>
          </a:bodyPr>
          <a:lstStyle/>
          <a:p>
            <a:r>
              <a:rPr lang="en-US" sz="1000" dirty="0" smtClean="0"/>
              <a:t>Health Care and Social Assistance</a:t>
            </a:r>
            <a:endParaRPr lang="en-US" sz="1000" dirty="0"/>
          </a:p>
        </p:txBody>
      </p:sp>
    </p:spTree>
    <p:extLst>
      <p:ext uri="{BB962C8B-B14F-4D97-AF65-F5344CB8AC3E}">
        <p14:creationId xmlns:p14="http://schemas.microsoft.com/office/powerpoint/2010/main" val="273922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77" y="767317"/>
            <a:ext cx="3465723" cy="1200329"/>
          </a:xfrm>
          <a:prstGeom prst="rect">
            <a:avLst/>
          </a:prstGeom>
          <a:solidFill>
            <a:schemeClr val="bg1"/>
          </a:solidFill>
        </p:spPr>
        <p:txBody>
          <a:bodyPr wrap="square" rtlCol="0">
            <a:spAutoFit/>
          </a:bodyPr>
          <a:lstStyle/>
          <a:p>
            <a:r>
              <a:rPr lang="en-US" sz="2400" b="1" dirty="0" smtClean="0">
                <a:solidFill>
                  <a:schemeClr val="accent5">
                    <a:lumMod val="75000"/>
                  </a:schemeClr>
                </a:solidFill>
                <a:latin typeface="+mj-lt"/>
              </a:rPr>
              <a:t>OnTheMap</a:t>
            </a:r>
            <a:r>
              <a:rPr lang="en-US" sz="2400" dirty="0" smtClean="0">
                <a:solidFill>
                  <a:schemeClr val="accent5">
                    <a:lumMod val="75000"/>
                  </a:schemeClr>
                </a:solidFill>
                <a:latin typeface="+mj-lt"/>
              </a:rPr>
              <a:t>: Where workers live, and where they work</a:t>
            </a:r>
            <a:endParaRPr lang="en-US" sz="2400" dirty="0">
              <a:solidFill>
                <a:schemeClr val="accent5">
                  <a:lumMod val="75000"/>
                </a:schemeClr>
              </a:solidFill>
              <a:latin typeface="+mj-lt"/>
            </a:endParaRPr>
          </a:p>
        </p:txBody>
      </p:sp>
      <p:sp>
        <p:nvSpPr>
          <p:cNvPr id="2" name="TextBox 1"/>
          <p:cNvSpPr txBox="1"/>
          <p:nvPr/>
        </p:nvSpPr>
        <p:spPr>
          <a:xfrm>
            <a:off x="360802" y="2133600"/>
            <a:ext cx="2971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map shows LODES data of where workers of New York county live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Popular uses</a:t>
            </a:r>
            <a:r>
              <a:rPr lang="en-US" dirty="0" smtClean="0"/>
              <a:t>: </a:t>
            </a:r>
          </a:p>
          <a:p>
            <a:pPr marL="742950" lvl="1" indent="-285750">
              <a:buFont typeface="Arial" panose="020B0604020202020204" pitchFamily="34" charset="0"/>
              <a:buChar char="•"/>
            </a:pPr>
            <a:r>
              <a:rPr lang="en-US" dirty="0" smtClean="0"/>
              <a:t>local economic development</a:t>
            </a:r>
          </a:p>
          <a:p>
            <a:pPr marL="742950" lvl="1" indent="-285750">
              <a:buFont typeface="Arial" panose="020B0604020202020204" pitchFamily="34" charset="0"/>
              <a:buChar char="•"/>
            </a:pPr>
            <a:r>
              <a:rPr lang="en-US" dirty="0" smtClean="0"/>
              <a:t>business site selection</a:t>
            </a:r>
          </a:p>
          <a:p>
            <a:pPr marL="742950" lvl="1" indent="-285750">
              <a:buFont typeface="Arial" panose="020B0604020202020204" pitchFamily="34" charset="0"/>
              <a:buChar char="•"/>
            </a:pPr>
            <a:r>
              <a:rPr lang="en-US" dirty="0" smtClean="0"/>
              <a:t>emergency planning </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9</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1753"/>
            <a:ext cx="1676400" cy="3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78380"/>
            <a:ext cx="2927636"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13360"/>
            <a:ext cx="2042641" cy="573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5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xternal_General_Futurist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External_General_Futuristic</Template>
  <TotalTime>0</TotalTime>
  <Words>1239</Words>
  <Application>Microsoft Office PowerPoint</Application>
  <PresentationFormat>On-screen Show (4:3)</PresentationFormat>
  <Paragraphs>216</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External_General_Futuristic</vt:lpstr>
      <vt:lpstr>State Data Center  Annual Affiliate Meeting  New York State Department of Labor</vt:lpstr>
      <vt:lpstr>Local Employment Dynamics Partnership</vt:lpstr>
      <vt:lpstr>Building on State Inputs</vt:lpstr>
      <vt:lpstr>Protecting Personal Information</vt:lpstr>
      <vt:lpstr>LEHD Processing: Merging Data</vt:lpstr>
      <vt:lpstr>LED Data Products</vt:lpstr>
      <vt:lpstr>Who Uses Our Data Tools?</vt:lpstr>
      <vt:lpstr>QWI Explorer</vt:lpstr>
      <vt:lpstr>PowerPoint Presentation</vt:lpstr>
      <vt:lpstr>PowerPoint Presentation</vt:lpstr>
      <vt:lpstr>Job-to-Job Flows</vt:lpstr>
      <vt:lpstr>Public Data Tools</vt:lpstr>
      <vt:lpstr>Hands-On Activities</vt:lpstr>
      <vt:lpstr>QWI Explorer</vt:lpstr>
      <vt:lpstr>QWI Explorer</vt:lpstr>
      <vt:lpstr>OnTheMap</vt:lpstr>
      <vt:lpstr>OnTheMap</vt:lpstr>
      <vt:lpstr>OnTheMap for Emergency Management</vt:lpstr>
      <vt:lpstr>OnTheMap for Emergency Management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2014-05-29T16:06:29Z</dcterms:created>
  <dcterms:modified xsi:type="dcterms:W3CDTF">2015-05-05T19:06:56Z</dcterms:modified>
</cp:coreProperties>
</file>