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7"/>
  </p:notesMasterIdLst>
  <p:handoutMasterIdLst>
    <p:handoutMasterId r:id="rId38"/>
  </p:handoutMasterIdLst>
  <p:sldIdLst>
    <p:sldId id="317" r:id="rId5"/>
    <p:sldId id="257" r:id="rId6"/>
    <p:sldId id="348" r:id="rId7"/>
    <p:sldId id="349" r:id="rId8"/>
    <p:sldId id="262" r:id="rId9"/>
    <p:sldId id="261" r:id="rId10"/>
    <p:sldId id="263" r:id="rId11"/>
    <p:sldId id="299" r:id="rId12"/>
    <p:sldId id="264" r:id="rId13"/>
    <p:sldId id="331" r:id="rId14"/>
    <p:sldId id="332" r:id="rId15"/>
    <p:sldId id="330" r:id="rId16"/>
    <p:sldId id="343" r:id="rId17"/>
    <p:sldId id="300" r:id="rId18"/>
    <p:sldId id="347" r:id="rId19"/>
    <p:sldId id="322" r:id="rId20"/>
    <p:sldId id="350" r:id="rId21"/>
    <p:sldId id="323" r:id="rId22"/>
    <p:sldId id="297" r:id="rId23"/>
    <p:sldId id="268" r:id="rId24"/>
    <p:sldId id="352" r:id="rId25"/>
    <p:sldId id="340" r:id="rId26"/>
    <p:sldId id="356" r:id="rId27"/>
    <p:sldId id="357" r:id="rId28"/>
    <p:sldId id="301" r:id="rId29"/>
    <p:sldId id="309" r:id="rId30"/>
    <p:sldId id="341" r:id="rId31"/>
    <p:sldId id="354" r:id="rId32"/>
    <p:sldId id="275" r:id="rId33"/>
    <p:sldId id="281" r:id="rId34"/>
    <p:sldId id="273" r:id="rId35"/>
    <p:sldId id="274" r:id="rId3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070" autoAdjust="0"/>
  </p:normalViewPr>
  <p:slideViewPr>
    <p:cSldViewPr>
      <p:cViewPr varScale="1">
        <p:scale>
          <a:sx n="96" d="100"/>
          <a:sy n="96" d="100"/>
        </p:scale>
        <p:origin x="-108" y="-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Number of Manufacturing Establishments by NY County: 2012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EC!$D$2</c:f>
              <c:strCache>
                <c:ptCount val="1"/>
                <c:pt idx="0">
                  <c:v>Number of establish-ments</c:v>
                </c:pt>
              </c:strCache>
            </c:strRef>
          </c:tx>
          <c:invertIfNegative val="0"/>
          <c:cat>
            <c:strRef>
              <c:f>EC!$A$762:$A$823</c:f>
              <c:strCache>
                <c:ptCount val="62"/>
                <c:pt idx="0">
                  <c:v>Hamilton County, New York</c:v>
                </c:pt>
                <c:pt idx="1">
                  <c:v>Schoharie County, New York</c:v>
                </c:pt>
                <c:pt idx="2">
                  <c:v>Lewis County, New York</c:v>
                </c:pt>
                <c:pt idx="3">
                  <c:v>Essex County, New York</c:v>
                </c:pt>
                <c:pt idx="4">
                  <c:v>Franklin County, New York</c:v>
                </c:pt>
                <c:pt idx="5">
                  <c:v>Greene County, New York</c:v>
                </c:pt>
                <c:pt idx="6">
                  <c:v>Schuyler County, New York</c:v>
                </c:pt>
                <c:pt idx="7">
                  <c:v>Delaware County, New York</c:v>
                </c:pt>
                <c:pt idx="8">
                  <c:v>Orleans County, New York</c:v>
                </c:pt>
                <c:pt idx="9">
                  <c:v>Seneca County, New York</c:v>
                </c:pt>
                <c:pt idx="10">
                  <c:v>Tioga County, New York</c:v>
                </c:pt>
                <c:pt idx="11">
                  <c:v>Wyoming County, New York</c:v>
                </c:pt>
                <c:pt idx="12">
                  <c:v>Yates County, New York</c:v>
                </c:pt>
                <c:pt idx="13">
                  <c:v>Allegany County, New York</c:v>
                </c:pt>
                <c:pt idx="14">
                  <c:v>Sullivan County, New York</c:v>
                </c:pt>
                <c:pt idx="15">
                  <c:v>Livingston County, New York</c:v>
                </c:pt>
                <c:pt idx="16">
                  <c:v>Madison County, New York</c:v>
                </c:pt>
                <c:pt idx="17">
                  <c:v>Otsego County, New York</c:v>
                </c:pt>
                <c:pt idx="18">
                  <c:v>Herkimer County, New York</c:v>
                </c:pt>
                <c:pt idx="19">
                  <c:v>Cortland County, New York</c:v>
                </c:pt>
                <c:pt idx="20">
                  <c:v>Jefferson County, New York</c:v>
                </c:pt>
                <c:pt idx="21">
                  <c:v>Fulton County, New York</c:v>
                </c:pt>
                <c:pt idx="22">
                  <c:v>Columbia County, New York</c:v>
                </c:pt>
                <c:pt idx="23">
                  <c:v>Cattaraugus County, New York</c:v>
                </c:pt>
                <c:pt idx="24">
                  <c:v>Chenango County, New York</c:v>
                </c:pt>
                <c:pt idx="25">
                  <c:v>Montgomery County, New York</c:v>
                </c:pt>
                <c:pt idx="26">
                  <c:v>Warren County, New York</c:v>
                </c:pt>
                <c:pt idx="27">
                  <c:v>St. Lawrence County, New York</c:v>
                </c:pt>
                <c:pt idx="28">
                  <c:v>Steuben County, New York</c:v>
                </c:pt>
                <c:pt idx="29">
                  <c:v>Clinton County, New York</c:v>
                </c:pt>
                <c:pt idx="30">
                  <c:v>Chemung County, New York</c:v>
                </c:pt>
                <c:pt idx="31">
                  <c:v>Oswego County, New York</c:v>
                </c:pt>
                <c:pt idx="32">
                  <c:v>Putnam County, New York</c:v>
                </c:pt>
                <c:pt idx="33">
                  <c:v>Washington County, New York</c:v>
                </c:pt>
                <c:pt idx="34">
                  <c:v>Cayuga County, New York</c:v>
                </c:pt>
                <c:pt idx="35">
                  <c:v>Tompkins County, New York</c:v>
                </c:pt>
                <c:pt idx="36">
                  <c:v>Genesee County, New York</c:v>
                </c:pt>
                <c:pt idx="37">
                  <c:v>Rensselaer County, New York</c:v>
                </c:pt>
                <c:pt idx="38">
                  <c:v>Schenectady County, New York</c:v>
                </c:pt>
                <c:pt idx="39">
                  <c:v>Richmond County, New York</c:v>
                </c:pt>
                <c:pt idx="40">
                  <c:v>Wayne County, New York</c:v>
                </c:pt>
                <c:pt idx="41">
                  <c:v>Saratoga County, New York</c:v>
                </c:pt>
                <c:pt idx="42">
                  <c:v>Ontario County, New York</c:v>
                </c:pt>
                <c:pt idx="43">
                  <c:v>Ulster County, New York</c:v>
                </c:pt>
                <c:pt idx="44">
                  <c:v>Broome County, New York</c:v>
                </c:pt>
                <c:pt idx="45">
                  <c:v>Chautauqua County, New York</c:v>
                </c:pt>
                <c:pt idx="46">
                  <c:v>Dutchess County, New York</c:v>
                </c:pt>
                <c:pt idx="47">
                  <c:v>Albany County, New York</c:v>
                </c:pt>
                <c:pt idx="48">
                  <c:v>Oneida County, New York</c:v>
                </c:pt>
                <c:pt idx="49">
                  <c:v>Rockland County, New York</c:v>
                </c:pt>
                <c:pt idx="50">
                  <c:v>Niagara County, New York</c:v>
                </c:pt>
                <c:pt idx="51">
                  <c:v>Orange County, New York</c:v>
                </c:pt>
                <c:pt idx="52">
                  <c:v>Bronx County, New York</c:v>
                </c:pt>
                <c:pt idx="53">
                  <c:v>Onondaga County, New York</c:v>
                </c:pt>
                <c:pt idx="54">
                  <c:v>Westchester County, New York</c:v>
                </c:pt>
                <c:pt idx="55">
                  <c:v>Monroe County, New York</c:v>
                </c:pt>
                <c:pt idx="56">
                  <c:v>Erie County, New York</c:v>
                </c:pt>
                <c:pt idx="57">
                  <c:v>Nassau County, New York</c:v>
                </c:pt>
                <c:pt idx="58">
                  <c:v>Queens County, New York</c:v>
                </c:pt>
                <c:pt idx="59">
                  <c:v>Kings County, New York</c:v>
                </c:pt>
                <c:pt idx="60">
                  <c:v>New York County, New York</c:v>
                </c:pt>
                <c:pt idx="61">
                  <c:v>Suffolk County, New York</c:v>
                </c:pt>
              </c:strCache>
            </c:strRef>
          </c:cat>
          <c:val>
            <c:numRef>
              <c:f>EC!$D$762:$D$823</c:f>
              <c:numCache>
                <c:formatCode>#,##0</c:formatCode>
                <c:ptCount val="62"/>
                <c:pt idx="0">
                  <c:v>3</c:v>
                </c:pt>
                <c:pt idx="1">
                  <c:v>21</c:v>
                </c:pt>
                <c:pt idx="2">
                  <c:v>25</c:v>
                </c:pt>
                <c:pt idx="3">
                  <c:v>28</c:v>
                </c:pt>
                <c:pt idx="4">
                  <c:v>28</c:v>
                </c:pt>
                <c:pt idx="5">
                  <c:v>29</c:v>
                </c:pt>
                <c:pt idx="6">
                  <c:v>35</c:v>
                </c:pt>
                <c:pt idx="7">
                  <c:v>36</c:v>
                </c:pt>
                <c:pt idx="8">
                  <c:v>36</c:v>
                </c:pt>
                <c:pt idx="9">
                  <c:v>40</c:v>
                </c:pt>
                <c:pt idx="10">
                  <c:v>44</c:v>
                </c:pt>
                <c:pt idx="11">
                  <c:v>44</c:v>
                </c:pt>
                <c:pt idx="12">
                  <c:v>44</c:v>
                </c:pt>
                <c:pt idx="13">
                  <c:v>46</c:v>
                </c:pt>
                <c:pt idx="14">
                  <c:v>51</c:v>
                </c:pt>
                <c:pt idx="15">
                  <c:v>55</c:v>
                </c:pt>
                <c:pt idx="16">
                  <c:v>58</c:v>
                </c:pt>
                <c:pt idx="17">
                  <c:v>58</c:v>
                </c:pt>
                <c:pt idx="18">
                  <c:v>60</c:v>
                </c:pt>
                <c:pt idx="19">
                  <c:v>66</c:v>
                </c:pt>
                <c:pt idx="20">
                  <c:v>66</c:v>
                </c:pt>
                <c:pt idx="21">
                  <c:v>71</c:v>
                </c:pt>
                <c:pt idx="22">
                  <c:v>73</c:v>
                </c:pt>
                <c:pt idx="23">
                  <c:v>74</c:v>
                </c:pt>
                <c:pt idx="24">
                  <c:v>74</c:v>
                </c:pt>
                <c:pt idx="25">
                  <c:v>74</c:v>
                </c:pt>
                <c:pt idx="26">
                  <c:v>76</c:v>
                </c:pt>
                <c:pt idx="27">
                  <c:v>77</c:v>
                </c:pt>
                <c:pt idx="28">
                  <c:v>77</c:v>
                </c:pt>
                <c:pt idx="29">
                  <c:v>78</c:v>
                </c:pt>
                <c:pt idx="30">
                  <c:v>85</c:v>
                </c:pt>
                <c:pt idx="31">
                  <c:v>85</c:v>
                </c:pt>
                <c:pt idx="32">
                  <c:v>87</c:v>
                </c:pt>
                <c:pt idx="33">
                  <c:v>87</c:v>
                </c:pt>
                <c:pt idx="34">
                  <c:v>88</c:v>
                </c:pt>
                <c:pt idx="35">
                  <c:v>93</c:v>
                </c:pt>
                <c:pt idx="36">
                  <c:v>95</c:v>
                </c:pt>
                <c:pt idx="37">
                  <c:v>95</c:v>
                </c:pt>
                <c:pt idx="38">
                  <c:v>110</c:v>
                </c:pt>
                <c:pt idx="39">
                  <c:v>136</c:v>
                </c:pt>
                <c:pt idx="40">
                  <c:v>137</c:v>
                </c:pt>
                <c:pt idx="41">
                  <c:v>138</c:v>
                </c:pt>
                <c:pt idx="42">
                  <c:v>167</c:v>
                </c:pt>
                <c:pt idx="43">
                  <c:v>170</c:v>
                </c:pt>
                <c:pt idx="44">
                  <c:v>173</c:v>
                </c:pt>
                <c:pt idx="45">
                  <c:v>197</c:v>
                </c:pt>
                <c:pt idx="46">
                  <c:v>198</c:v>
                </c:pt>
                <c:pt idx="47">
                  <c:v>231</c:v>
                </c:pt>
                <c:pt idx="48">
                  <c:v>236</c:v>
                </c:pt>
                <c:pt idx="49">
                  <c:v>251</c:v>
                </c:pt>
                <c:pt idx="50">
                  <c:v>273</c:v>
                </c:pt>
                <c:pt idx="51">
                  <c:v>318</c:v>
                </c:pt>
                <c:pt idx="52">
                  <c:v>323</c:v>
                </c:pt>
                <c:pt idx="53">
                  <c:v>436</c:v>
                </c:pt>
                <c:pt idx="54">
                  <c:v>601</c:v>
                </c:pt>
                <c:pt idx="55">
                  <c:v>887</c:v>
                </c:pt>
                <c:pt idx="56">
                  <c:v>1008</c:v>
                </c:pt>
                <c:pt idx="57">
                  <c:v>1043</c:v>
                </c:pt>
                <c:pt idx="58">
                  <c:v>1294</c:v>
                </c:pt>
                <c:pt idx="59">
                  <c:v>1756</c:v>
                </c:pt>
                <c:pt idx="60">
                  <c:v>2063</c:v>
                </c:pt>
                <c:pt idx="61">
                  <c:v>2067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4355840"/>
        <c:axId val="94357376"/>
      </c:barChart>
      <c:catAx>
        <c:axId val="9435584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94357376"/>
        <c:crosses val="autoZero"/>
        <c:auto val="1"/>
        <c:lblAlgn val="ctr"/>
        <c:lblOffset val="100"/>
        <c:noMultiLvlLbl val="0"/>
      </c:catAx>
      <c:valAx>
        <c:axId val="94357376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94355840"/>
        <c:crosses val="autoZero"/>
        <c:crossBetween val="between"/>
      </c:valAx>
      <c:spPr>
        <a:solidFill>
          <a:schemeClr val="bg1">
            <a:lumMod val="85000"/>
          </a:schemeClr>
        </a:solidFill>
      </c:spPr>
    </c:plotArea>
    <c:plotVisOnly val="1"/>
    <c:dispBlanksAs val="gap"/>
    <c:showDLblsOverMax val="0"/>
  </c:chart>
  <c:spPr>
    <a:ln>
      <a:solidFill>
        <a:srgbClr val="4F81BD"/>
      </a:solidFill>
    </a:ln>
  </c:sp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6410E7-49BE-4513-8DCA-319442938C23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63C928-4F14-41AA-9EC6-223D308A2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5230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294596A-FFA4-4559-917A-E65BFB6EE254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BAA8409-97B1-4F2D-9DE3-FD803BDB9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242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AB3B1-3CD8-4667-98EF-EA116D2745E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6013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AB3B1-3CD8-4667-98EF-EA116D2745E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627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2C905-FF40-4437-BDDD-7BDE312C7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290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2C905-FF40-4437-BDDD-7BDE312C7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20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2C905-FF40-4437-BDDD-7BDE312C7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085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2C905-FF40-4437-BDDD-7BDE312C7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800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2C905-FF40-4437-BDDD-7BDE312C7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32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2"/>
                </a:solidFill>
              </a:defRPr>
            </a:lvl1pPr>
          </a:lstStyle>
          <a:p>
            <a:fld id="{5212C905-FF40-4437-BDDD-7BDE312C732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63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i="0" kern="1200" baseline="0">
          <a:solidFill>
            <a:schemeClr val="tx2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32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800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4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mailto:andrew.w.hait@census.gov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457200"/>
            <a:ext cx="7772400" cy="3276600"/>
          </a:xfrm>
        </p:spPr>
        <p:txBody>
          <a:bodyPr>
            <a:normAutofit/>
          </a:bodyPr>
          <a:lstStyle/>
          <a:p>
            <a:r>
              <a:rPr lang="en-US" dirty="0" smtClean="0"/>
              <a:t>Using Census Bureau Data to Promote Economic Development</a:t>
            </a:r>
            <a:endParaRPr lang="en-US" sz="3100" i="1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81400"/>
            <a:ext cx="6400800" cy="2209800"/>
          </a:xfrm>
        </p:spPr>
        <p:txBody>
          <a:bodyPr>
            <a:normAutofit fontScale="70000" lnSpcReduction="20000"/>
          </a:bodyPr>
          <a:lstStyle/>
          <a:p>
            <a:r>
              <a:rPr lang="en-US" sz="4500" dirty="0" smtClean="0"/>
              <a:t>NY SDC Workshop</a:t>
            </a:r>
            <a:endParaRPr lang="en-US" sz="4500" dirty="0"/>
          </a:p>
          <a:p>
            <a:r>
              <a:rPr lang="en-US" sz="4500" dirty="0" smtClean="0"/>
              <a:t>May 8, </a:t>
            </a:r>
            <a:r>
              <a:rPr lang="en-US" sz="4500" dirty="0"/>
              <a:t>2015</a:t>
            </a:r>
          </a:p>
          <a:p>
            <a:endParaRPr lang="en-US" dirty="0" smtClean="0"/>
          </a:p>
          <a:p>
            <a:r>
              <a:rPr lang="en-US" sz="2600" dirty="0" smtClean="0"/>
              <a:t>Presented by:</a:t>
            </a:r>
          </a:p>
          <a:p>
            <a:r>
              <a:rPr lang="en-US" sz="2600" dirty="0" smtClean="0"/>
              <a:t>Andrew W. Hait</a:t>
            </a:r>
          </a:p>
          <a:p>
            <a:r>
              <a:rPr lang="en-US" sz="2600" dirty="0" smtClean="0"/>
              <a:t>U.S. Census Bureau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96062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1183285"/>
              </p:ext>
            </p:extLst>
          </p:nvPr>
        </p:nvGraphicFramePr>
        <p:xfrm>
          <a:off x="228600" y="228600"/>
          <a:ext cx="8763000" cy="5638792"/>
        </p:xfrm>
        <a:graphic>
          <a:graphicData uri="http://schemas.openxmlformats.org/drawingml/2006/table">
            <a:tbl>
              <a:tblPr/>
              <a:tblGrid>
                <a:gridCol w="301173"/>
                <a:gridCol w="2316722"/>
                <a:gridCol w="451760"/>
                <a:gridCol w="512575"/>
                <a:gridCol w="582077"/>
                <a:gridCol w="509679"/>
                <a:gridCol w="443073"/>
                <a:gridCol w="512575"/>
                <a:gridCol w="582077"/>
                <a:gridCol w="509679"/>
                <a:gridCol w="451760"/>
                <a:gridCol w="521262"/>
                <a:gridCol w="556013"/>
                <a:gridCol w="512575"/>
              </a:tblGrid>
              <a:tr h="358832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75" marR="8175" marT="8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New York</a:t>
                      </a:r>
                    </a:p>
                  </a:txBody>
                  <a:tcPr marL="8175" marR="8175" marT="81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2013</a:t>
                      </a:r>
                    </a:p>
                  </a:txBody>
                  <a:tcPr marL="8175" marR="8175" marT="8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2007</a:t>
                      </a:r>
                    </a:p>
                  </a:txBody>
                  <a:tcPr marL="8175" marR="8175" marT="8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Change: 2007 to 2013</a:t>
                      </a:r>
                    </a:p>
                  </a:txBody>
                  <a:tcPr marL="8175" marR="8175" marT="8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8174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2012 NAICS code</a:t>
                      </a:r>
                    </a:p>
                  </a:txBody>
                  <a:tcPr marL="8175" marR="8175" marT="8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Meaning of 2012 NAICS code</a:t>
                      </a:r>
                    </a:p>
                  </a:txBody>
                  <a:tcPr marL="8175" marR="8175" marT="8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Number of establishments</a:t>
                      </a:r>
                    </a:p>
                  </a:txBody>
                  <a:tcPr marL="8175" marR="8175" marT="8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Paid employees (number)</a:t>
                      </a:r>
                    </a:p>
                  </a:txBody>
                  <a:tcPr marL="8175" marR="8175" marT="8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Annual payroll ($1,000)</a:t>
                      </a:r>
                    </a:p>
                  </a:txBody>
                  <a:tcPr marL="8175" marR="8175" marT="8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Annual payroll per employee ($)</a:t>
                      </a:r>
                    </a:p>
                  </a:txBody>
                  <a:tcPr marL="8175" marR="8175" marT="8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Number of establishments</a:t>
                      </a:r>
                    </a:p>
                  </a:txBody>
                  <a:tcPr marL="8175" marR="8175" marT="8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Paid employees (number)</a:t>
                      </a:r>
                    </a:p>
                  </a:txBody>
                  <a:tcPr marL="8175" marR="8175" marT="8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Annual payroll ($1,000)</a:t>
                      </a:r>
                    </a:p>
                  </a:txBody>
                  <a:tcPr marL="8175" marR="8175" marT="8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Annual payroll per employee ($)</a:t>
                      </a:r>
                    </a:p>
                  </a:txBody>
                  <a:tcPr marL="8175" marR="8175" marT="8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Number of establishments</a:t>
                      </a:r>
                    </a:p>
                  </a:txBody>
                  <a:tcPr marL="8175" marR="8175" marT="8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Paid employees (number)</a:t>
                      </a:r>
                    </a:p>
                  </a:txBody>
                  <a:tcPr marL="8175" marR="8175" marT="8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Annual payroll ($1,000)</a:t>
                      </a:r>
                    </a:p>
                  </a:txBody>
                  <a:tcPr marL="8175" marR="8175" marT="8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Annual payroll per employee ($)</a:t>
                      </a:r>
                    </a:p>
                  </a:txBody>
                  <a:tcPr marL="8175" marR="8175" marT="8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178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175" marR="8175" marT="8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for all sectors</a:t>
                      </a:r>
                    </a:p>
                  </a:txBody>
                  <a:tcPr marL="8175" marR="8175" marT="817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532,669</a:t>
                      </a:r>
                    </a:p>
                  </a:txBody>
                  <a:tcPr marL="8175" marR="8175" marT="817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7,688,492</a:t>
                      </a:r>
                    </a:p>
                  </a:txBody>
                  <a:tcPr marL="8175" marR="8175" marT="817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466,815,127</a:t>
                      </a:r>
                    </a:p>
                  </a:txBody>
                  <a:tcPr marL="8175" marR="8175" marT="817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60,716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519,489</a:t>
                      </a:r>
                    </a:p>
                  </a:txBody>
                  <a:tcPr marL="8175" marR="8175" marT="81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7,529,882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429,074,494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56,983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13,180 </a:t>
                      </a:r>
                    </a:p>
                  </a:txBody>
                  <a:tcPr marL="8175" marR="8175" marT="81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158,610 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37,740,633 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3,733 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0504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8175" marR="8175" marT="8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Agriculture, forestry, fishing and hunting</a:t>
                      </a:r>
                    </a:p>
                  </a:txBody>
                  <a:tcPr marL="8175" marR="8175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598</a:t>
                      </a:r>
                    </a:p>
                  </a:txBody>
                  <a:tcPr marL="8175" marR="8175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2,626</a:t>
                      </a:r>
                    </a:p>
                  </a:txBody>
                  <a:tcPr marL="8175" marR="8175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94,328</a:t>
                      </a:r>
                    </a:p>
                  </a:txBody>
                  <a:tcPr marL="8175" marR="8175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35,921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618</a:t>
                      </a:r>
                    </a:p>
                  </a:txBody>
                  <a:tcPr marL="8175" marR="8175" marT="81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5,342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161,186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30,173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(20)</a:t>
                      </a:r>
                    </a:p>
                  </a:txBody>
                  <a:tcPr marL="8175" marR="8175" marT="81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(2,716)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(66,858)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5,747 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504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8175" marR="8175" marT="8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Mining, quarrying, and oil and gas extraction</a:t>
                      </a:r>
                    </a:p>
                  </a:txBody>
                  <a:tcPr marL="8175" marR="8175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310</a:t>
                      </a:r>
                    </a:p>
                  </a:txBody>
                  <a:tcPr marL="8175" marR="8175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4,123</a:t>
                      </a:r>
                    </a:p>
                  </a:txBody>
                  <a:tcPr marL="8175" marR="8175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288,654</a:t>
                      </a:r>
                    </a:p>
                  </a:txBody>
                  <a:tcPr marL="8175" marR="8175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70,011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374</a:t>
                      </a:r>
                    </a:p>
                  </a:txBody>
                  <a:tcPr marL="8175" marR="8175" marT="81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5,115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255,819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50,013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(64)</a:t>
                      </a:r>
                    </a:p>
                  </a:txBody>
                  <a:tcPr marL="8175" marR="8175" marT="81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(992)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32,835 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19,997 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504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8175" marR="8175" marT="8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Utilities</a:t>
                      </a:r>
                    </a:p>
                  </a:txBody>
                  <a:tcPr marL="8175" marR="8175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625</a:t>
                      </a:r>
                    </a:p>
                  </a:txBody>
                  <a:tcPr marL="8175" marR="8175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39,502</a:t>
                      </a:r>
                    </a:p>
                  </a:txBody>
                  <a:tcPr marL="8175" marR="8175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3,959,976</a:t>
                      </a:r>
                    </a:p>
                  </a:txBody>
                  <a:tcPr marL="8175" marR="8175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100,247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575</a:t>
                      </a:r>
                    </a:p>
                  </a:txBody>
                  <a:tcPr marL="8175" marR="8175" marT="81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39,699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3,625,599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91,327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 </a:t>
                      </a:r>
                    </a:p>
                  </a:txBody>
                  <a:tcPr marL="8175" marR="8175" marT="81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(197)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334,377 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8,920 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504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8175" marR="8175" marT="8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Construction</a:t>
                      </a:r>
                    </a:p>
                  </a:txBody>
                  <a:tcPr marL="8175" marR="8175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46,019</a:t>
                      </a:r>
                    </a:p>
                  </a:txBody>
                  <a:tcPr marL="8175" marR="8175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311,669</a:t>
                      </a:r>
                    </a:p>
                  </a:txBody>
                  <a:tcPr marL="8175" marR="8175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19,647,185</a:t>
                      </a:r>
                    </a:p>
                  </a:txBody>
                  <a:tcPr marL="8175" marR="8175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63,039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48,012</a:t>
                      </a:r>
                    </a:p>
                  </a:txBody>
                  <a:tcPr marL="8175" marR="8175" marT="81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328,933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18,758,753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57,029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(1,993)</a:t>
                      </a:r>
                    </a:p>
                  </a:txBody>
                  <a:tcPr marL="8175" marR="8175" marT="81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(17,264)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888,432 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6,010 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504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31-33</a:t>
                      </a:r>
                    </a:p>
                  </a:txBody>
                  <a:tcPr marL="8175" marR="8175" marT="8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Manufacturing</a:t>
                      </a:r>
                    </a:p>
                  </a:txBody>
                  <a:tcPr marL="8175" marR="8175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16,165</a:t>
                      </a:r>
                    </a:p>
                  </a:txBody>
                  <a:tcPr marL="8175" marR="8175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429,298</a:t>
                      </a:r>
                    </a:p>
                  </a:txBody>
                  <a:tcPr marL="8175" marR="8175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22,438,256</a:t>
                      </a:r>
                    </a:p>
                  </a:txBody>
                  <a:tcPr marL="8175" marR="8175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52,267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18,727</a:t>
                      </a:r>
                    </a:p>
                  </a:txBody>
                  <a:tcPr marL="8175" marR="8175" marT="81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534,160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24,889,810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46,596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(2,562)</a:t>
                      </a:r>
                    </a:p>
                  </a:txBody>
                  <a:tcPr marL="8175" marR="8175" marT="81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(104,862)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(2,451,554)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5,671 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504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</a:t>
                      </a:r>
                    </a:p>
                  </a:txBody>
                  <a:tcPr marL="8175" marR="8175" marT="8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Wholesale trade</a:t>
                      </a:r>
                    </a:p>
                  </a:txBody>
                  <a:tcPr marL="8175" marR="8175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32,675</a:t>
                      </a:r>
                    </a:p>
                  </a:txBody>
                  <a:tcPr marL="8175" marR="8175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365,674</a:t>
                      </a:r>
                    </a:p>
                  </a:txBody>
                  <a:tcPr marL="8175" marR="8175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24,903,202</a:t>
                      </a:r>
                    </a:p>
                  </a:txBody>
                  <a:tcPr marL="8175" marR="8175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68,102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34,609</a:t>
                      </a:r>
                    </a:p>
                  </a:txBody>
                  <a:tcPr marL="8175" marR="8175" marT="81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390,422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22,960,639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58,810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(1,934)</a:t>
                      </a:r>
                    </a:p>
                  </a:txBody>
                  <a:tcPr marL="8175" marR="8175" marT="81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(24,748)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1,942,563 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9,292 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504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44-45</a:t>
                      </a:r>
                    </a:p>
                  </a:txBody>
                  <a:tcPr marL="8175" marR="8175" marT="8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Retail trade</a:t>
                      </a:r>
                    </a:p>
                  </a:txBody>
                  <a:tcPr marL="8175" marR="8175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78,052</a:t>
                      </a:r>
                    </a:p>
                  </a:txBody>
                  <a:tcPr marL="8175" marR="8175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920,848</a:t>
                      </a:r>
                    </a:p>
                  </a:txBody>
                  <a:tcPr marL="8175" marR="8175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25,374,795</a:t>
                      </a:r>
                    </a:p>
                  </a:txBody>
                  <a:tcPr marL="8175" marR="8175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27,556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76,516</a:t>
                      </a:r>
                    </a:p>
                  </a:txBody>
                  <a:tcPr marL="8175" marR="8175" marT="81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898,881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23,015,787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25,605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1,536 </a:t>
                      </a:r>
                    </a:p>
                  </a:txBody>
                  <a:tcPr marL="8175" marR="8175" marT="81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21,967 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2,359,008 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1,951 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504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48-49</a:t>
                      </a:r>
                    </a:p>
                  </a:txBody>
                  <a:tcPr marL="8175" marR="8175" marT="8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Transportation and warehousing</a:t>
                      </a:r>
                    </a:p>
                  </a:txBody>
                  <a:tcPr marL="8175" marR="8175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12,364</a:t>
                      </a:r>
                    </a:p>
                  </a:txBody>
                  <a:tcPr marL="8175" marR="8175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233,149</a:t>
                      </a:r>
                    </a:p>
                  </a:txBody>
                  <a:tcPr marL="8175" marR="8175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10,107,169</a:t>
                      </a:r>
                    </a:p>
                  </a:txBody>
                  <a:tcPr marL="8175" marR="8175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43,351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12,081</a:t>
                      </a:r>
                    </a:p>
                  </a:txBody>
                  <a:tcPr marL="8175" marR="8175" marT="81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237,525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9,344,921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39,343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283 </a:t>
                      </a:r>
                    </a:p>
                  </a:txBody>
                  <a:tcPr marL="8175" marR="8175" marT="81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(4,376)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762,248 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4,008 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504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</a:t>
                      </a:r>
                    </a:p>
                  </a:txBody>
                  <a:tcPr marL="8175" marR="8175" marT="8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Information</a:t>
                      </a:r>
                    </a:p>
                  </a:txBody>
                  <a:tcPr marL="8175" marR="8175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11,286</a:t>
                      </a:r>
                    </a:p>
                  </a:txBody>
                  <a:tcPr marL="8175" marR="8175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272,164</a:t>
                      </a:r>
                    </a:p>
                  </a:txBody>
                  <a:tcPr marL="8175" marR="8175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27,423,737</a:t>
                      </a:r>
                    </a:p>
                  </a:txBody>
                  <a:tcPr marL="8175" marR="8175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100,762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11,605</a:t>
                      </a:r>
                    </a:p>
                  </a:txBody>
                  <a:tcPr marL="8175" marR="8175" marT="81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294,238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23,105,470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78,526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(319)</a:t>
                      </a:r>
                    </a:p>
                  </a:txBody>
                  <a:tcPr marL="8175" marR="8175" marT="81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(22,074)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4,318,267 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22,235 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20504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</a:t>
                      </a:r>
                    </a:p>
                  </a:txBody>
                  <a:tcPr marL="8175" marR="8175" marT="8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Finance and insurance</a:t>
                      </a:r>
                    </a:p>
                  </a:txBody>
                  <a:tcPr marL="8175" marR="8175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28,160</a:t>
                      </a:r>
                    </a:p>
                  </a:txBody>
                  <a:tcPr marL="8175" marR="8175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533,082</a:t>
                      </a:r>
                    </a:p>
                  </a:txBody>
                  <a:tcPr marL="8175" marR="8175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100,666,618</a:t>
                      </a:r>
                    </a:p>
                  </a:txBody>
                  <a:tcPr marL="8175" marR="8175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188,839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29,046</a:t>
                      </a:r>
                    </a:p>
                  </a:txBody>
                  <a:tcPr marL="8175" marR="8175" marT="81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577,873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107,617,524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186,230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(886)</a:t>
                      </a:r>
                    </a:p>
                  </a:txBody>
                  <a:tcPr marL="8175" marR="8175" marT="81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(44,791)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(6,950,906)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2,608 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504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</a:t>
                      </a:r>
                    </a:p>
                  </a:txBody>
                  <a:tcPr marL="8175" marR="8175" marT="8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Real estate and rental and leasing</a:t>
                      </a:r>
                    </a:p>
                  </a:txBody>
                  <a:tcPr marL="8175" marR="8175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32,145</a:t>
                      </a:r>
                    </a:p>
                  </a:txBody>
                  <a:tcPr marL="8175" marR="8175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165,008</a:t>
                      </a:r>
                    </a:p>
                  </a:txBody>
                  <a:tcPr marL="8175" marR="8175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9,269,020</a:t>
                      </a:r>
                    </a:p>
                  </a:txBody>
                  <a:tcPr marL="8175" marR="8175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56,173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32,264</a:t>
                      </a:r>
                    </a:p>
                  </a:txBody>
                  <a:tcPr marL="8175" marR="8175" marT="81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170,882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8,351,454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48,873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(119)</a:t>
                      </a:r>
                    </a:p>
                  </a:txBody>
                  <a:tcPr marL="8175" marR="8175" marT="81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(5,874)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917,566 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7,301 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504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</a:t>
                      </a:r>
                    </a:p>
                  </a:txBody>
                  <a:tcPr marL="8175" marR="8175" marT="8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Professional, scientific, and technical services</a:t>
                      </a:r>
                    </a:p>
                  </a:txBody>
                  <a:tcPr marL="8175" marR="8175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60,406</a:t>
                      </a:r>
                    </a:p>
                  </a:txBody>
                  <a:tcPr marL="8175" marR="8175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603,392</a:t>
                      </a:r>
                    </a:p>
                  </a:txBody>
                  <a:tcPr marL="8175" marR="8175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52,208,487</a:t>
                      </a:r>
                    </a:p>
                  </a:txBody>
                  <a:tcPr marL="8175" marR="8175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86,525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59,756</a:t>
                      </a:r>
                    </a:p>
                  </a:txBody>
                  <a:tcPr marL="8175" marR="8175" marT="81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598,086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45,706,381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76,421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650 </a:t>
                      </a:r>
                    </a:p>
                  </a:txBody>
                  <a:tcPr marL="8175" marR="8175" marT="81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5,306 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6,502,106 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10,104 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504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</a:t>
                      </a:r>
                    </a:p>
                  </a:txBody>
                  <a:tcPr marL="8175" marR="8175" marT="8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Management of companies and enterprises</a:t>
                      </a:r>
                    </a:p>
                  </a:txBody>
                  <a:tcPr marL="8175" marR="8175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2,937</a:t>
                      </a:r>
                    </a:p>
                  </a:txBody>
                  <a:tcPr marL="8175" marR="8175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181,086</a:t>
                      </a:r>
                    </a:p>
                  </a:txBody>
                  <a:tcPr marL="8175" marR="8175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23,978,133</a:t>
                      </a:r>
                    </a:p>
                  </a:txBody>
                  <a:tcPr marL="8175" marR="8175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132,413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2,691</a:t>
                      </a:r>
                    </a:p>
                  </a:txBody>
                  <a:tcPr marL="8175" marR="8175" marT="81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187,658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25,380,430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135,248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246 </a:t>
                      </a:r>
                    </a:p>
                  </a:txBody>
                  <a:tcPr marL="8175" marR="8175" marT="81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(6,572)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(1,402,297)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(2,835)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44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</a:t>
                      </a:r>
                    </a:p>
                  </a:txBody>
                  <a:tcPr marL="8175" marR="8175" marT="8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Administrative and support and waste management and remediation services</a:t>
                      </a:r>
                    </a:p>
                  </a:txBody>
                  <a:tcPr marL="8175" marR="8175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26,236</a:t>
                      </a:r>
                    </a:p>
                  </a:txBody>
                  <a:tcPr marL="8175" marR="8175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544,960</a:t>
                      </a:r>
                    </a:p>
                  </a:txBody>
                  <a:tcPr marL="8175" marR="8175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27,269,343</a:t>
                      </a:r>
                    </a:p>
                  </a:txBody>
                  <a:tcPr marL="8175" marR="8175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50,039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24,258</a:t>
                      </a:r>
                    </a:p>
                  </a:txBody>
                  <a:tcPr marL="8175" marR="8175" marT="81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499,115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20,083,576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40,238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1,978 </a:t>
                      </a:r>
                    </a:p>
                  </a:txBody>
                  <a:tcPr marL="8175" marR="8175" marT="81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45,845 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7,185,767 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9,801 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504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</a:t>
                      </a:r>
                    </a:p>
                  </a:txBody>
                  <a:tcPr marL="8175" marR="8175" marT="8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Educational services</a:t>
                      </a:r>
                    </a:p>
                  </a:txBody>
                  <a:tcPr marL="8175" marR="8175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7,933</a:t>
                      </a:r>
                    </a:p>
                  </a:txBody>
                  <a:tcPr marL="8175" marR="8175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397,212</a:t>
                      </a:r>
                    </a:p>
                  </a:txBody>
                  <a:tcPr marL="8175" marR="8175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16,164,922</a:t>
                      </a:r>
                    </a:p>
                  </a:txBody>
                  <a:tcPr marL="8175" marR="8175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40,696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6,642</a:t>
                      </a:r>
                    </a:p>
                  </a:txBody>
                  <a:tcPr marL="8175" marR="8175" marT="81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349,684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12,276,543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35,108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1,291 </a:t>
                      </a:r>
                    </a:p>
                  </a:txBody>
                  <a:tcPr marL="8175" marR="8175" marT="81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47,528 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3,888,379 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5,588 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504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</a:t>
                      </a:r>
                    </a:p>
                  </a:txBody>
                  <a:tcPr marL="8175" marR="8175" marT="8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Health care and social assistance</a:t>
                      </a:r>
                    </a:p>
                  </a:txBody>
                  <a:tcPr marL="8175" marR="8175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56,770</a:t>
                      </a:r>
                    </a:p>
                  </a:txBody>
                  <a:tcPr marL="8175" marR="8175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1,445,220</a:t>
                      </a:r>
                    </a:p>
                  </a:txBody>
                  <a:tcPr marL="8175" marR="8175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67,390,966</a:t>
                      </a:r>
                    </a:p>
                  </a:txBody>
                  <a:tcPr marL="8175" marR="8175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46,630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53,941</a:t>
                      </a:r>
                    </a:p>
                  </a:txBody>
                  <a:tcPr marL="8175" marR="8175" marT="81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1,318,731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54,771,362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41,533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2,829 </a:t>
                      </a:r>
                    </a:p>
                  </a:txBody>
                  <a:tcPr marL="8175" marR="8175" marT="81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126,489 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12,619,604 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5,097 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504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</a:t>
                      </a:r>
                    </a:p>
                  </a:txBody>
                  <a:tcPr marL="8175" marR="8175" marT="8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Arts, entertainment, and recreation</a:t>
                      </a:r>
                    </a:p>
                  </a:txBody>
                  <a:tcPr marL="8175" marR="8175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11,880</a:t>
                      </a:r>
                    </a:p>
                  </a:txBody>
                  <a:tcPr marL="8175" marR="8175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162,727</a:t>
                      </a:r>
                    </a:p>
                  </a:txBody>
                  <a:tcPr marL="8175" marR="8175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7,379,578</a:t>
                      </a:r>
                    </a:p>
                  </a:txBody>
                  <a:tcPr marL="8175" marR="8175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45,349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11,125</a:t>
                      </a:r>
                    </a:p>
                  </a:txBody>
                  <a:tcPr marL="8175" marR="8175" marT="81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149,930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6,396,525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42,663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755 </a:t>
                      </a:r>
                    </a:p>
                  </a:txBody>
                  <a:tcPr marL="8175" marR="8175" marT="81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12,797 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983,053 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2,686 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504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</a:t>
                      </a:r>
                    </a:p>
                  </a:txBody>
                  <a:tcPr marL="8175" marR="8175" marT="8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Accommodation and food services</a:t>
                      </a:r>
                    </a:p>
                  </a:txBody>
                  <a:tcPr marL="8175" marR="8175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50,978</a:t>
                      </a:r>
                    </a:p>
                  </a:txBody>
                  <a:tcPr marL="8175" marR="8175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708,551</a:t>
                      </a:r>
                    </a:p>
                  </a:txBody>
                  <a:tcPr marL="8175" marR="8175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15,618,078</a:t>
                      </a:r>
                    </a:p>
                  </a:txBody>
                  <a:tcPr marL="8175" marR="8175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22,042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43,418</a:t>
                      </a:r>
                    </a:p>
                  </a:txBody>
                  <a:tcPr marL="8175" marR="8175" marT="81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580,333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11,330,990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19,525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7,560 </a:t>
                      </a:r>
                    </a:p>
                  </a:txBody>
                  <a:tcPr marL="8175" marR="8175" marT="81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128,218 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4,287,088 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2,517 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504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</a:t>
                      </a:r>
                    </a:p>
                  </a:txBody>
                  <a:tcPr marL="8175" marR="8175" marT="8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Other services (except public administration)</a:t>
                      </a:r>
                    </a:p>
                  </a:txBody>
                  <a:tcPr marL="8175" marR="8175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56,279</a:t>
                      </a:r>
                    </a:p>
                  </a:txBody>
                  <a:tcPr marL="8175" marR="8175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367,519</a:t>
                      </a:r>
                    </a:p>
                  </a:txBody>
                  <a:tcPr marL="8175" marR="8175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12,611,226</a:t>
                      </a:r>
                    </a:p>
                  </a:txBody>
                  <a:tcPr marL="8175" marR="8175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34,314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52,565</a:t>
                      </a:r>
                    </a:p>
                  </a:txBody>
                  <a:tcPr marL="8175" marR="8175" marT="81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362,334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10,969,996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30,276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3,714 </a:t>
                      </a:r>
                    </a:p>
                  </a:txBody>
                  <a:tcPr marL="8175" marR="8175" marT="81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5,185 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1,641,230 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4,039 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504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</a:t>
                      </a:r>
                    </a:p>
                  </a:txBody>
                  <a:tcPr marL="8175" marR="8175" marT="8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Industries not classified</a:t>
                      </a:r>
                    </a:p>
                  </a:txBody>
                  <a:tcPr marL="8175" marR="8175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851</a:t>
                      </a:r>
                    </a:p>
                  </a:txBody>
                  <a:tcPr marL="8175" marR="8175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682</a:t>
                      </a:r>
                    </a:p>
                  </a:txBody>
                  <a:tcPr marL="8175" marR="8175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21,454</a:t>
                      </a:r>
                    </a:p>
                  </a:txBody>
                  <a:tcPr marL="8175" marR="8175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31,457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666</a:t>
                      </a:r>
                    </a:p>
                  </a:txBody>
                  <a:tcPr marL="8175" marR="8175" marT="81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175" marR="8175" marT="81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70697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4651192"/>
              </p:ext>
            </p:extLst>
          </p:nvPr>
        </p:nvGraphicFramePr>
        <p:xfrm>
          <a:off x="152399" y="152400"/>
          <a:ext cx="8839203" cy="3352802"/>
        </p:xfrm>
        <a:graphic>
          <a:graphicData uri="http://schemas.openxmlformats.org/drawingml/2006/table">
            <a:tbl>
              <a:tblPr/>
              <a:tblGrid>
                <a:gridCol w="2420039"/>
                <a:gridCol w="471908"/>
                <a:gridCol w="535435"/>
                <a:gridCol w="608036"/>
                <a:gridCol w="532410"/>
                <a:gridCol w="462833"/>
                <a:gridCol w="535435"/>
                <a:gridCol w="608036"/>
                <a:gridCol w="532410"/>
                <a:gridCol w="471908"/>
                <a:gridCol w="544508"/>
                <a:gridCol w="580810"/>
                <a:gridCol w="535435"/>
              </a:tblGrid>
              <a:tr h="37854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New York Counties</a:t>
                      </a:r>
                    </a:p>
                  </a:txBody>
                  <a:tcPr marL="8467" marR="8467" marT="846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2013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2007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Change: 2007 to 2013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111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Geography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Number of establishments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Paid employees (number)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Annual payroll ($1,000)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Annual payroll per employee ($)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Number of establishments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Paid employees (number)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Annual payroll ($1,000)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Annual payroll per employee ($)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Number of establishments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Paid employees (number)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Annual payroll ($1,000)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Annual payroll per employee ($)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1631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New York County, New York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105,439</a:t>
                      </a:r>
                    </a:p>
                  </a:txBody>
                  <a:tcPr marL="8467" marR="8467" marT="846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2,116,201</a:t>
                      </a:r>
                    </a:p>
                  </a:txBody>
                  <a:tcPr marL="8467" marR="8467" marT="846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217,575,925</a:t>
                      </a:r>
                    </a:p>
                  </a:txBody>
                  <a:tcPr marL="8467" marR="8467" marT="846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102,814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104,063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2,051,315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209,613,581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102,185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1,376 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64,886 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7,962,344 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629 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1631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Kings County, New York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53,226</a:t>
                      </a:r>
                    </a:p>
                  </a:txBody>
                  <a:tcPr marL="8467" marR="8467" marT="8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544,525</a:t>
                      </a:r>
                    </a:p>
                  </a:txBody>
                  <a:tcPr marL="8467" marR="8467" marT="8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20,609,502</a:t>
                      </a:r>
                    </a:p>
                  </a:txBody>
                  <a:tcPr marL="8467" marR="8467" marT="8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37,849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44,253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482,555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17,363,983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35,983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8,973 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61,970 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3,245,519 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1,865 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631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Suffolk County, New York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48,689</a:t>
                      </a:r>
                    </a:p>
                  </a:txBody>
                  <a:tcPr marL="8467" marR="8467" marT="8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557,995</a:t>
                      </a:r>
                    </a:p>
                  </a:txBody>
                  <a:tcPr marL="8467" marR="8467" marT="8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27,802,358</a:t>
                      </a:r>
                    </a:p>
                  </a:txBody>
                  <a:tcPr marL="8467" marR="8467" marT="8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49,825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48,674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573,823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25,715,071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44,814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 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(15,828)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2,087,287 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5,012 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631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Nassau County, New York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47,683</a:t>
                      </a:r>
                    </a:p>
                  </a:txBody>
                  <a:tcPr marL="8467" marR="8467" marT="8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532,008</a:t>
                      </a:r>
                    </a:p>
                  </a:txBody>
                  <a:tcPr marL="8467" marR="8467" marT="8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26,644,029</a:t>
                      </a:r>
                    </a:p>
                  </a:txBody>
                  <a:tcPr marL="8467" marR="8467" marT="8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50,082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48,098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536,218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24,318,678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45,352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(415)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(4,210)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2,325,351 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4,730 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631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Queens County, New York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46,506</a:t>
                      </a:r>
                    </a:p>
                  </a:txBody>
                  <a:tcPr marL="8467" marR="8467" marT="8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517,577</a:t>
                      </a:r>
                    </a:p>
                  </a:txBody>
                  <a:tcPr marL="8467" marR="8467" marT="8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23,296,719</a:t>
                      </a:r>
                    </a:p>
                  </a:txBody>
                  <a:tcPr marL="8467" marR="8467" marT="8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45,011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41,740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490,076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20,276,904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41,375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4,766 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27,501 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3,019,815 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3,636 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631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Westchester County, New York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31,680</a:t>
                      </a:r>
                    </a:p>
                  </a:txBody>
                  <a:tcPr marL="8467" marR="8467" marT="8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377,971</a:t>
                      </a:r>
                    </a:p>
                  </a:txBody>
                  <a:tcPr marL="8467" marR="8467" marT="8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23,615,974</a:t>
                      </a:r>
                    </a:p>
                  </a:txBody>
                  <a:tcPr marL="8467" marR="8467" marT="8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62,481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32,445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391,897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22,407,301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57,177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(765)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(13,926)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1,208,673 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5,304 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631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Erie County, New York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22,535</a:t>
                      </a:r>
                    </a:p>
                  </a:txBody>
                  <a:tcPr marL="8467" marR="8467" marT="8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413,072</a:t>
                      </a:r>
                    </a:p>
                  </a:txBody>
                  <a:tcPr marL="8467" marR="8467" marT="8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16,936,366</a:t>
                      </a:r>
                    </a:p>
                  </a:txBody>
                  <a:tcPr marL="8467" marR="8467" marT="8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41,001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22,590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406,973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14,515,635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35,667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(55)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6,099 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2,420,731 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5,334 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631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Monroe County, New York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17,458</a:t>
                      </a:r>
                    </a:p>
                  </a:txBody>
                  <a:tcPr marL="8467" marR="8467" marT="8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344,253</a:t>
                      </a:r>
                    </a:p>
                  </a:txBody>
                  <a:tcPr marL="8467" marR="8467" marT="8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14,656,626</a:t>
                      </a:r>
                    </a:p>
                  </a:txBody>
                  <a:tcPr marL="8467" marR="8467" marT="8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42,575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17,184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348,613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13,691,960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39,276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274 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(4,360)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964,666 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3,300 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631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Bronx County, New York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17,090</a:t>
                      </a:r>
                    </a:p>
                  </a:txBody>
                  <a:tcPr marL="8467" marR="8467" marT="8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240,666</a:t>
                      </a:r>
                    </a:p>
                  </a:txBody>
                  <a:tcPr marL="8467" marR="8467" marT="8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10,353,551</a:t>
                      </a:r>
                    </a:p>
                  </a:txBody>
                  <a:tcPr marL="8467" marR="8467" marT="8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43,020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15,616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215,834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8,756,573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40,571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1,474 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24,832 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1,596,978 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2,450 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631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Onondaga County, New York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11,764</a:t>
                      </a:r>
                    </a:p>
                  </a:txBody>
                  <a:tcPr marL="8467" marR="8467" marT="8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215,260</a:t>
                      </a:r>
                    </a:p>
                  </a:txBody>
                  <a:tcPr marL="8467" marR="8467" marT="8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8,982,376</a:t>
                      </a:r>
                    </a:p>
                  </a:txBody>
                  <a:tcPr marL="8467" marR="8467" marT="8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41,728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12,089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219,175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8,253,825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37,659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(325)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(3,915)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728,551 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4,069 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3991957"/>
              </p:ext>
            </p:extLst>
          </p:nvPr>
        </p:nvGraphicFramePr>
        <p:xfrm>
          <a:off x="152400" y="3733800"/>
          <a:ext cx="8839203" cy="2116670"/>
        </p:xfrm>
        <a:graphic>
          <a:graphicData uri="http://schemas.openxmlformats.org/drawingml/2006/table">
            <a:tbl>
              <a:tblPr/>
              <a:tblGrid>
                <a:gridCol w="2420041"/>
                <a:gridCol w="471909"/>
                <a:gridCol w="535434"/>
                <a:gridCol w="608036"/>
                <a:gridCol w="532409"/>
                <a:gridCol w="462834"/>
                <a:gridCol w="535434"/>
                <a:gridCol w="608036"/>
                <a:gridCol w="532409"/>
                <a:gridCol w="471909"/>
                <a:gridCol w="544508"/>
                <a:gridCol w="580810"/>
                <a:gridCol w="535434"/>
              </a:tblGrid>
              <a:tr h="211667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Tioga County, New York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821</a:t>
                      </a:r>
                    </a:p>
                  </a:txBody>
                  <a:tcPr marL="8467" marR="8467" marT="8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10,840</a:t>
                      </a:r>
                    </a:p>
                  </a:txBody>
                  <a:tcPr marL="8467" marR="8467" marT="8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535,472</a:t>
                      </a:r>
                    </a:p>
                  </a:txBody>
                  <a:tcPr marL="8467" marR="8467" marT="8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49,398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783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13,714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623,116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45,436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 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(2,874)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(87,644)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3,961 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1667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Allegany County, New York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812</a:t>
                      </a:r>
                    </a:p>
                  </a:txBody>
                  <a:tcPr marL="8467" marR="8467" marT="8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11,455</a:t>
                      </a:r>
                    </a:p>
                  </a:txBody>
                  <a:tcPr marL="8467" marR="8467" marT="8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359,513</a:t>
                      </a:r>
                    </a:p>
                  </a:txBody>
                  <a:tcPr marL="8467" marR="8467" marT="8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31,385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822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12,566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312,834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24,895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(10)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(1,111)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46,679 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6,490 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1667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Wyoming County, New York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787</a:t>
                      </a:r>
                    </a:p>
                  </a:txBody>
                  <a:tcPr marL="8467" marR="8467" marT="8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9,408</a:t>
                      </a:r>
                    </a:p>
                  </a:txBody>
                  <a:tcPr marL="8467" marR="8467" marT="8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305,546</a:t>
                      </a:r>
                    </a:p>
                  </a:txBody>
                  <a:tcPr marL="8467" marR="8467" marT="8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32,477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804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9,220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274,902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29,816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(17)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188 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30,644 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2,661 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1667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Seneca County, New York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718</a:t>
                      </a:r>
                    </a:p>
                  </a:txBody>
                  <a:tcPr marL="8467" marR="8467" marT="8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9,130</a:t>
                      </a:r>
                    </a:p>
                  </a:txBody>
                  <a:tcPr marL="8467" marR="8467" marT="8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315,025</a:t>
                      </a:r>
                    </a:p>
                  </a:txBody>
                  <a:tcPr marL="8467" marR="8467" marT="8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34,504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707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9,839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295,867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30,071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 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(709)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19,158 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4,434 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1667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Orleans County, New York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646</a:t>
                      </a:r>
                    </a:p>
                  </a:txBody>
                  <a:tcPr marL="8467" marR="8467" marT="8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8,024</a:t>
                      </a:r>
                    </a:p>
                  </a:txBody>
                  <a:tcPr marL="8467" marR="8467" marT="8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260,937</a:t>
                      </a:r>
                    </a:p>
                  </a:txBody>
                  <a:tcPr marL="8467" marR="8467" marT="8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32,520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698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8,443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212,830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25,208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(52)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(419)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48,107 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7,312 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1667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Schoharie County, New York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560</a:t>
                      </a:r>
                    </a:p>
                  </a:txBody>
                  <a:tcPr marL="8467" marR="8467" marT="8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5,305</a:t>
                      </a:r>
                    </a:p>
                  </a:txBody>
                  <a:tcPr marL="8467" marR="8467" marT="8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174,602</a:t>
                      </a:r>
                    </a:p>
                  </a:txBody>
                  <a:tcPr marL="8467" marR="8467" marT="8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32,913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591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5,880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170,738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29,037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(31)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(575)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3,864 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3,876 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1667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Yates County, New York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551</a:t>
                      </a:r>
                    </a:p>
                  </a:txBody>
                  <a:tcPr marL="8467" marR="8467" marT="8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5,087</a:t>
                      </a:r>
                    </a:p>
                  </a:txBody>
                  <a:tcPr marL="8467" marR="8467" marT="8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146,044</a:t>
                      </a:r>
                    </a:p>
                  </a:txBody>
                  <a:tcPr marL="8467" marR="8467" marT="8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28,709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550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5,119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127,893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24,984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(32)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18,151 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3,725 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1667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Lewis County, New York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529</a:t>
                      </a:r>
                    </a:p>
                  </a:txBody>
                  <a:tcPr marL="8467" marR="8467" marT="8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4,737</a:t>
                      </a:r>
                    </a:p>
                  </a:txBody>
                  <a:tcPr marL="8467" marR="8467" marT="8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162,063</a:t>
                      </a:r>
                    </a:p>
                  </a:txBody>
                  <a:tcPr marL="8467" marR="8467" marT="8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34,212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530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4,675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133,723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28,604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(1)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 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28,340 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5,608 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1667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Schuyler County, New York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387</a:t>
                      </a:r>
                    </a:p>
                  </a:txBody>
                  <a:tcPr marL="8467" marR="8467" marT="8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4,275</a:t>
                      </a:r>
                    </a:p>
                  </a:txBody>
                  <a:tcPr marL="8467" marR="8467" marT="8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207,390</a:t>
                      </a:r>
                    </a:p>
                  </a:txBody>
                  <a:tcPr marL="8467" marR="8467" marT="8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48,512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360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3,527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107,333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30,432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 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748 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100,057 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18,080 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211667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Hamilton County, New York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197</a:t>
                      </a:r>
                    </a:p>
                  </a:txBody>
                  <a:tcPr marL="8467" marR="8467" marT="8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855</a:t>
                      </a:r>
                    </a:p>
                  </a:txBody>
                  <a:tcPr marL="8467" marR="8467" marT="8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23,662</a:t>
                      </a:r>
                    </a:p>
                  </a:txBody>
                  <a:tcPr marL="8467" marR="8467" marT="8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27,675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866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23,880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27,575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(5)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(11)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(218)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 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92064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3299962"/>
              </p:ext>
            </p:extLst>
          </p:nvPr>
        </p:nvGraphicFramePr>
        <p:xfrm>
          <a:off x="152400" y="228600"/>
          <a:ext cx="8839199" cy="5638806"/>
        </p:xfrm>
        <a:graphic>
          <a:graphicData uri="http://schemas.openxmlformats.org/drawingml/2006/table">
            <a:tbl>
              <a:tblPr/>
              <a:tblGrid>
                <a:gridCol w="303792"/>
                <a:gridCol w="2336867"/>
                <a:gridCol w="455689"/>
                <a:gridCol w="517032"/>
                <a:gridCol w="587138"/>
                <a:gridCol w="514111"/>
                <a:gridCol w="446925"/>
                <a:gridCol w="517032"/>
                <a:gridCol w="587138"/>
                <a:gridCol w="514111"/>
                <a:gridCol w="455689"/>
                <a:gridCol w="525795"/>
                <a:gridCol w="560848"/>
                <a:gridCol w="517032"/>
              </a:tblGrid>
              <a:tr h="360471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75" marR="8175" marT="8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New York County</a:t>
                      </a:r>
                    </a:p>
                  </a:txBody>
                  <a:tcPr marL="8175" marR="8175" marT="81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2013</a:t>
                      </a:r>
                    </a:p>
                  </a:txBody>
                  <a:tcPr marL="8175" marR="8175" marT="8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2007</a:t>
                      </a:r>
                    </a:p>
                  </a:txBody>
                  <a:tcPr marL="8175" marR="8175" marT="8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Change: 2007 to 2013</a:t>
                      </a:r>
                    </a:p>
                  </a:txBody>
                  <a:tcPr marL="8175" marR="8175" marT="8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7243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2012 NAICS code</a:t>
                      </a:r>
                    </a:p>
                  </a:txBody>
                  <a:tcPr marL="8175" marR="8175" marT="8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Meaning of 2012 NAICS code</a:t>
                      </a:r>
                    </a:p>
                  </a:txBody>
                  <a:tcPr marL="8175" marR="8175" marT="8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Number of establishments</a:t>
                      </a:r>
                    </a:p>
                  </a:txBody>
                  <a:tcPr marL="8175" marR="8175" marT="8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Paid employees (number)</a:t>
                      </a:r>
                    </a:p>
                  </a:txBody>
                  <a:tcPr marL="8175" marR="8175" marT="8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Annual payroll ($1,000)</a:t>
                      </a:r>
                    </a:p>
                  </a:txBody>
                  <a:tcPr marL="8175" marR="8175" marT="8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Annual payroll per employee ($)</a:t>
                      </a:r>
                    </a:p>
                  </a:txBody>
                  <a:tcPr marL="8175" marR="8175" marT="8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Number of establishments</a:t>
                      </a:r>
                    </a:p>
                  </a:txBody>
                  <a:tcPr marL="8175" marR="8175" marT="8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Paid employees (number)</a:t>
                      </a:r>
                    </a:p>
                  </a:txBody>
                  <a:tcPr marL="8175" marR="8175" marT="8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Annual payroll ($1,000)</a:t>
                      </a:r>
                    </a:p>
                  </a:txBody>
                  <a:tcPr marL="8175" marR="8175" marT="8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Annual payroll per employee ($)</a:t>
                      </a:r>
                    </a:p>
                  </a:txBody>
                  <a:tcPr marL="8175" marR="8175" marT="8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Number of establishments</a:t>
                      </a:r>
                    </a:p>
                  </a:txBody>
                  <a:tcPr marL="8175" marR="8175" marT="8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Paid employees (number)</a:t>
                      </a:r>
                    </a:p>
                  </a:txBody>
                  <a:tcPr marL="8175" marR="8175" marT="8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Annual payroll ($1,000)</a:t>
                      </a:r>
                    </a:p>
                  </a:txBody>
                  <a:tcPr marL="8175" marR="8175" marT="8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Annual payroll per employee ($)</a:t>
                      </a:r>
                    </a:p>
                  </a:txBody>
                  <a:tcPr marL="8175" marR="8175" marT="8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0598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175" marR="8175" marT="8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for all sectors</a:t>
                      </a:r>
                    </a:p>
                  </a:txBody>
                  <a:tcPr marL="8175" marR="8175" marT="81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105,439</a:t>
                      </a:r>
                    </a:p>
                  </a:txBody>
                  <a:tcPr marL="8175" marR="8175" marT="81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2,116,201</a:t>
                      </a:r>
                    </a:p>
                  </a:txBody>
                  <a:tcPr marL="8175" marR="8175" marT="81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217,575,925</a:t>
                      </a:r>
                    </a:p>
                  </a:txBody>
                  <a:tcPr marL="8175" marR="8175" marT="81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102,814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104,063</a:t>
                      </a:r>
                    </a:p>
                  </a:txBody>
                  <a:tcPr marL="8175" marR="8175" marT="81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2,051,315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209,613,581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102,185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1,376 </a:t>
                      </a:r>
                    </a:p>
                  </a:txBody>
                  <a:tcPr marL="8175" marR="8175" marT="81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64,886 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7,962,344 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629 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0598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8175" marR="8175" marT="8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Agriculture, forestry, fishing and hunting</a:t>
                      </a:r>
                    </a:p>
                  </a:txBody>
                  <a:tcPr marL="8175" marR="8175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8175" marR="8175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</a:t>
                      </a:r>
                    </a:p>
                  </a:txBody>
                  <a:tcPr marL="8175" marR="8175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</a:t>
                      </a:r>
                    </a:p>
                  </a:txBody>
                  <a:tcPr marL="8175" marR="8175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75" marR="8175" marT="817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8175" marR="8175" marT="81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11,414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57,070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(6)</a:t>
                      </a:r>
                    </a:p>
                  </a:txBody>
                  <a:tcPr marL="8175" marR="8175" marT="81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75" marR="8175" marT="8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75" marR="8175" marT="8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598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8175" marR="8175" marT="8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Mining, quarrying, and oil and gas extraction</a:t>
                      </a:r>
                    </a:p>
                  </a:txBody>
                  <a:tcPr marL="8175" marR="8175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8175" marR="8175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</a:t>
                      </a:r>
                    </a:p>
                  </a:txBody>
                  <a:tcPr marL="8175" marR="8175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</a:t>
                      </a:r>
                    </a:p>
                  </a:txBody>
                  <a:tcPr marL="8175" marR="8175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75" marR="8175" marT="817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8175" marR="8175" marT="81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 </a:t>
                      </a:r>
                    </a:p>
                  </a:txBody>
                  <a:tcPr marL="8175" marR="8175" marT="81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75" marR="8175" marT="8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75" marR="8175" marT="8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598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8175" marR="8175" marT="8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Utilities</a:t>
                      </a:r>
                    </a:p>
                  </a:txBody>
                  <a:tcPr marL="8175" marR="8175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</a:t>
                      </a:r>
                    </a:p>
                  </a:txBody>
                  <a:tcPr marL="8175" marR="8175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</a:t>
                      </a:r>
                    </a:p>
                  </a:txBody>
                  <a:tcPr marL="8175" marR="8175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</a:t>
                      </a:r>
                    </a:p>
                  </a:txBody>
                  <a:tcPr marL="8175" marR="8175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75" marR="8175" marT="817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8175" marR="8175" marT="81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 </a:t>
                      </a:r>
                    </a:p>
                  </a:txBody>
                  <a:tcPr marL="8175" marR="8175" marT="81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75" marR="8175" marT="8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75" marR="8175" marT="8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598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8175" marR="8175" marT="8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Construction</a:t>
                      </a:r>
                    </a:p>
                  </a:txBody>
                  <a:tcPr marL="8175" marR="8175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1,936</a:t>
                      </a:r>
                    </a:p>
                  </a:txBody>
                  <a:tcPr marL="8175" marR="8175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30,567</a:t>
                      </a:r>
                    </a:p>
                  </a:txBody>
                  <a:tcPr marL="8175" marR="8175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2,548,679</a:t>
                      </a:r>
                    </a:p>
                  </a:txBody>
                  <a:tcPr marL="8175" marR="8175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83,380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2,085</a:t>
                      </a:r>
                    </a:p>
                  </a:txBody>
                  <a:tcPr marL="8175" marR="8175" marT="81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32,150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2,542,767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79,091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(149)</a:t>
                      </a:r>
                    </a:p>
                  </a:txBody>
                  <a:tcPr marL="8175" marR="8175" marT="81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(1,583)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5,912 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4,289 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598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31-33</a:t>
                      </a:r>
                    </a:p>
                  </a:txBody>
                  <a:tcPr marL="8175" marR="8175" marT="8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Manufacturing</a:t>
                      </a:r>
                    </a:p>
                  </a:txBody>
                  <a:tcPr marL="8175" marR="8175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1,982</a:t>
                      </a:r>
                    </a:p>
                  </a:txBody>
                  <a:tcPr marL="8175" marR="8175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18,931</a:t>
                      </a:r>
                    </a:p>
                  </a:txBody>
                  <a:tcPr marL="8175" marR="8175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889,844</a:t>
                      </a:r>
                    </a:p>
                  </a:txBody>
                  <a:tcPr marL="8175" marR="8175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47,005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2,796</a:t>
                      </a:r>
                    </a:p>
                  </a:txBody>
                  <a:tcPr marL="8175" marR="8175" marT="81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32,969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1,613,689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48,946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(814)</a:t>
                      </a:r>
                    </a:p>
                  </a:txBody>
                  <a:tcPr marL="8175" marR="8175" marT="81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(14,038)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(723,845)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(1,941)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598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</a:t>
                      </a:r>
                    </a:p>
                  </a:txBody>
                  <a:tcPr marL="8175" marR="8175" marT="8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Wholesale trade</a:t>
                      </a:r>
                    </a:p>
                  </a:txBody>
                  <a:tcPr marL="8175" marR="8175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8,528</a:t>
                      </a:r>
                    </a:p>
                  </a:txBody>
                  <a:tcPr marL="8175" marR="8175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89,421</a:t>
                      </a:r>
                    </a:p>
                  </a:txBody>
                  <a:tcPr marL="8175" marR="8175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7,664,612</a:t>
                      </a:r>
                    </a:p>
                  </a:txBody>
                  <a:tcPr marL="8175" marR="8175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85,714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9,850</a:t>
                      </a:r>
                    </a:p>
                  </a:txBody>
                  <a:tcPr marL="8175" marR="8175" marT="81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99,698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7,706,108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77,295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(1,322)</a:t>
                      </a:r>
                    </a:p>
                  </a:txBody>
                  <a:tcPr marL="8175" marR="8175" marT="81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(10,277)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(41,496)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8,419 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598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44-45</a:t>
                      </a:r>
                    </a:p>
                  </a:txBody>
                  <a:tcPr marL="8175" marR="8175" marT="8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Retail trade</a:t>
                      </a:r>
                    </a:p>
                  </a:txBody>
                  <a:tcPr marL="8175" marR="8175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11,644</a:t>
                      </a:r>
                    </a:p>
                  </a:txBody>
                  <a:tcPr marL="8175" marR="8175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155,122</a:t>
                      </a:r>
                    </a:p>
                  </a:txBody>
                  <a:tcPr marL="8175" marR="8175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5,862,288</a:t>
                      </a:r>
                    </a:p>
                  </a:txBody>
                  <a:tcPr marL="8175" marR="8175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37,791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11,657</a:t>
                      </a:r>
                    </a:p>
                  </a:txBody>
                  <a:tcPr marL="8175" marR="8175" marT="81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137,587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4,895,546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35,581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(13)</a:t>
                      </a:r>
                    </a:p>
                  </a:txBody>
                  <a:tcPr marL="8175" marR="8175" marT="81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17,535 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966,742 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2,210 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598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48-49</a:t>
                      </a:r>
                    </a:p>
                  </a:txBody>
                  <a:tcPr marL="8175" marR="8175" marT="8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Transportation and warehousing</a:t>
                      </a:r>
                    </a:p>
                  </a:txBody>
                  <a:tcPr marL="8175" marR="8175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787</a:t>
                      </a:r>
                    </a:p>
                  </a:txBody>
                  <a:tcPr marL="8175" marR="8175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16,110</a:t>
                      </a:r>
                    </a:p>
                  </a:txBody>
                  <a:tcPr marL="8175" marR="8175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816,852</a:t>
                      </a:r>
                    </a:p>
                  </a:txBody>
                  <a:tcPr marL="8175" marR="8175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50,705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865</a:t>
                      </a:r>
                    </a:p>
                  </a:txBody>
                  <a:tcPr marL="8175" marR="8175" marT="81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23,321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994,078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42,626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(78)</a:t>
                      </a:r>
                    </a:p>
                  </a:txBody>
                  <a:tcPr marL="8175" marR="8175" marT="81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(7,211)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(177,226)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8,079 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598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</a:t>
                      </a:r>
                    </a:p>
                  </a:txBody>
                  <a:tcPr marL="8175" marR="8175" marT="8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Information</a:t>
                      </a:r>
                    </a:p>
                  </a:txBody>
                  <a:tcPr marL="8175" marR="8175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4,577</a:t>
                      </a:r>
                    </a:p>
                  </a:txBody>
                  <a:tcPr marL="8175" marR="8175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153,939</a:t>
                      </a:r>
                    </a:p>
                  </a:txBody>
                  <a:tcPr marL="8175" marR="8175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19,821,904</a:t>
                      </a:r>
                    </a:p>
                  </a:txBody>
                  <a:tcPr marL="8175" marR="8175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128,765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4,478</a:t>
                      </a:r>
                    </a:p>
                  </a:txBody>
                  <a:tcPr marL="8175" marR="8175" marT="81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152,293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14,940,580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98,104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 </a:t>
                      </a:r>
                    </a:p>
                  </a:txBody>
                  <a:tcPr marL="8175" marR="8175" marT="81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1,646 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4,881,324 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30,660 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20598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</a:t>
                      </a:r>
                    </a:p>
                  </a:txBody>
                  <a:tcPr marL="8175" marR="8175" marT="8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Finance and insurance</a:t>
                      </a:r>
                    </a:p>
                  </a:txBody>
                  <a:tcPr marL="8175" marR="8175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7,753</a:t>
                      </a:r>
                    </a:p>
                  </a:txBody>
                  <a:tcPr marL="8175" marR="8175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284,733</a:t>
                      </a:r>
                    </a:p>
                  </a:txBody>
                  <a:tcPr marL="8175" marR="8175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80,200,761</a:t>
                      </a:r>
                    </a:p>
                  </a:txBody>
                  <a:tcPr marL="8175" marR="8175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281,670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8,119</a:t>
                      </a:r>
                    </a:p>
                  </a:txBody>
                  <a:tcPr marL="8175" marR="8175" marT="81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313,505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89,641,408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285,933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(366)</a:t>
                      </a:r>
                    </a:p>
                  </a:txBody>
                  <a:tcPr marL="8175" marR="8175" marT="81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(28,772)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(9,440,647)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(4,263)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598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</a:t>
                      </a:r>
                    </a:p>
                  </a:txBody>
                  <a:tcPr marL="8175" marR="8175" marT="8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Real estate and rental and leasing</a:t>
                      </a:r>
                    </a:p>
                  </a:txBody>
                  <a:tcPr marL="8175" marR="8175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9,639</a:t>
                      </a:r>
                    </a:p>
                  </a:txBody>
                  <a:tcPr marL="8175" marR="8175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67,152</a:t>
                      </a:r>
                    </a:p>
                  </a:txBody>
                  <a:tcPr marL="8175" marR="8175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5,154,628</a:t>
                      </a:r>
                    </a:p>
                  </a:txBody>
                  <a:tcPr marL="8175" marR="8175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76,761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9,344</a:t>
                      </a:r>
                    </a:p>
                  </a:txBody>
                  <a:tcPr marL="8175" marR="8175" marT="81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67,838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4,627,834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68,219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295 </a:t>
                      </a:r>
                    </a:p>
                  </a:txBody>
                  <a:tcPr marL="8175" marR="8175" marT="81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(686)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526,794 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8,542 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598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</a:t>
                      </a:r>
                    </a:p>
                  </a:txBody>
                  <a:tcPr marL="8175" marR="8175" marT="8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Professional, scientific, and technical services</a:t>
                      </a:r>
                    </a:p>
                  </a:txBody>
                  <a:tcPr marL="8175" marR="8175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17,745</a:t>
                      </a:r>
                    </a:p>
                  </a:txBody>
                  <a:tcPr marL="8175" marR="8175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289,232</a:t>
                      </a:r>
                    </a:p>
                  </a:txBody>
                  <a:tcPr marL="8175" marR="8175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32,882,373</a:t>
                      </a:r>
                    </a:p>
                  </a:txBody>
                  <a:tcPr marL="8175" marR="8175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113,689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17,886</a:t>
                      </a:r>
                    </a:p>
                  </a:txBody>
                  <a:tcPr marL="8175" marR="8175" marT="81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284,123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28,814,234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101,415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(141)</a:t>
                      </a:r>
                    </a:p>
                  </a:txBody>
                  <a:tcPr marL="8175" marR="8175" marT="81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5,109 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4,068,139 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12,274 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598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</a:t>
                      </a:r>
                    </a:p>
                  </a:txBody>
                  <a:tcPr marL="8175" marR="8175" marT="8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Management of companies and enterprises</a:t>
                      </a:r>
                    </a:p>
                  </a:txBody>
                  <a:tcPr marL="8175" marR="8175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1,065</a:t>
                      </a:r>
                    </a:p>
                  </a:txBody>
                  <a:tcPr marL="8175" marR="8175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87,822</a:t>
                      </a:r>
                    </a:p>
                  </a:txBody>
                  <a:tcPr marL="8175" marR="8175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14,731,570</a:t>
                      </a:r>
                    </a:p>
                  </a:txBody>
                  <a:tcPr marL="8175" marR="8175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167,744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996</a:t>
                      </a:r>
                    </a:p>
                  </a:txBody>
                  <a:tcPr marL="8175" marR="8175" marT="81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87,343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16,364,319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187,357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 </a:t>
                      </a:r>
                    </a:p>
                  </a:txBody>
                  <a:tcPr marL="8175" marR="8175" marT="81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479 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(1,632,749)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(19,613)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621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</a:t>
                      </a:r>
                    </a:p>
                  </a:txBody>
                  <a:tcPr marL="8175" marR="8175" marT="8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Administrative and support and waste management and remediation services</a:t>
                      </a:r>
                    </a:p>
                  </a:txBody>
                  <a:tcPr marL="8175" marR="8175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4,469</a:t>
                      </a:r>
                    </a:p>
                  </a:txBody>
                  <a:tcPr marL="8175" marR="8175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149,341</a:t>
                      </a:r>
                    </a:p>
                  </a:txBody>
                  <a:tcPr marL="8175" marR="8175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8,289,217</a:t>
                      </a:r>
                    </a:p>
                  </a:txBody>
                  <a:tcPr marL="8175" marR="8175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55,505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4,301</a:t>
                      </a:r>
                    </a:p>
                  </a:txBody>
                  <a:tcPr marL="8175" marR="8175" marT="81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149,740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7,583,690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50,646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168 </a:t>
                      </a:r>
                    </a:p>
                  </a:txBody>
                  <a:tcPr marL="8175" marR="8175" marT="81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(399)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705,527 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4,860 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598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</a:t>
                      </a:r>
                    </a:p>
                  </a:txBody>
                  <a:tcPr marL="8175" marR="8175" marT="8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Educational services</a:t>
                      </a:r>
                    </a:p>
                  </a:txBody>
                  <a:tcPr marL="8175" marR="8175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1,656</a:t>
                      </a:r>
                    </a:p>
                  </a:txBody>
                  <a:tcPr marL="8175" marR="8175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130,150</a:t>
                      </a:r>
                    </a:p>
                  </a:txBody>
                  <a:tcPr marL="8175" marR="8175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7,200,677</a:t>
                      </a:r>
                    </a:p>
                  </a:txBody>
                  <a:tcPr marL="8175" marR="8175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55,326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1,370</a:t>
                      </a:r>
                    </a:p>
                  </a:txBody>
                  <a:tcPr marL="8175" marR="8175" marT="81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111,273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5,193,814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46,676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286 </a:t>
                      </a:r>
                    </a:p>
                  </a:txBody>
                  <a:tcPr marL="8175" marR="8175" marT="81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18,877 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2,006,863 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8,650 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598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</a:t>
                      </a:r>
                    </a:p>
                  </a:txBody>
                  <a:tcPr marL="8175" marR="8175" marT="8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Health care and social assistance</a:t>
                      </a:r>
                    </a:p>
                  </a:txBody>
                  <a:tcPr marL="8175" marR="8175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8,213</a:t>
                      </a:r>
                    </a:p>
                  </a:txBody>
                  <a:tcPr marL="8175" marR="8175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243,950</a:t>
                      </a:r>
                    </a:p>
                  </a:txBody>
                  <a:tcPr marL="8175" marR="8175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14,147,710</a:t>
                      </a:r>
                    </a:p>
                  </a:txBody>
                  <a:tcPr marL="8175" marR="8175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57,994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7,632</a:t>
                      </a:r>
                    </a:p>
                  </a:txBody>
                  <a:tcPr marL="8175" marR="8175" marT="81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219,421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10,888,114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49,622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581 </a:t>
                      </a:r>
                    </a:p>
                  </a:txBody>
                  <a:tcPr marL="8175" marR="8175" marT="81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24,529 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3,259,596 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8,372 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598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</a:t>
                      </a:r>
                    </a:p>
                  </a:txBody>
                  <a:tcPr marL="8175" marR="8175" marT="8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Arts, entertainment, and recreation</a:t>
                      </a:r>
                    </a:p>
                  </a:txBody>
                  <a:tcPr marL="8175" marR="8175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4,348</a:t>
                      </a:r>
                    </a:p>
                  </a:txBody>
                  <a:tcPr marL="8175" marR="8175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62,353</a:t>
                      </a:r>
                    </a:p>
                  </a:txBody>
                  <a:tcPr marL="8175" marR="8175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3,853,602</a:t>
                      </a:r>
                    </a:p>
                  </a:txBody>
                  <a:tcPr marL="8175" marR="8175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61,803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4,060</a:t>
                      </a:r>
                    </a:p>
                  </a:txBody>
                  <a:tcPr marL="8175" marR="8175" marT="81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61,744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3,554,769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57,573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288 </a:t>
                      </a:r>
                    </a:p>
                  </a:txBody>
                  <a:tcPr marL="8175" marR="8175" marT="81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609 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298,833 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4,230 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598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</a:t>
                      </a:r>
                    </a:p>
                  </a:txBody>
                  <a:tcPr marL="8175" marR="8175" marT="8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Accommodation and food services</a:t>
                      </a:r>
                    </a:p>
                  </a:txBody>
                  <a:tcPr marL="8175" marR="8175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9,881</a:t>
                      </a:r>
                    </a:p>
                  </a:txBody>
                  <a:tcPr marL="8175" marR="8175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217,876</a:t>
                      </a:r>
                    </a:p>
                  </a:txBody>
                  <a:tcPr marL="8175" marR="8175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7,042,655</a:t>
                      </a:r>
                    </a:p>
                  </a:txBody>
                  <a:tcPr marL="8175" marR="8175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32,324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8,497</a:t>
                      </a:r>
                    </a:p>
                  </a:txBody>
                  <a:tcPr marL="8175" marR="8175" marT="81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172,197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5,042,764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29,285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1,384 </a:t>
                      </a:r>
                    </a:p>
                  </a:txBody>
                  <a:tcPr marL="8175" marR="8175" marT="81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45,679 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1,999,891 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3,039 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598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</a:t>
                      </a:r>
                    </a:p>
                  </a:txBody>
                  <a:tcPr marL="8175" marR="8175" marT="8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Other services (except public administration)</a:t>
                      </a:r>
                    </a:p>
                  </a:txBody>
                  <a:tcPr marL="8175" marR="8175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10,950</a:t>
                      </a:r>
                    </a:p>
                  </a:txBody>
                  <a:tcPr marL="8175" marR="8175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111,652</a:t>
                      </a:r>
                    </a:p>
                  </a:txBody>
                  <a:tcPr marL="8175" marR="8175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5,745,075</a:t>
                      </a:r>
                    </a:p>
                  </a:txBody>
                  <a:tcPr marL="8175" marR="8175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51,455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9,923</a:t>
                      </a:r>
                    </a:p>
                  </a:txBody>
                  <a:tcPr marL="8175" marR="8175" marT="81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99,565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4,527,753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45,475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1,027 </a:t>
                      </a:r>
                    </a:p>
                  </a:txBody>
                  <a:tcPr marL="8175" marR="8175" marT="81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12,087 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1,217,322 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5,980 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598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</a:t>
                      </a:r>
                    </a:p>
                  </a:txBody>
                  <a:tcPr marL="8175" marR="8175" marT="8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Industries not classified</a:t>
                      </a:r>
                    </a:p>
                  </a:txBody>
                  <a:tcPr marL="8175" marR="8175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208</a:t>
                      </a:r>
                    </a:p>
                  </a:txBody>
                  <a:tcPr marL="8175" marR="8175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</a:t>
                      </a:r>
                    </a:p>
                  </a:txBody>
                  <a:tcPr marL="8175" marR="8175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6,482</a:t>
                      </a:r>
                    </a:p>
                  </a:txBody>
                  <a:tcPr marL="8175" marR="8175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165</a:t>
                      </a:r>
                    </a:p>
                  </a:txBody>
                  <a:tcPr marL="8175" marR="8175" marT="81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 </a:t>
                      </a:r>
                    </a:p>
                  </a:txBody>
                  <a:tcPr marL="8175" marR="8175" marT="81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39375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4630797"/>
              </p:ext>
            </p:extLst>
          </p:nvPr>
        </p:nvGraphicFramePr>
        <p:xfrm>
          <a:off x="152400" y="152400"/>
          <a:ext cx="8839199" cy="5791202"/>
        </p:xfrm>
        <a:graphic>
          <a:graphicData uri="http://schemas.openxmlformats.org/drawingml/2006/table">
            <a:tbl>
              <a:tblPr/>
              <a:tblGrid>
                <a:gridCol w="303792"/>
                <a:gridCol w="2336867"/>
                <a:gridCol w="455689"/>
                <a:gridCol w="517032"/>
                <a:gridCol w="587138"/>
                <a:gridCol w="514111"/>
                <a:gridCol w="446925"/>
                <a:gridCol w="517032"/>
                <a:gridCol w="587138"/>
                <a:gridCol w="514111"/>
                <a:gridCol w="455689"/>
                <a:gridCol w="525795"/>
                <a:gridCol w="560848"/>
                <a:gridCol w="517032"/>
              </a:tblGrid>
              <a:tr h="387929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75" marR="8175" marT="8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Albany County</a:t>
                      </a:r>
                    </a:p>
                  </a:txBody>
                  <a:tcPr marL="8175" marR="8175" marT="81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2013</a:t>
                      </a:r>
                    </a:p>
                  </a:txBody>
                  <a:tcPr marL="8175" marR="8175" marT="8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2007</a:t>
                      </a:r>
                    </a:p>
                  </a:txBody>
                  <a:tcPr marL="8175" marR="8175" marT="8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Change: 2007 to 2013</a:t>
                      </a:r>
                    </a:p>
                  </a:txBody>
                  <a:tcPr marL="8175" marR="8175" marT="8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312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2012 NAICS code</a:t>
                      </a:r>
                    </a:p>
                  </a:txBody>
                  <a:tcPr marL="8175" marR="8175" marT="8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Meaning of 2012 NAICS code</a:t>
                      </a:r>
                    </a:p>
                  </a:txBody>
                  <a:tcPr marL="8175" marR="8175" marT="8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Number of establishments</a:t>
                      </a:r>
                    </a:p>
                  </a:txBody>
                  <a:tcPr marL="8175" marR="8175" marT="8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Paid employees (number)</a:t>
                      </a:r>
                    </a:p>
                  </a:txBody>
                  <a:tcPr marL="8175" marR="8175" marT="8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Annual payroll ($1,000)</a:t>
                      </a:r>
                    </a:p>
                  </a:txBody>
                  <a:tcPr marL="8175" marR="8175" marT="8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Annual payroll per employee ($)</a:t>
                      </a:r>
                    </a:p>
                  </a:txBody>
                  <a:tcPr marL="8175" marR="8175" marT="8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Number of establishments</a:t>
                      </a:r>
                    </a:p>
                  </a:txBody>
                  <a:tcPr marL="8175" marR="8175" marT="8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Paid employees (number)</a:t>
                      </a:r>
                    </a:p>
                  </a:txBody>
                  <a:tcPr marL="8175" marR="8175" marT="8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Annual payroll ($1,000)</a:t>
                      </a:r>
                    </a:p>
                  </a:txBody>
                  <a:tcPr marL="8175" marR="8175" marT="8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Annual payroll per employee ($)</a:t>
                      </a:r>
                    </a:p>
                  </a:txBody>
                  <a:tcPr marL="8175" marR="8175" marT="8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Number of establishments</a:t>
                      </a:r>
                    </a:p>
                  </a:txBody>
                  <a:tcPr marL="8175" marR="8175" marT="8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Paid employees (number)</a:t>
                      </a:r>
                    </a:p>
                  </a:txBody>
                  <a:tcPr marL="8175" marR="8175" marT="8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Annual payroll ($1,000)</a:t>
                      </a:r>
                    </a:p>
                  </a:txBody>
                  <a:tcPr marL="8175" marR="8175" marT="8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Annual payroll per employee ($)</a:t>
                      </a:r>
                    </a:p>
                  </a:txBody>
                  <a:tcPr marL="8175" marR="8175" marT="8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0781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175" marR="8175" marT="8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for all sectors</a:t>
                      </a:r>
                    </a:p>
                  </a:txBody>
                  <a:tcPr marL="8175" marR="8175" marT="81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9,409</a:t>
                      </a:r>
                    </a:p>
                  </a:txBody>
                  <a:tcPr marL="8175" marR="8175" marT="81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172,571</a:t>
                      </a:r>
                    </a:p>
                  </a:txBody>
                  <a:tcPr marL="8175" marR="8175" marT="81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7,707,797</a:t>
                      </a:r>
                    </a:p>
                  </a:txBody>
                  <a:tcPr marL="8175" marR="8175" marT="81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44,664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9,520</a:t>
                      </a:r>
                    </a:p>
                  </a:txBody>
                  <a:tcPr marL="8175" marR="8175" marT="81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173,958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6,802,513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39,104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(111)</a:t>
                      </a:r>
                    </a:p>
                  </a:txBody>
                  <a:tcPr marL="8175" marR="8175" marT="81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(1,387)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905,284 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5,560 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0781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8175" marR="8175" marT="8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Agriculture, forestry, fishing and hunting</a:t>
                      </a:r>
                    </a:p>
                  </a:txBody>
                  <a:tcPr marL="8175" marR="8175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175" marR="8175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8175" marR="8175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</a:t>
                      </a:r>
                    </a:p>
                  </a:txBody>
                  <a:tcPr marL="8175" marR="8175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75" marR="8175" marT="817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175" marR="8175" marT="81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11,375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 </a:t>
                      </a:r>
                    </a:p>
                  </a:txBody>
                  <a:tcPr marL="8175" marR="8175" marT="81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75" marR="8175" marT="8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(23)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(11,375)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781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8175" marR="8175" marT="8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Mining, quarrying, and oil and gas extraction</a:t>
                      </a:r>
                    </a:p>
                  </a:txBody>
                  <a:tcPr marL="8175" marR="8175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175" marR="8175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</a:t>
                      </a:r>
                    </a:p>
                  </a:txBody>
                  <a:tcPr marL="8175" marR="8175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</a:t>
                      </a:r>
                    </a:p>
                  </a:txBody>
                  <a:tcPr marL="8175" marR="8175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75" marR="8175" marT="817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175" marR="8175" marT="81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150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6,973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46,487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(1)</a:t>
                      </a:r>
                    </a:p>
                  </a:txBody>
                  <a:tcPr marL="8175" marR="8175" marT="81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75" marR="8175" marT="8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75" marR="8175" marT="8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781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8175" marR="8175" marT="8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Utilities</a:t>
                      </a:r>
                    </a:p>
                  </a:txBody>
                  <a:tcPr marL="8175" marR="8175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8175" marR="8175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</a:t>
                      </a:r>
                    </a:p>
                  </a:txBody>
                  <a:tcPr marL="8175" marR="8175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61,946</a:t>
                      </a:r>
                    </a:p>
                  </a:txBody>
                  <a:tcPr marL="8175" marR="8175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75" marR="8175" marT="817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8175" marR="8175" marT="81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749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63,433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84,690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 </a:t>
                      </a:r>
                    </a:p>
                  </a:txBody>
                  <a:tcPr marL="8175" marR="8175" marT="81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75" marR="8175" marT="8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(1,487)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781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8175" marR="8175" marT="8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Construction</a:t>
                      </a:r>
                    </a:p>
                  </a:txBody>
                  <a:tcPr marL="8175" marR="8175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750</a:t>
                      </a:r>
                    </a:p>
                  </a:txBody>
                  <a:tcPr marL="8175" marR="8175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7,424</a:t>
                      </a:r>
                    </a:p>
                  </a:txBody>
                  <a:tcPr marL="8175" marR="8175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495,765</a:t>
                      </a:r>
                    </a:p>
                  </a:txBody>
                  <a:tcPr marL="8175" marR="8175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66,779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778</a:t>
                      </a:r>
                    </a:p>
                  </a:txBody>
                  <a:tcPr marL="8175" marR="8175" marT="81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6,587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406,187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61,665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(28)</a:t>
                      </a:r>
                    </a:p>
                  </a:txBody>
                  <a:tcPr marL="8175" marR="8175" marT="81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837 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89,578 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5,114 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781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31-33</a:t>
                      </a:r>
                    </a:p>
                  </a:txBody>
                  <a:tcPr marL="8175" marR="8175" marT="8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Manufacturing</a:t>
                      </a:r>
                    </a:p>
                  </a:txBody>
                  <a:tcPr marL="8175" marR="8175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231</a:t>
                      </a:r>
                    </a:p>
                  </a:txBody>
                  <a:tcPr marL="8175" marR="8175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7,509</a:t>
                      </a:r>
                    </a:p>
                  </a:txBody>
                  <a:tcPr marL="8175" marR="8175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450,953</a:t>
                      </a:r>
                    </a:p>
                  </a:txBody>
                  <a:tcPr marL="8175" marR="8175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60,055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256</a:t>
                      </a:r>
                    </a:p>
                  </a:txBody>
                  <a:tcPr marL="8175" marR="8175" marT="81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8,911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451,093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50,622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(25)</a:t>
                      </a:r>
                    </a:p>
                  </a:txBody>
                  <a:tcPr marL="8175" marR="8175" marT="81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(1,402)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(140)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9,433 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781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</a:t>
                      </a:r>
                    </a:p>
                  </a:txBody>
                  <a:tcPr marL="8175" marR="8175" marT="8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Wholesale trade</a:t>
                      </a:r>
                    </a:p>
                  </a:txBody>
                  <a:tcPr marL="8175" marR="8175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496</a:t>
                      </a:r>
                    </a:p>
                  </a:txBody>
                  <a:tcPr marL="8175" marR="8175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6,626</a:t>
                      </a:r>
                    </a:p>
                  </a:txBody>
                  <a:tcPr marL="8175" marR="8175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393,417</a:t>
                      </a:r>
                    </a:p>
                  </a:txBody>
                  <a:tcPr marL="8175" marR="8175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59,375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517</a:t>
                      </a:r>
                    </a:p>
                  </a:txBody>
                  <a:tcPr marL="8175" marR="8175" marT="81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8,064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434,928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53,935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(21)</a:t>
                      </a:r>
                    </a:p>
                  </a:txBody>
                  <a:tcPr marL="8175" marR="8175" marT="81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(1,438)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(41,511)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5,440 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781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44-45</a:t>
                      </a:r>
                    </a:p>
                  </a:txBody>
                  <a:tcPr marL="8175" marR="8175" marT="8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Retail trade</a:t>
                      </a:r>
                    </a:p>
                  </a:txBody>
                  <a:tcPr marL="8175" marR="8175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1,318</a:t>
                      </a:r>
                    </a:p>
                  </a:txBody>
                  <a:tcPr marL="8175" marR="8175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21,934</a:t>
                      </a:r>
                    </a:p>
                  </a:txBody>
                  <a:tcPr marL="8175" marR="8175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585,385</a:t>
                      </a:r>
                    </a:p>
                  </a:txBody>
                  <a:tcPr marL="8175" marR="8175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26,688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1,371</a:t>
                      </a:r>
                    </a:p>
                  </a:txBody>
                  <a:tcPr marL="8175" marR="8175" marT="81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23,395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552,320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23,608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(53)</a:t>
                      </a:r>
                    </a:p>
                  </a:txBody>
                  <a:tcPr marL="8175" marR="8175" marT="81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(1,461)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33,065 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3,080 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781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48-49</a:t>
                      </a:r>
                    </a:p>
                  </a:txBody>
                  <a:tcPr marL="8175" marR="8175" marT="8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Transportation and warehousing</a:t>
                      </a:r>
                    </a:p>
                  </a:txBody>
                  <a:tcPr marL="8175" marR="8175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</a:t>
                      </a:r>
                    </a:p>
                  </a:txBody>
                  <a:tcPr marL="8175" marR="8175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4,444</a:t>
                      </a:r>
                    </a:p>
                  </a:txBody>
                  <a:tcPr marL="8175" marR="8175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176,185</a:t>
                      </a:r>
                    </a:p>
                  </a:txBody>
                  <a:tcPr marL="8175" marR="8175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39,646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232</a:t>
                      </a:r>
                    </a:p>
                  </a:txBody>
                  <a:tcPr marL="8175" marR="8175" marT="81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4,958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175,323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35,362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(31)</a:t>
                      </a:r>
                    </a:p>
                  </a:txBody>
                  <a:tcPr marL="8175" marR="8175" marT="81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(514)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862 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4,284 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781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</a:t>
                      </a:r>
                    </a:p>
                  </a:txBody>
                  <a:tcPr marL="8175" marR="8175" marT="8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Information</a:t>
                      </a:r>
                    </a:p>
                  </a:txBody>
                  <a:tcPr marL="8175" marR="8175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225</a:t>
                      </a:r>
                    </a:p>
                  </a:txBody>
                  <a:tcPr marL="8175" marR="8175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5,822</a:t>
                      </a:r>
                    </a:p>
                  </a:txBody>
                  <a:tcPr marL="8175" marR="8175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377,879</a:t>
                      </a:r>
                    </a:p>
                  </a:txBody>
                  <a:tcPr marL="8175" marR="8175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64,905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247</a:t>
                      </a:r>
                    </a:p>
                  </a:txBody>
                  <a:tcPr marL="8175" marR="8175" marT="81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6,437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374,281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58,145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(22)</a:t>
                      </a:r>
                    </a:p>
                  </a:txBody>
                  <a:tcPr marL="8175" marR="8175" marT="81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(615)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3,598 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6,760 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781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</a:t>
                      </a:r>
                    </a:p>
                  </a:txBody>
                  <a:tcPr marL="8175" marR="8175" marT="8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Finance and insurance</a:t>
                      </a:r>
                    </a:p>
                  </a:txBody>
                  <a:tcPr marL="8175" marR="8175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649</a:t>
                      </a:r>
                    </a:p>
                  </a:txBody>
                  <a:tcPr marL="8175" marR="8175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12,753</a:t>
                      </a:r>
                    </a:p>
                  </a:txBody>
                  <a:tcPr marL="8175" marR="8175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943,322</a:t>
                      </a:r>
                    </a:p>
                  </a:txBody>
                  <a:tcPr marL="8175" marR="8175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73,969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668</a:t>
                      </a:r>
                    </a:p>
                  </a:txBody>
                  <a:tcPr marL="8175" marR="8175" marT="81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13,300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812,259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61,072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(19)</a:t>
                      </a:r>
                    </a:p>
                  </a:txBody>
                  <a:tcPr marL="8175" marR="8175" marT="81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(547)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131,063 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12,897 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20781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</a:t>
                      </a:r>
                    </a:p>
                  </a:txBody>
                  <a:tcPr marL="8175" marR="8175" marT="8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Real estate and rental and leasing</a:t>
                      </a:r>
                    </a:p>
                  </a:txBody>
                  <a:tcPr marL="8175" marR="8175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423</a:t>
                      </a:r>
                    </a:p>
                  </a:txBody>
                  <a:tcPr marL="8175" marR="8175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2,707</a:t>
                      </a:r>
                    </a:p>
                  </a:txBody>
                  <a:tcPr marL="8175" marR="8175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105,039</a:t>
                      </a:r>
                    </a:p>
                  </a:txBody>
                  <a:tcPr marL="8175" marR="8175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38,803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422</a:t>
                      </a:r>
                    </a:p>
                  </a:txBody>
                  <a:tcPr marL="8175" marR="8175" marT="81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3,076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105,243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34,214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</a:t>
                      </a:r>
                    </a:p>
                  </a:txBody>
                  <a:tcPr marL="8175" marR="8175" marT="81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(369)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(204)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4,588 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781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</a:t>
                      </a:r>
                    </a:p>
                  </a:txBody>
                  <a:tcPr marL="8175" marR="8175" marT="8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Professional, scientific, and technical services</a:t>
                      </a:r>
                    </a:p>
                  </a:txBody>
                  <a:tcPr marL="8175" marR="8175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1,157</a:t>
                      </a:r>
                    </a:p>
                  </a:txBody>
                  <a:tcPr marL="8175" marR="8175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15,223</a:t>
                      </a:r>
                    </a:p>
                  </a:txBody>
                  <a:tcPr marL="8175" marR="8175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1,056,139</a:t>
                      </a:r>
                    </a:p>
                  </a:txBody>
                  <a:tcPr marL="8175" marR="8175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69,378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1,192</a:t>
                      </a:r>
                    </a:p>
                  </a:txBody>
                  <a:tcPr marL="8175" marR="8175" marT="81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15,155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890,419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58,754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(35)</a:t>
                      </a:r>
                    </a:p>
                  </a:txBody>
                  <a:tcPr marL="8175" marR="8175" marT="81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 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165,720 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10,624 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781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</a:t>
                      </a:r>
                    </a:p>
                  </a:txBody>
                  <a:tcPr marL="8175" marR="8175" marT="8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Management of companies and enterprises</a:t>
                      </a:r>
                    </a:p>
                  </a:txBody>
                  <a:tcPr marL="8175" marR="8175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</a:t>
                      </a:r>
                    </a:p>
                  </a:txBody>
                  <a:tcPr marL="8175" marR="8175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2,805</a:t>
                      </a:r>
                    </a:p>
                  </a:txBody>
                  <a:tcPr marL="8175" marR="8175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145,827</a:t>
                      </a:r>
                    </a:p>
                  </a:txBody>
                  <a:tcPr marL="8175" marR="8175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51,988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</a:t>
                      </a:r>
                    </a:p>
                  </a:txBody>
                  <a:tcPr marL="8175" marR="8175" marT="81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3,202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177,272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55,363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(2)</a:t>
                      </a:r>
                    </a:p>
                  </a:txBody>
                  <a:tcPr marL="8175" marR="8175" marT="81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(397)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(31,445)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(3,375)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563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</a:t>
                      </a:r>
                    </a:p>
                  </a:txBody>
                  <a:tcPr marL="8175" marR="8175" marT="8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Administrative and support and waste management and remediation services</a:t>
                      </a:r>
                    </a:p>
                  </a:txBody>
                  <a:tcPr marL="8175" marR="8175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486</a:t>
                      </a:r>
                    </a:p>
                  </a:txBody>
                  <a:tcPr marL="8175" marR="8175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11,965</a:t>
                      </a:r>
                    </a:p>
                  </a:txBody>
                  <a:tcPr marL="8175" marR="8175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374,433</a:t>
                      </a:r>
                    </a:p>
                  </a:txBody>
                  <a:tcPr marL="8175" marR="8175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31,294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464</a:t>
                      </a:r>
                    </a:p>
                  </a:txBody>
                  <a:tcPr marL="8175" marR="8175" marT="81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13,753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334,431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24,317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 </a:t>
                      </a:r>
                    </a:p>
                  </a:txBody>
                  <a:tcPr marL="8175" marR="8175" marT="81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(1,788)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40,002 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6,977 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781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</a:t>
                      </a:r>
                    </a:p>
                  </a:txBody>
                  <a:tcPr marL="8175" marR="8175" marT="8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Educational services</a:t>
                      </a:r>
                    </a:p>
                  </a:txBody>
                  <a:tcPr marL="8175" marR="8175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156</a:t>
                      </a:r>
                    </a:p>
                  </a:txBody>
                  <a:tcPr marL="8175" marR="8175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11,305</a:t>
                      </a:r>
                    </a:p>
                  </a:txBody>
                  <a:tcPr marL="8175" marR="8175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440,966</a:t>
                      </a:r>
                    </a:p>
                  </a:txBody>
                  <a:tcPr marL="8175" marR="8175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39,006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132</a:t>
                      </a:r>
                    </a:p>
                  </a:txBody>
                  <a:tcPr marL="8175" marR="8175" marT="81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9,168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292,242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31,876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 </a:t>
                      </a:r>
                    </a:p>
                  </a:txBody>
                  <a:tcPr marL="8175" marR="8175" marT="81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2,137 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148,724 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7,130 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781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</a:t>
                      </a:r>
                    </a:p>
                  </a:txBody>
                  <a:tcPr marL="8175" marR="8175" marT="8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Health care and social assistance</a:t>
                      </a:r>
                    </a:p>
                  </a:txBody>
                  <a:tcPr marL="8175" marR="8175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993</a:t>
                      </a:r>
                    </a:p>
                  </a:txBody>
                  <a:tcPr marL="8175" marR="8175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34,588</a:t>
                      </a:r>
                    </a:p>
                  </a:txBody>
                  <a:tcPr marL="8175" marR="8175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1,448,938</a:t>
                      </a:r>
                    </a:p>
                  </a:txBody>
                  <a:tcPr marL="8175" marR="8175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41,891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1,006</a:t>
                      </a:r>
                    </a:p>
                  </a:txBody>
                  <a:tcPr marL="8175" marR="8175" marT="81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30,647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1,156,481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37,736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(13)</a:t>
                      </a:r>
                    </a:p>
                  </a:txBody>
                  <a:tcPr marL="8175" marR="8175" marT="81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3,941 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292,457 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4,156 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781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</a:t>
                      </a:r>
                    </a:p>
                  </a:txBody>
                  <a:tcPr marL="8175" marR="8175" marT="8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Arts, entertainment, and recreation</a:t>
                      </a:r>
                    </a:p>
                  </a:txBody>
                  <a:tcPr marL="8175" marR="8175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129</a:t>
                      </a:r>
                    </a:p>
                  </a:txBody>
                  <a:tcPr marL="8175" marR="8175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2,811</a:t>
                      </a:r>
                    </a:p>
                  </a:txBody>
                  <a:tcPr marL="8175" marR="8175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41,013</a:t>
                      </a:r>
                    </a:p>
                  </a:txBody>
                  <a:tcPr marL="8175" marR="8175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14,590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139</a:t>
                      </a:r>
                    </a:p>
                  </a:txBody>
                  <a:tcPr marL="8175" marR="8175" marT="81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2,077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33,008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15,892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(10)</a:t>
                      </a:r>
                    </a:p>
                  </a:txBody>
                  <a:tcPr marL="8175" marR="8175" marT="81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734 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8,005 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(1,302)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781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</a:t>
                      </a:r>
                    </a:p>
                  </a:txBody>
                  <a:tcPr marL="8175" marR="8175" marT="8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Accommodation and food services</a:t>
                      </a:r>
                    </a:p>
                  </a:txBody>
                  <a:tcPr marL="8175" marR="8175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1,039</a:t>
                      </a:r>
                    </a:p>
                  </a:txBody>
                  <a:tcPr marL="8175" marR="8175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15,193</a:t>
                      </a:r>
                    </a:p>
                  </a:txBody>
                  <a:tcPr marL="8175" marR="8175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260,877</a:t>
                      </a:r>
                    </a:p>
                  </a:txBody>
                  <a:tcPr marL="8175" marR="8175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17,171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944</a:t>
                      </a:r>
                    </a:p>
                  </a:txBody>
                  <a:tcPr marL="8175" marR="8175" marT="81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14,505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213,031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14,687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 </a:t>
                      </a:r>
                    </a:p>
                  </a:txBody>
                  <a:tcPr marL="8175" marR="8175" marT="81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688 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47,846 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2,484 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781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</a:t>
                      </a:r>
                    </a:p>
                  </a:txBody>
                  <a:tcPr marL="8175" marR="8175" marT="8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Other services (except public administration)</a:t>
                      </a:r>
                    </a:p>
                  </a:txBody>
                  <a:tcPr marL="8175" marR="8175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1,054</a:t>
                      </a:r>
                    </a:p>
                  </a:txBody>
                  <a:tcPr marL="8175" marR="8175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8,812</a:t>
                      </a:r>
                    </a:p>
                  </a:txBody>
                  <a:tcPr marL="8175" marR="8175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343,507</a:t>
                      </a:r>
                    </a:p>
                  </a:txBody>
                  <a:tcPr marL="8175" marR="8175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38,982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1,053</a:t>
                      </a:r>
                    </a:p>
                  </a:txBody>
                  <a:tcPr marL="8175" marR="8175" marT="81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9,812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323,432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32,963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</a:t>
                      </a:r>
                    </a:p>
                  </a:txBody>
                  <a:tcPr marL="8175" marR="8175" marT="81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(1,000)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20,075 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6,019 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781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</a:t>
                      </a:r>
                    </a:p>
                  </a:txBody>
                  <a:tcPr marL="8175" marR="8175" marT="8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Industries not classified</a:t>
                      </a:r>
                    </a:p>
                  </a:txBody>
                  <a:tcPr marL="8175" marR="8175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8175" marR="8175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8175" marR="8175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177</a:t>
                      </a:r>
                    </a:p>
                  </a:txBody>
                  <a:tcPr marL="8175" marR="8175" marT="8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8175" marR="8175" marT="81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16,500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 </a:t>
                      </a:r>
                    </a:p>
                  </a:txBody>
                  <a:tcPr marL="8175" marR="8175" marT="81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111 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175" marR="8175" marT="817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87793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Nonemployer</a:t>
            </a:r>
            <a:r>
              <a:rPr lang="en-US" dirty="0" smtClean="0"/>
              <a:t> Businesses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54864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Only covered by a few Census Bureau economic programs (not covered by most other sources)</a:t>
            </a:r>
          </a:p>
          <a:p>
            <a:r>
              <a:rPr lang="en-US" dirty="0" smtClean="0"/>
              <a:t>Make up </a:t>
            </a:r>
            <a:r>
              <a:rPr lang="en-US" dirty="0" smtClean="0">
                <a:solidFill>
                  <a:srgbClr val="C00000"/>
                </a:solidFill>
              </a:rPr>
              <a:t>75%</a:t>
            </a:r>
            <a:r>
              <a:rPr lang="en-US" dirty="0" smtClean="0"/>
              <a:t> of all US businesses but less than </a:t>
            </a:r>
            <a:r>
              <a:rPr lang="en-US" dirty="0" smtClean="0">
                <a:solidFill>
                  <a:srgbClr val="C00000"/>
                </a:solidFill>
              </a:rPr>
              <a:t>4%</a:t>
            </a:r>
            <a:r>
              <a:rPr lang="en-US" dirty="0" smtClean="0"/>
              <a:t> of </a:t>
            </a:r>
            <a:r>
              <a:rPr lang="en-US" dirty="0" smtClean="0"/>
              <a:t>GDP, but…</a:t>
            </a:r>
            <a:endParaRPr lang="en-US" dirty="0" smtClean="0"/>
          </a:p>
          <a:p>
            <a:r>
              <a:rPr lang="en-US" dirty="0" smtClean="0"/>
              <a:t>A key engine that drives the economic growth</a:t>
            </a:r>
            <a:endParaRPr lang="en-US" dirty="0"/>
          </a:p>
        </p:txBody>
      </p:sp>
      <p:pic>
        <p:nvPicPr>
          <p:cNvPr id="2051" name="Picture 3" descr="C:\Users\hait0001\AppData\Local\Microsoft\Windows\Temporary Internet Files\Content.IE5\JANAZM25\MP900442179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828800"/>
            <a:ext cx="2991314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27509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The Results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" y="1066800"/>
            <a:ext cx="8625840" cy="449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54565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5180219"/>
              </p:ext>
            </p:extLst>
          </p:nvPr>
        </p:nvGraphicFramePr>
        <p:xfrm>
          <a:off x="152400" y="228600"/>
          <a:ext cx="8839200" cy="5715005"/>
        </p:xfrm>
        <a:graphic>
          <a:graphicData uri="http://schemas.openxmlformats.org/drawingml/2006/table">
            <a:tbl>
              <a:tblPr/>
              <a:tblGrid>
                <a:gridCol w="388123"/>
                <a:gridCol w="2216060"/>
                <a:gridCol w="763727"/>
                <a:gridCol w="600966"/>
                <a:gridCol w="713646"/>
                <a:gridCol w="763727"/>
                <a:gridCol w="600966"/>
                <a:gridCol w="713646"/>
                <a:gridCol w="763727"/>
                <a:gridCol w="600966"/>
                <a:gridCol w="713646"/>
              </a:tblGrid>
              <a:tr h="426721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New York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42" marR="8742" marT="87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2007</a:t>
                      </a:r>
                    </a:p>
                  </a:txBody>
                  <a:tcPr marL="8742" marR="8742" marT="87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Change: 2007 to 2013</a:t>
                      </a:r>
                    </a:p>
                  </a:txBody>
                  <a:tcPr marL="8742" marR="8742" marT="87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0104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2012 NAICS code</a:t>
                      </a:r>
                    </a:p>
                  </a:txBody>
                  <a:tcPr marL="8742" marR="8742" marT="87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Meaning of 2012 NAICS code</a:t>
                      </a:r>
                    </a:p>
                  </a:txBody>
                  <a:tcPr marL="8742" marR="8742" marT="87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Number of nonemployer establishments</a:t>
                      </a:r>
                    </a:p>
                  </a:txBody>
                  <a:tcPr marL="8742" marR="8742" marT="87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Receipts ($1,000)</a:t>
                      </a:r>
                    </a:p>
                  </a:txBody>
                  <a:tcPr marL="8742" marR="8742" marT="87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Receipts per establishment ($)</a:t>
                      </a:r>
                    </a:p>
                  </a:txBody>
                  <a:tcPr marL="8742" marR="8742" marT="87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Number of nonemployer establishments</a:t>
                      </a:r>
                    </a:p>
                  </a:txBody>
                  <a:tcPr marL="8742" marR="8742" marT="87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Receipts ($1,000)</a:t>
                      </a:r>
                    </a:p>
                  </a:txBody>
                  <a:tcPr marL="8742" marR="8742" marT="87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Receipts per establishment ($)</a:t>
                      </a:r>
                    </a:p>
                  </a:txBody>
                  <a:tcPr marL="8742" marR="8742" marT="87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Number of nonemployer establishments</a:t>
                      </a:r>
                    </a:p>
                  </a:txBody>
                  <a:tcPr marL="8742" marR="8742" marT="87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Receipts ($1,000)</a:t>
                      </a:r>
                    </a:p>
                  </a:txBody>
                  <a:tcPr marL="8742" marR="8742" marT="87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Receipts per establishment ($)</a:t>
                      </a:r>
                    </a:p>
                  </a:txBody>
                  <a:tcPr marL="8742" marR="8742" marT="87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4384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742" marR="8742" marT="87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for all sectors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1,612,106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77,360,935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47,987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1,546,788</a:t>
                      </a:r>
                    </a:p>
                  </a:txBody>
                  <a:tcPr marL="8742" marR="8742" marT="87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72,529,123</a:t>
                      </a: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46,890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65,318 </a:t>
                      </a:r>
                    </a:p>
                  </a:txBody>
                  <a:tcPr marL="8742" marR="8742" marT="87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4,831,812 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1,097 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8742" marR="8742" marT="87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Agriculture, forestry, fishing and hunting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6,615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270,576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40,903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6,776</a:t>
                      </a:r>
                    </a:p>
                  </a:txBody>
                  <a:tcPr marL="8742" marR="8742" marT="87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301,182</a:t>
                      </a: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44,448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(161)</a:t>
                      </a:r>
                    </a:p>
                  </a:txBody>
                  <a:tcPr marL="8742" marR="8742" marT="87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(30,606)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(3,545)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8742" marR="8742" marT="87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Mining, quarrying, and oil and gas extraction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903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54,567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60,429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943</a:t>
                      </a:r>
                    </a:p>
                  </a:txBody>
                  <a:tcPr marL="8742" marR="8742" marT="87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49,409</a:t>
                      </a: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52,396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(40)</a:t>
                      </a:r>
                    </a:p>
                  </a:txBody>
                  <a:tcPr marL="8742" marR="8742" marT="87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5,158 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8,033 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8742" marR="8742" marT="87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Utilities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1,238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45,253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36,553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865</a:t>
                      </a:r>
                    </a:p>
                  </a:txBody>
                  <a:tcPr marL="8742" marR="8742" marT="87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42,745</a:t>
                      </a: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49,416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373 </a:t>
                      </a:r>
                    </a:p>
                  </a:txBody>
                  <a:tcPr marL="8742" marR="8742" marT="87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2,508 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(12,863)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8742" marR="8742" marT="87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Construction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130,111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5,325,053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40,927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136,950</a:t>
                      </a:r>
                    </a:p>
                  </a:txBody>
                  <a:tcPr marL="8742" marR="8742" marT="87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6,215,937</a:t>
                      </a: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45,388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(6,839)</a:t>
                      </a:r>
                    </a:p>
                  </a:txBody>
                  <a:tcPr marL="8742" marR="8742" marT="87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(890,884)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(4,461)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31-33</a:t>
                      </a:r>
                    </a:p>
                  </a:txBody>
                  <a:tcPr marL="8742" marR="8742" marT="87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Manufacturing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18,373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875,695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47,662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18,163</a:t>
                      </a:r>
                    </a:p>
                  </a:txBody>
                  <a:tcPr marL="8742" marR="8742" marT="87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933,031</a:t>
                      </a: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51,370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210 </a:t>
                      </a:r>
                    </a:p>
                  </a:txBody>
                  <a:tcPr marL="8742" marR="8742" marT="87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(57,336)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(3,708)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</a:t>
                      </a:r>
                    </a:p>
                  </a:txBody>
                  <a:tcPr marL="8742" marR="8742" marT="87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Wholesale trade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33,167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3,413,094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102,906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32,873</a:t>
                      </a:r>
                    </a:p>
                  </a:txBody>
                  <a:tcPr marL="8742" marR="8742" marT="87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3,395,884</a:t>
                      </a: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103,303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294 </a:t>
                      </a:r>
                    </a:p>
                  </a:txBody>
                  <a:tcPr marL="8742" marR="8742" marT="87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17,210 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(397)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44-45</a:t>
                      </a:r>
                    </a:p>
                  </a:txBody>
                  <a:tcPr marL="8742" marR="8742" marT="87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Retail trade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117,816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5,209,577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44,218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122,525</a:t>
                      </a:r>
                    </a:p>
                  </a:txBody>
                  <a:tcPr marL="8742" marR="8742" marT="87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5,671,829</a:t>
                      </a: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46,291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(4,709)</a:t>
                      </a:r>
                    </a:p>
                  </a:txBody>
                  <a:tcPr marL="8742" marR="8742" marT="87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(462,252)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(2,073)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48-49</a:t>
                      </a:r>
                    </a:p>
                  </a:txBody>
                  <a:tcPr marL="8742" marR="8742" marT="87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Transportation and warehousing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99,376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4,805,134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48,353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93,225</a:t>
                      </a:r>
                    </a:p>
                  </a:txBody>
                  <a:tcPr marL="8742" marR="8742" marT="87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3,895,455</a:t>
                      </a: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41,786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6,151 </a:t>
                      </a:r>
                    </a:p>
                  </a:txBody>
                  <a:tcPr marL="8742" marR="8742" marT="87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909,679 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6,568 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</a:t>
                      </a:r>
                    </a:p>
                  </a:txBody>
                  <a:tcPr marL="8742" marR="8742" marT="87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Information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29,566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1,211,266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40,968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27,846</a:t>
                      </a:r>
                    </a:p>
                  </a:txBody>
                  <a:tcPr marL="8742" marR="8742" marT="87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1,154,073</a:t>
                      </a: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41,445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1,720 </a:t>
                      </a:r>
                    </a:p>
                  </a:txBody>
                  <a:tcPr marL="8742" marR="8742" marT="87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57,193 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(477)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</a:t>
                      </a:r>
                    </a:p>
                  </a:txBody>
                  <a:tcPr marL="8742" marR="8742" marT="87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Finance and insurance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50,316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4,659,036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92,596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53,362</a:t>
                      </a:r>
                    </a:p>
                  </a:txBody>
                  <a:tcPr marL="8742" marR="8742" marT="87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4,985,801</a:t>
                      </a: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93,434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(3,046)</a:t>
                      </a:r>
                    </a:p>
                  </a:txBody>
                  <a:tcPr marL="8742" marR="8742" marT="87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(326,765)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(838)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</a:t>
                      </a:r>
                    </a:p>
                  </a:txBody>
                  <a:tcPr marL="8742" marR="8742" marT="87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Real estate and rental and leasing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175,963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20,830,776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118,382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170,913</a:t>
                      </a:r>
                    </a:p>
                  </a:txBody>
                  <a:tcPr marL="8742" marR="8742" marT="87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17,499,375</a:t>
                      </a: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102,388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5,050 </a:t>
                      </a:r>
                    </a:p>
                  </a:txBody>
                  <a:tcPr marL="8742" marR="8742" marT="87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3,331,401 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15,994 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</a:t>
                      </a:r>
                    </a:p>
                  </a:txBody>
                  <a:tcPr marL="8742" marR="8742" marT="87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Professional, scientific, and technical services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244,159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11,877,760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48,648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232,272</a:t>
                      </a:r>
                    </a:p>
                  </a:txBody>
                  <a:tcPr marL="8742" marR="8742" marT="87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10,893,906</a:t>
                      </a: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46,902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11,887 </a:t>
                      </a:r>
                    </a:p>
                  </a:txBody>
                  <a:tcPr marL="8742" marR="8742" marT="87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983,854 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1,746 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720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</a:t>
                      </a:r>
                    </a:p>
                  </a:txBody>
                  <a:tcPr marL="8742" marR="8742" marT="87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Administrative and support and waste management and remediation services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106,709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2,286,399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21,426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97,841</a:t>
                      </a:r>
                    </a:p>
                  </a:txBody>
                  <a:tcPr marL="8742" marR="8742" marT="87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2,241,110</a:t>
                      </a: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22,906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8,868 </a:t>
                      </a:r>
                    </a:p>
                  </a:txBody>
                  <a:tcPr marL="8742" marR="8742" marT="87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45,289 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(1,479)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</a:t>
                      </a:r>
                    </a:p>
                  </a:txBody>
                  <a:tcPr marL="8742" marR="8742" marT="87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Educational services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49,443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719,524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14,553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45,038</a:t>
                      </a:r>
                    </a:p>
                  </a:txBody>
                  <a:tcPr marL="8742" marR="8742" marT="87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674,413</a:t>
                      </a: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14,974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4,405 </a:t>
                      </a:r>
                    </a:p>
                  </a:txBody>
                  <a:tcPr marL="8742" marR="8742" marT="87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45,111 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(422)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</a:t>
                      </a:r>
                    </a:p>
                  </a:txBody>
                  <a:tcPr marL="8742" marR="8742" marT="87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Health care and social assistance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172,750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5,712,438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33,068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166,821</a:t>
                      </a:r>
                    </a:p>
                  </a:txBody>
                  <a:tcPr marL="8742" marR="8742" marT="87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5,279,723</a:t>
                      </a: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31,649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5,929 </a:t>
                      </a:r>
                    </a:p>
                  </a:txBody>
                  <a:tcPr marL="8742" marR="8742" marT="87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432,715 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1,419 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</a:t>
                      </a:r>
                    </a:p>
                  </a:txBody>
                  <a:tcPr marL="8742" marR="8742" marT="87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Arts, entertainment, and recreation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122,319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3,986,694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32,593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116,490</a:t>
                      </a:r>
                    </a:p>
                  </a:txBody>
                  <a:tcPr marL="8742" marR="8742" marT="87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3,565,922</a:t>
                      </a: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30,611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5,829 </a:t>
                      </a:r>
                    </a:p>
                  </a:txBody>
                  <a:tcPr marL="8742" marR="8742" marT="87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420,772 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1,981 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</a:t>
                      </a:r>
                    </a:p>
                  </a:txBody>
                  <a:tcPr marL="8742" marR="8742" marT="87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Accommodation and food services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28,528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919,121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32,218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27,427</a:t>
                      </a:r>
                    </a:p>
                  </a:txBody>
                  <a:tcPr marL="8742" marR="8742" marT="87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1,060,928</a:t>
                      </a: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38,682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1,101 </a:t>
                      </a:r>
                    </a:p>
                  </a:txBody>
                  <a:tcPr marL="8742" marR="8742" marT="87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(141,807)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(6,464)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</a:t>
                      </a:r>
                    </a:p>
                  </a:txBody>
                  <a:tcPr marL="8742" marR="8742" marT="87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Other services (except public administration)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224,754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5,158,972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22,954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196,458</a:t>
                      </a:r>
                    </a:p>
                  </a:txBody>
                  <a:tcPr marL="8742" marR="8742" marT="87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4,668,400</a:t>
                      </a: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23,763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28,296 </a:t>
                      </a:r>
                    </a:p>
                  </a:txBody>
                  <a:tcPr marL="8742" marR="8742" marT="87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490,572 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(809)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86644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4344309"/>
              </p:ext>
            </p:extLst>
          </p:nvPr>
        </p:nvGraphicFramePr>
        <p:xfrm>
          <a:off x="152400" y="152400"/>
          <a:ext cx="8839199" cy="4191000"/>
        </p:xfrm>
        <a:graphic>
          <a:graphicData uri="http://schemas.openxmlformats.org/drawingml/2006/table">
            <a:tbl>
              <a:tblPr/>
              <a:tblGrid>
                <a:gridCol w="2317835"/>
                <a:gridCol w="798802"/>
                <a:gridCol w="628565"/>
                <a:gridCol w="746421"/>
                <a:gridCol w="798802"/>
                <a:gridCol w="628565"/>
                <a:gridCol w="746421"/>
                <a:gridCol w="798802"/>
                <a:gridCol w="628565"/>
                <a:gridCol w="746421"/>
              </a:tblGrid>
              <a:tr h="31292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New York Counties</a:t>
                      </a:r>
                    </a:p>
                  </a:txBody>
                  <a:tcPr marL="9144" marR="9144" marT="914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44" marR="9144" marT="9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2007</a:t>
                      </a:r>
                    </a:p>
                  </a:txBody>
                  <a:tcPr marL="9144" marR="9144" marT="9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Change: 2007 to 2013</a:t>
                      </a:r>
                    </a:p>
                  </a:txBody>
                  <a:tcPr marL="9144" marR="9144" marT="9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140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Geography</a:t>
                      </a:r>
                    </a:p>
                  </a:txBody>
                  <a:tcPr marL="9144" marR="9144" marT="9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Number of nonemployer establishments</a:t>
                      </a:r>
                    </a:p>
                  </a:txBody>
                  <a:tcPr marL="9144" marR="9144" marT="9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Receipts ($1,000)</a:t>
                      </a:r>
                    </a:p>
                  </a:txBody>
                  <a:tcPr marL="9144" marR="9144" marT="9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Receipts per establishment ($)</a:t>
                      </a:r>
                    </a:p>
                  </a:txBody>
                  <a:tcPr marL="9144" marR="9144" marT="9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Number of nonemployer establishments</a:t>
                      </a:r>
                    </a:p>
                  </a:txBody>
                  <a:tcPr marL="9144" marR="9144" marT="9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Receipts ($1,000)</a:t>
                      </a:r>
                    </a:p>
                  </a:txBody>
                  <a:tcPr marL="9144" marR="9144" marT="9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Receipts per establishment ($)</a:t>
                      </a:r>
                    </a:p>
                  </a:txBody>
                  <a:tcPr marL="9144" marR="9144" marT="9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Number of </a:t>
                      </a:r>
                      <a:r>
                        <a:rPr lang="en-US" sz="9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nonemployer</a:t>
                      </a:r>
                      <a:r>
                        <a:rPr lang="en-US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establishments</a:t>
                      </a:r>
                    </a:p>
                  </a:txBody>
                  <a:tcPr marL="9144" marR="9144" marT="9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Receipts ($1,000)</a:t>
                      </a:r>
                    </a:p>
                  </a:txBody>
                  <a:tcPr marL="9144" marR="9144" marT="9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Receipts per establishment ($)</a:t>
                      </a:r>
                    </a:p>
                  </a:txBody>
                  <a:tcPr marL="9144" marR="9144" marT="9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7881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Kings County, New York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245,568</a:t>
                      </a:r>
                    </a:p>
                  </a:txBody>
                  <a:tcPr marL="9144" marR="9144" marT="9144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9,374,618</a:t>
                      </a:r>
                    </a:p>
                  </a:txBody>
                  <a:tcPr marL="9144" marR="9144" marT="9144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38,175</a:t>
                      </a:r>
                    </a:p>
                  </a:txBody>
                  <a:tcPr marL="9144" marR="9144" marT="914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212,668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7,441,560</a:t>
                      </a:r>
                    </a:p>
                  </a:txBody>
                  <a:tcPr marL="9144" marR="9144" marT="9144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34,991</a:t>
                      </a:r>
                    </a:p>
                  </a:txBody>
                  <a:tcPr marL="9144" marR="9144" marT="914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32,900 </a:t>
                      </a:r>
                    </a:p>
                  </a:txBody>
                  <a:tcPr marL="9144" marR="9144" marT="9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1,933,058 </a:t>
                      </a:r>
                    </a:p>
                  </a:txBody>
                  <a:tcPr marL="9144" marR="9144" marT="9144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3,184 </a:t>
                      </a:r>
                    </a:p>
                  </a:txBody>
                  <a:tcPr marL="9144" marR="9144" marT="914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Queens County, New York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224,014</a:t>
                      </a:r>
                    </a:p>
                  </a:txBody>
                  <a:tcPr marL="9144" marR="9144" marT="9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7,829,204</a:t>
                      </a:r>
                    </a:p>
                  </a:txBody>
                  <a:tcPr marL="9144" marR="9144" marT="9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34,950</a:t>
                      </a:r>
                    </a:p>
                  </a:txBody>
                  <a:tcPr marL="9144" marR="9144" marT="914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200,563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6,720,555</a:t>
                      </a:r>
                    </a:p>
                  </a:txBody>
                  <a:tcPr marL="9144" marR="9144" marT="9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33,508</a:t>
                      </a:r>
                    </a:p>
                  </a:txBody>
                  <a:tcPr marL="9144" marR="9144" marT="914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23,451 </a:t>
                      </a:r>
                    </a:p>
                  </a:txBody>
                  <a:tcPr marL="9144" marR="9144" marT="9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1,108,649 </a:t>
                      </a:r>
                    </a:p>
                  </a:txBody>
                  <a:tcPr marL="9144" marR="9144" marT="9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1,441 </a:t>
                      </a:r>
                    </a:p>
                  </a:txBody>
                  <a:tcPr marL="9144" marR="9144" marT="914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Bronx County, New York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111,884</a:t>
                      </a:r>
                    </a:p>
                  </a:txBody>
                  <a:tcPr marL="9144" marR="9144" marT="9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2,941,475</a:t>
                      </a:r>
                    </a:p>
                  </a:txBody>
                  <a:tcPr marL="9144" marR="9144" marT="9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26,290</a:t>
                      </a:r>
                    </a:p>
                  </a:txBody>
                  <a:tcPr marL="9144" marR="9144" marT="914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100,792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2,440,640</a:t>
                      </a:r>
                    </a:p>
                  </a:txBody>
                  <a:tcPr marL="9144" marR="9144" marT="9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24,215</a:t>
                      </a:r>
                    </a:p>
                  </a:txBody>
                  <a:tcPr marL="9144" marR="9144" marT="914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11,092 </a:t>
                      </a:r>
                    </a:p>
                  </a:txBody>
                  <a:tcPr marL="9144" marR="9144" marT="9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500,835 </a:t>
                      </a:r>
                    </a:p>
                  </a:txBody>
                  <a:tcPr marL="9144" marR="9144" marT="9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2,076 </a:t>
                      </a:r>
                    </a:p>
                  </a:txBody>
                  <a:tcPr marL="9144" marR="9144" marT="914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Nassau County, New York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130,866</a:t>
                      </a:r>
                    </a:p>
                  </a:txBody>
                  <a:tcPr marL="9144" marR="9144" marT="9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8,525,350</a:t>
                      </a:r>
                    </a:p>
                  </a:txBody>
                  <a:tcPr marL="9144" marR="9144" marT="9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65,146</a:t>
                      </a:r>
                    </a:p>
                  </a:txBody>
                  <a:tcPr marL="9144" marR="9144" marT="914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126,456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8,219,122</a:t>
                      </a:r>
                    </a:p>
                  </a:txBody>
                  <a:tcPr marL="9144" marR="9144" marT="9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64,996</a:t>
                      </a:r>
                    </a:p>
                  </a:txBody>
                  <a:tcPr marL="9144" marR="9144" marT="914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4,410 </a:t>
                      </a:r>
                    </a:p>
                  </a:txBody>
                  <a:tcPr marL="9144" marR="9144" marT="9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306,228 </a:t>
                      </a:r>
                    </a:p>
                  </a:txBody>
                  <a:tcPr marL="9144" marR="9144" marT="9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150 </a:t>
                      </a:r>
                    </a:p>
                  </a:txBody>
                  <a:tcPr marL="9144" marR="9144" marT="914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Westchester County, New York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92,400</a:t>
                      </a:r>
                    </a:p>
                  </a:txBody>
                  <a:tcPr marL="9144" marR="9144" marT="9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5,904,163</a:t>
                      </a:r>
                    </a:p>
                  </a:txBody>
                  <a:tcPr marL="9144" marR="9144" marT="9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63,898</a:t>
                      </a:r>
                    </a:p>
                  </a:txBody>
                  <a:tcPr marL="9144" marR="9144" marT="914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89,003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5,737,182</a:t>
                      </a:r>
                    </a:p>
                  </a:txBody>
                  <a:tcPr marL="9144" marR="9144" marT="9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64,461</a:t>
                      </a:r>
                    </a:p>
                  </a:txBody>
                  <a:tcPr marL="9144" marR="9144" marT="914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3,397 </a:t>
                      </a:r>
                    </a:p>
                  </a:txBody>
                  <a:tcPr marL="9144" marR="9144" marT="9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166,981 </a:t>
                      </a:r>
                    </a:p>
                  </a:txBody>
                  <a:tcPr marL="9144" marR="9144" marT="9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(563)</a:t>
                      </a:r>
                    </a:p>
                  </a:txBody>
                  <a:tcPr marL="9144" marR="9144" marT="914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Richmond County, New York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32,860</a:t>
                      </a:r>
                    </a:p>
                  </a:txBody>
                  <a:tcPr marL="9144" marR="9144" marT="9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1,403,402</a:t>
                      </a:r>
                    </a:p>
                  </a:txBody>
                  <a:tcPr marL="9144" marR="9144" marT="9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42,709</a:t>
                      </a:r>
                    </a:p>
                  </a:txBody>
                  <a:tcPr marL="9144" marR="9144" marT="914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31,232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1,368,233</a:t>
                      </a:r>
                    </a:p>
                  </a:txBody>
                  <a:tcPr marL="9144" marR="9144" marT="9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43,809</a:t>
                      </a:r>
                    </a:p>
                  </a:txBody>
                  <a:tcPr marL="9144" marR="9144" marT="914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1,628 </a:t>
                      </a:r>
                    </a:p>
                  </a:txBody>
                  <a:tcPr marL="9144" marR="9144" marT="9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35,169 </a:t>
                      </a:r>
                    </a:p>
                  </a:txBody>
                  <a:tcPr marL="9144" marR="9144" marT="9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(1,100)</a:t>
                      </a:r>
                    </a:p>
                  </a:txBody>
                  <a:tcPr marL="9144" marR="9144" marT="914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Rockland County, New York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25,826</a:t>
                      </a:r>
                    </a:p>
                  </a:txBody>
                  <a:tcPr marL="9144" marR="9144" marT="9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1,404,436</a:t>
                      </a:r>
                    </a:p>
                  </a:txBody>
                  <a:tcPr marL="9144" marR="9144" marT="9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54,381</a:t>
                      </a:r>
                    </a:p>
                  </a:txBody>
                  <a:tcPr marL="9144" marR="9144" marT="914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24,930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1,365,725</a:t>
                      </a:r>
                    </a:p>
                  </a:txBody>
                  <a:tcPr marL="9144" marR="9144" marT="9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54,782</a:t>
                      </a:r>
                    </a:p>
                  </a:txBody>
                  <a:tcPr marL="9144" marR="9144" marT="914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896 </a:t>
                      </a:r>
                    </a:p>
                  </a:txBody>
                  <a:tcPr marL="9144" marR="9144" marT="9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38,711 </a:t>
                      </a:r>
                    </a:p>
                  </a:txBody>
                  <a:tcPr marL="9144" marR="9144" marT="9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(402)</a:t>
                      </a:r>
                    </a:p>
                  </a:txBody>
                  <a:tcPr marL="9144" marR="9144" marT="914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Erie County, New York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45,160</a:t>
                      </a:r>
                    </a:p>
                  </a:txBody>
                  <a:tcPr marL="9144" marR="9144" marT="9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1,988,903</a:t>
                      </a:r>
                    </a:p>
                  </a:txBody>
                  <a:tcPr marL="9144" marR="9144" marT="9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44,041</a:t>
                      </a:r>
                    </a:p>
                  </a:txBody>
                  <a:tcPr marL="9144" marR="9144" marT="914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44,346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1,864,433</a:t>
                      </a:r>
                    </a:p>
                  </a:txBody>
                  <a:tcPr marL="9144" marR="9144" marT="9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42,043</a:t>
                      </a:r>
                    </a:p>
                  </a:txBody>
                  <a:tcPr marL="9144" marR="9144" marT="914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814 </a:t>
                      </a:r>
                    </a:p>
                  </a:txBody>
                  <a:tcPr marL="9144" marR="9144" marT="9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124,470 </a:t>
                      </a:r>
                    </a:p>
                  </a:txBody>
                  <a:tcPr marL="9144" marR="9144" marT="9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1,998 </a:t>
                      </a:r>
                    </a:p>
                  </a:txBody>
                  <a:tcPr marL="9144" marR="9144" marT="914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Monroe County, New York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43,936</a:t>
                      </a:r>
                    </a:p>
                  </a:txBody>
                  <a:tcPr marL="9144" marR="9144" marT="9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1,916,181</a:t>
                      </a:r>
                    </a:p>
                  </a:txBody>
                  <a:tcPr marL="9144" marR="9144" marT="9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43,613</a:t>
                      </a:r>
                    </a:p>
                  </a:txBody>
                  <a:tcPr marL="9144" marR="9144" marT="914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43,465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1,742,224</a:t>
                      </a:r>
                    </a:p>
                  </a:txBody>
                  <a:tcPr marL="9144" marR="9144" marT="9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40,083</a:t>
                      </a:r>
                    </a:p>
                  </a:txBody>
                  <a:tcPr marL="9144" marR="9144" marT="914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471 </a:t>
                      </a:r>
                    </a:p>
                  </a:txBody>
                  <a:tcPr marL="9144" marR="9144" marT="9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173,957 </a:t>
                      </a:r>
                    </a:p>
                  </a:txBody>
                  <a:tcPr marL="9144" marR="9144" marT="9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3,530 </a:t>
                      </a:r>
                    </a:p>
                  </a:txBody>
                  <a:tcPr marL="9144" marR="9144" marT="914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Lewis County, New York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1,665</a:t>
                      </a:r>
                    </a:p>
                  </a:txBody>
                  <a:tcPr marL="9144" marR="9144" marT="9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68,578</a:t>
                      </a:r>
                    </a:p>
                  </a:txBody>
                  <a:tcPr marL="9144" marR="9144" marT="9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41,188</a:t>
                      </a:r>
                    </a:p>
                  </a:txBody>
                  <a:tcPr marL="9144" marR="9144" marT="914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1,621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59,524</a:t>
                      </a:r>
                    </a:p>
                  </a:txBody>
                  <a:tcPr marL="9144" marR="9144" marT="9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36,721</a:t>
                      </a:r>
                    </a:p>
                  </a:txBody>
                  <a:tcPr marL="9144" marR="9144" marT="914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 </a:t>
                      </a:r>
                    </a:p>
                  </a:txBody>
                  <a:tcPr marL="9144" marR="9144" marT="9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9,054 </a:t>
                      </a:r>
                    </a:p>
                  </a:txBody>
                  <a:tcPr marL="9144" marR="9144" marT="9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4,467 </a:t>
                      </a:r>
                    </a:p>
                  </a:txBody>
                  <a:tcPr marL="9144" marR="9144" marT="914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Tompkins County, New York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7,129</a:t>
                      </a:r>
                    </a:p>
                  </a:txBody>
                  <a:tcPr marL="9144" marR="9144" marT="9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253,998</a:t>
                      </a:r>
                    </a:p>
                  </a:txBody>
                  <a:tcPr marL="9144" marR="9144" marT="9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35,629</a:t>
                      </a:r>
                    </a:p>
                  </a:txBody>
                  <a:tcPr marL="9144" marR="9144" marT="914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7,102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257,632</a:t>
                      </a:r>
                    </a:p>
                  </a:txBody>
                  <a:tcPr marL="9144" marR="9144" marT="9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36,276</a:t>
                      </a:r>
                    </a:p>
                  </a:txBody>
                  <a:tcPr marL="9144" marR="9144" marT="914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 </a:t>
                      </a:r>
                    </a:p>
                  </a:txBody>
                  <a:tcPr marL="9144" marR="9144" marT="9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(3,634)</a:t>
                      </a:r>
                    </a:p>
                  </a:txBody>
                  <a:tcPr marL="9144" marR="9144" marT="9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(647)</a:t>
                      </a:r>
                    </a:p>
                  </a:txBody>
                  <a:tcPr marL="9144" marR="9144" marT="914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Onondaga County, New York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27,166</a:t>
                      </a:r>
                    </a:p>
                  </a:txBody>
                  <a:tcPr marL="9144" marR="9144" marT="9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1,198,206</a:t>
                      </a:r>
                    </a:p>
                  </a:txBody>
                  <a:tcPr marL="9144" marR="9144" marT="9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44,107</a:t>
                      </a:r>
                    </a:p>
                  </a:txBody>
                  <a:tcPr marL="9144" marR="9144" marT="914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27,147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1,245,461</a:t>
                      </a:r>
                    </a:p>
                  </a:txBody>
                  <a:tcPr marL="9144" marR="9144" marT="9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45,878</a:t>
                      </a:r>
                    </a:p>
                  </a:txBody>
                  <a:tcPr marL="9144" marR="9144" marT="914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 </a:t>
                      </a:r>
                    </a:p>
                  </a:txBody>
                  <a:tcPr marL="9144" marR="9144" marT="9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(47,255)</a:t>
                      </a:r>
                    </a:p>
                  </a:txBody>
                  <a:tcPr marL="9144" marR="9144" marT="9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(1,772)</a:t>
                      </a:r>
                    </a:p>
                  </a:txBody>
                  <a:tcPr marL="9144" marR="9144" marT="914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Hamilton County, New York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512</a:t>
                      </a:r>
                    </a:p>
                  </a:txBody>
                  <a:tcPr marL="9144" marR="9144" marT="9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18,130</a:t>
                      </a:r>
                    </a:p>
                  </a:txBody>
                  <a:tcPr marL="9144" marR="9144" marT="9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35,410</a:t>
                      </a:r>
                    </a:p>
                  </a:txBody>
                  <a:tcPr marL="9144" marR="9144" marT="914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509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20,436</a:t>
                      </a:r>
                    </a:p>
                  </a:txBody>
                  <a:tcPr marL="9144" marR="9144" marT="9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40,149</a:t>
                      </a:r>
                    </a:p>
                  </a:txBody>
                  <a:tcPr marL="9144" marR="9144" marT="914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</a:t>
                      </a:r>
                    </a:p>
                  </a:txBody>
                  <a:tcPr marL="9144" marR="9144" marT="9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(2,306)</a:t>
                      </a:r>
                    </a:p>
                  </a:txBody>
                  <a:tcPr marL="9144" marR="9144" marT="9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(4,739)</a:t>
                      </a:r>
                    </a:p>
                  </a:txBody>
                  <a:tcPr marL="9144" marR="9144" marT="914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Yates County, New York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1,858</a:t>
                      </a:r>
                    </a:p>
                  </a:txBody>
                  <a:tcPr marL="9144" marR="9144" marT="9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80,936</a:t>
                      </a:r>
                    </a:p>
                  </a:txBody>
                  <a:tcPr marL="9144" marR="9144" marT="9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43,561</a:t>
                      </a:r>
                    </a:p>
                  </a:txBody>
                  <a:tcPr marL="9144" marR="9144" marT="914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1,884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70,756</a:t>
                      </a:r>
                    </a:p>
                  </a:txBody>
                  <a:tcPr marL="9144" marR="9144" marT="9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37,556</a:t>
                      </a:r>
                    </a:p>
                  </a:txBody>
                  <a:tcPr marL="9144" marR="9144" marT="914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(26)</a:t>
                      </a:r>
                    </a:p>
                  </a:txBody>
                  <a:tcPr marL="9144" marR="9144" marT="9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10,180 </a:t>
                      </a:r>
                    </a:p>
                  </a:txBody>
                  <a:tcPr marL="9144" marR="9144" marT="9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6,005 </a:t>
                      </a:r>
                    </a:p>
                  </a:txBody>
                  <a:tcPr marL="9144" marR="9144" marT="914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Suffolk County, New York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121,791</a:t>
                      </a:r>
                    </a:p>
                  </a:txBody>
                  <a:tcPr marL="9144" marR="9144" marT="9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6,466,440</a:t>
                      </a:r>
                    </a:p>
                  </a:txBody>
                  <a:tcPr marL="9144" marR="9144" marT="9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53,095</a:t>
                      </a:r>
                    </a:p>
                  </a:txBody>
                  <a:tcPr marL="9144" marR="9144" marT="914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121,818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6,494,263</a:t>
                      </a:r>
                    </a:p>
                  </a:txBody>
                  <a:tcPr marL="9144" marR="9144" marT="9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53,311</a:t>
                      </a:r>
                    </a:p>
                  </a:txBody>
                  <a:tcPr marL="9144" marR="9144" marT="914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(27)</a:t>
                      </a:r>
                    </a:p>
                  </a:txBody>
                  <a:tcPr marL="9144" marR="9144" marT="9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(27,823)</a:t>
                      </a:r>
                    </a:p>
                  </a:txBody>
                  <a:tcPr marL="9144" marR="9144" marT="9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(217)</a:t>
                      </a:r>
                    </a:p>
                  </a:txBody>
                  <a:tcPr marL="9144" marR="9144" marT="914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Franklin County, New York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2,818</a:t>
                      </a:r>
                    </a:p>
                  </a:txBody>
                  <a:tcPr marL="9144" marR="9144" marT="9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96,134</a:t>
                      </a:r>
                    </a:p>
                  </a:txBody>
                  <a:tcPr marL="9144" marR="9144" marT="9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34,114</a:t>
                      </a:r>
                    </a:p>
                  </a:txBody>
                  <a:tcPr marL="9144" marR="9144" marT="914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2,854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101,034</a:t>
                      </a:r>
                    </a:p>
                  </a:txBody>
                  <a:tcPr marL="9144" marR="9144" marT="9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35,401</a:t>
                      </a:r>
                    </a:p>
                  </a:txBody>
                  <a:tcPr marL="9144" marR="9144" marT="914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(36)</a:t>
                      </a:r>
                    </a:p>
                  </a:txBody>
                  <a:tcPr marL="9144" marR="9144" marT="9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(4,900)</a:t>
                      </a:r>
                    </a:p>
                  </a:txBody>
                  <a:tcPr marL="9144" marR="9144" marT="9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(1,287)</a:t>
                      </a:r>
                    </a:p>
                  </a:txBody>
                  <a:tcPr marL="9144" marR="9144" marT="914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Columbia County, New York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5,810</a:t>
                      </a:r>
                    </a:p>
                  </a:txBody>
                  <a:tcPr marL="9144" marR="9144" marT="9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249,747</a:t>
                      </a:r>
                    </a:p>
                  </a:txBody>
                  <a:tcPr marL="9144" marR="9144" marT="9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42,986</a:t>
                      </a:r>
                    </a:p>
                  </a:txBody>
                  <a:tcPr marL="9144" marR="9144" marT="914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5,870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281,237</a:t>
                      </a:r>
                    </a:p>
                  </a:txBody>
                  <a:tcPr marL="9144" marR="9144" marT="9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47,911</a:t>
                      </a:r>
                    </a:p>
                  </a:txBody>
                  <a:tcPr marL="9144" marR="9144" marT="914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(60)</a:t>
                      </a:r>
                    </a:p>
                  </a:txBody>
                  <a:tcPr marL="9144" marR="9144" marT="9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(31,490)</a:t>
                      </a:r>
                    </a:p>
                  </a:txBody>
                  <a:tcPr marL="9144" marR="9144" marT="9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(4,925)</a:t>
                      </a:r>
                    </a:p>
                  </a:txBody>
                  <a:tcPr marL="9144" marR="9144" marT="914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Ontario County, New York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6,826</a:t>
                      </a:r>
                    </a:p>
                  </a:txBody>
                  <a:tcPr marL="9144" marR="9144" marT="9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287,758</a:t>
                      </a:r>
                    </a:p>
                  </a:txBody>
                  <a:tcPr marL="9144" marR="9144" marT="9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42,156</a:t>
                      </a:r>
                    </a:p>
                  </a:txBody>
                  <a:tcPr marL="9144" marR="9144" marT="914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6,895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271,210</a:t>
                      </a:r>
                    </a:p>
                  </a:txBody>
                  <a:tcPr marL="9144" marR="9144" marT="9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39,334</a:t>
                      </a:r>
                    </a:p>
                  </a:txBody>
                  <a:tcPr marL="9144" marR="9144" marT="914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(69)</a:t>
                      </a:r>
                    </a:p>
                  </a:txBody>
                  <a:tcPr marL="9144" marR="9144" marT="9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16,548 </a:t>
                      </a:r>
                    </a:p>
                  </a:txBody>
                  <a:tcPr marL="9144" marR="9144" marT="9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2,822 </a:t>
                      </a:r>
                    </a:p>
                  </a:txBody>
                  <a:tcPr marL="9144" marR="9144" marT="914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Essex County, New York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2,989</a:t>
                      </a:r>
                    </a:p>
                  </a:txBody>
                  <a:tcPr marL="9144" marR="9144" marT="9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125,120</a:t>
                      </a:r>
                    </a:p>
                  </a:txBody>
                  <a:tcPr marL="9144" marR="9144" marT="9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41,860</a:t>
                      </a:r>
                    </a:p>
                  </a:txBody>
                  <a:tcPr marL="9144" marR="9144" marT="914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3,073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105,970</a:t>
                      </a:r>
                    </a:p>
                  </a:txBody>
                  <a:tcPr marL="9144" marR="9144" marT="9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34,484</a:t>
                      </a:r>
                    </a:p>
                  </a:txBody>
                  <a:tcPr marL="9144" marR="9144" marT="914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(84)</a:t>
                      </a:r>
                    </a:p>
                  </a:txBody>
                  <a:tcPr marL="9144" marR="9144" marT="9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19,150 </a:t>
                      </a:r>
                    </a:p>
                  </a:txBody>
                  <a:tcPr marL="9144" marR="9144" marT="9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7,376 </a:t>
                      </a:r>
                    </a:p>
                  </a:txBody>
                  <a:tcPr marL="9144" marR="9144" marT="914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Dutchess County, New York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20,470</a:t>
                      </a:r>
                    </a:p>
                  </a:txBody>
                  <a:tcPr marL="9144" marR="9144" marT="9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917,705</a:t>
                      </a:r>
                    </a:p>
                  </a:txBody>
                  <a:tcPr marL="9144" marR="9144" marT="9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44,832</a:t>
                      </a:r>
                    </a:p>
                  </a:txBody>
                  <a:tcPr marL="9144" marR="9144" marT="914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20,558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923,636</a:t>
                      </a:r>
                    </a:p>
                  </a:txBody>
                  <a:tcPr marL="9144" marR="9144" marT="9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44,928</a:t>
                      </a:r>
                    </a:p>
                  </a:txBody>
                  <a:tcPr marL="9144" marR="9144" marT="914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(88)</a:t>
                      </a:r>
                    </a:p>
                  </a:txBody>
                  <a:tcPr marL="9144" marR="9144" marT="9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(5,931)</a:t>
                      </a:r>
                    </a:p>
                  </a:txBody>
                  <a:tcPr marL="9144" marR="9144" marT="9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(97)</a:t>
                      </a:r>
                    </a:p>
                  </a:txBody>
                  <a:tcPr marL="9144" marR="9144" marT="914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6921277"/>
              </p:ext>
            </p:extLst>
          </p:nvPr>
        </p:nvGraphicFramePr>
        <p:xfrm>
          <a:off x="152400" y="4495800"/>
          <a:ext cx="8839199" cy="1371600"/>
        </p:xfrm>
        <a:graphic>
          <a:graphicData uri="http://schemas.openxmlformats.org/drawingml/2006/table">
            <a:tbl>
              <a:tblPr/>
              <a:tblGrid>
                <a:gridCol w="2317835"/>
                <a:gridCol w="798802"/>
                <a:gridCol w="628565"/>
                <a:gridCol w="746421"/>
                <a:gridCol w="798802"/>
                <a:gridCol w="628565"/>
                <a:gridCol w="746421"/>
                <a:gridCol w="798802"/>
                <a:gridCol w="628565"/>
                <a:gridCol w="746421"/>
              </a:tblGrid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Steuben County, New York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5,242</a:t>
                      </a:r>
                    </a:p>
                  </a:txBody>
                  <a:tcPr marL="9144" marR="9144" marT="9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188,312</a:t>
                      </a:r>
                    </a:p>
                  </a:txBody>
                  <a:tcPr marL="9144" marR="9144" marT="9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35,924</a:t>
                      </a:r>
                    </a:p>
                  </a:txBody>
                  <a:tcPr marL="9144" marR="9144" marT="914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5,766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199,117</a:t>
                      </a:r>
                    </a:p>
                  </a:txBody>
                  <a:tcPr marL="9144" marR="9144" marT="9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34,533</a:t>
                      </a:r>
                    </a:p>
                  </a:txBody>
                  <a:tcPr marL="9144" marR="9144" marT="914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(524)</a:t>
                      </a:r>
                    </a:p>
                  </a:txBody>
                  <a:tcPr marL="9144" marR="9144" marT="9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(10,805)</a:t>
                      </a:r>
                    </a:p>
                  </a:txBody>
                  <a:tcPr marL="9144" marR="9144" marT="9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1,391 </a:t>
                      </a:r>
                    </a:p>
                  </a:txBody>
                  <a:tcPr marL="9144" marR="9144" marT="914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Sullivan County, New York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5,696</a:t>
                      </a:r>
                    </a:p>
                  </a:txBody>
                  <a:tcPr marL="9144" marR="9144" marT="9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217,145</a:t>
                      </a:r>
                    </a:p>
                  </a:txBody>
                  <a:tcPr marL="9144" marR="9144" marT="9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38,122</a:t>
                      </a:r>
                    </a:p>
                  </a:txBody>
                  <a:tcPr marL="9144" marR="9144" marT="914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6,238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244,078</a:t>
                      </a:r>
                    </a:p>
                  </a:txBody>
                  <a:tcPr marL="9144" marR="9144" marT="9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39,128</a:t>
                      </a:r>
                    </a:p>
                  </a:txBody>
                  <a:tcPr marL="9144" marR="9144" marT="914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(542)</a:t>
                      </a:r>
                    </a:p>
                  </a:txBody>
                  <a:tcPr marL="9144" marR="9144" marT="9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(26,933)</a:t>
                      </a:r>
                    </a:p>
                  </a:txBody>
                  <a:tcPr marL="9144" marR="9144" marT="9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(1,005)</a:t>
                      </a:r>
                    </a:p>
                  </a:txBody>
                  <a:tcPr marL="9144" marR="9144" marT="914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Orange County, New York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23,387</a:t>
                      </a:r>
                    </a:p>
                  </a:txBody>
                  <a:tcPr marL="9144" marR="9144" marT="9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1,036,303</a:t>
                      </a:r>
                    </a:p>
                  </a:txBody>
                  <a:tcPr marL="9144" marR="9144" marT="9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44,311</a:t>
                      </a:r>
                    </a:p>
                  </a:txBody>
                  <a:tcPr marL="9144" marR="9144" marT="914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23,932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1,050,681</a:t>
                      </a:r>
                    </a:p>
                  </a:txBody>
                  <a:tcPr marL="9144" marR="9144" marT="9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43,903</a:t>
                      </a:r>
                    </a:p>
                  </a:txBody>
                  <a:tcPr marL="9144" marR="9144" marT="914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(545)</a:t>
                      </a:r>
                    </a:p>
                  </a:txBody>
                  <a:tcPr marL="9144" marR="9144" marT="9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(14,378)</a:t>
                      </a:r>
                    </a:p>
                  </a:txBody>
                  <a:tcPr marL="9144" marR="9144" marT="9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408 </a:t>
                      </a:r>
                    </a:p>
                  </a:txBody>
                  <a:tcPr marL="9144" marR="9144" marT="914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Ulster County, New York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15,646</a:t>
                      </a:r>
                    </a:p>
                  </a:txBody>
                  <a:tcPr marL="9144" marR="9144" marT="9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632,067</a:t>
                      </a:r>
                    </a:p>
                  </a:txBody>
                  <a:tcPr marL="9144" marR="9144" marT="9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40,398</a:t>
                      </a:r>
                    </a:p>
                  </a:txBody>
                  <a:tcPr marL="9144" marR="9144" marT="914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16,243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667,257</a:t>
                      </a:r>
                    </a:p>
                  </a:txBody>
                  <a:tcPr marL="9144" marR="9144" marT="9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41,080</a:t>
                      </a:r>
                    </a:p>
                  </a:txBody>
                  <a:tcPr marL="9144" marR="9144" marT="914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(597)</a:t>
                      </a:r>
                    </a:p>
                  </a:txBody>
                  <a:tcPr marL="9144" marR="9144" marT="9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(35,190)</a:t>
                      </a:r>
                    </a:p>
                  </a:txBody>
                  <a:tcPr marL="9144" marR="9144" marT="9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(682)</a:t>
                      </a:r>
                    </a:p>
                  </a:txBody>
                  <a:tcPr marL="9144" marR="9144" marT="914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New York County, New York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219,249</a:t>
                      </a:r>
                    </a:p>
                  </a:txBody>
                  <a:tcPr marL="9144" marR="9144" marT="9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16,659,381</a:t>
                      </a:r>
                    </a:p>
                  </a:txBody>
                  <a:tcPr marL="9144" marR="9144" marT="9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75,984</a:t>
                      </a:r>
                    </a:p>
                  </a:txBody>
                  <a:tcPr marL="9144" marR="9144" marT="914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220,602</a:t>
                      </a:r>
                    </a:p>
                  </a:txBody>
                  <a:tcPr marL="9144" marR="9144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15,731,504</a:t>
                      </a:r>
                    </a:p>
                  </a:txBody>
                  <a:tcPr marL="9144" marR="9144" marT="9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71,312</a:t>
                      </a:r>
                    </a:p>
                  </a:txBody>
                  <a:tcPr marL="9144" marR="9144" marT="914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(1,353)</a:t>
                      </a:r>
                    </a:p>
                  </a:txBody>
                  <a:tcPr marL="9144" marR="9144" marT="9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927,877 </a:t>
                      </a:r>
                    </a:p>
                  </a:txBody>
                  <a:tcPr marL="9144" marR="9144" marT="9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4,672 </a:t>
                      </a:r>
                    </a:p>
                  </a:txBody>
                  <a:tcPr marL="9144" marR="9144" marT="914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27771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1091753"/>
              </p:ext>
            </p:extLst>
          </p:nvPr>
        </p:nvGraphicFramePr>
        <p:xfrm>
          <a:off x="152400" y="228600"/>
          <a:ext cx="8839200" cy="5715004"/>
        </p:xfrm>
        <a:graphic>
          <a:graphicData uri="http://schemas.openxmlformats.org/drawingml/2006/table">
            <a:tbl>
              <a:tblPr/>
              <a:tblGrid>
                <a:gridCol w="388123"/>
                <a:gridCol w="2216060"/>
                <a:gridCol w="763727"/>
                <a:gridCol w="600966"/>
                <a:gridCol w="713646"/>
                <a:gridCol w="763727"/>
                <a:gridCol w="600966"/>
                <a:gridCol w="713646"/>
                <a:gridCol w="763727"/>
                <a:gridCol w="600966"/>
                <a:gridCol w="713646"/>
              </a:tblGrid>
              <a:tr h="357029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Kings County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42" marR="8742" marT="87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2007</a:t>
                      </a:r>
                    </a:p>
                  </a:txBody>
                  <a:tcPr marL="8742" marR="8742" marT="87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Change: 2007 to 2013</a:t>
                      </a:r>
                    </a:p>
                  </a:txBody>
                  <a:tcPr marL="8742" marR="8742" marT="87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8654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2012 NAICS code</a:t>
                      </a:r>
                    </a:p>
                  </a:txBody>
                  <a:tcPr marL="8742" marR="8742" marT="87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Meaning of 2012 NAICS code</a:t>
                      </a:r>
                    </a:p>
                  </a:txBody>
                  <a:tcPr marL="8742" marR="8742" marT="87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Number of nonemployer establishments</a:t>
                      </a:r>
                    </a:p>
                  </a:txBody>
                  <a:tcPr marL="8742" marR="8742" marT="87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Receipts ($1,000)</a:t>
                      </a:r>
                    </a:p>
                  </a:txBody>
                  <a:tcPr marL="8742" marR="8742" marT="87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Receipts per establishment ($)</a:t>
                      </a:r>
                    </a:p>
                  </a:txBody>
                  <a:tcPr marL="8742" marR="8742" marT="87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Number of nonemployer establishments</a:t>
                      </a:r>
                    </a:p>
                  </a:txBody>
                  <a:tcPr marL="8742" marR="8742" marT="87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Receipts ($1,000)</a:t>
                      </a:r>
                    </a:p>
                  </a:txBody>
                  <a:tcPr marL="8742" marR="8742" marT="87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Receipts per establishment ($)</a:t>
                      </a:r>
                    </a:p>
                  </a:txBody>
                  <a:tcPr marL="8742" marR="8742" marT="87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Number of nonemployer establishments</a:t>
                      </a:r>
                    </a:p>
                  </a:txBody>
                  <a:tcPr marL="8742" marR="8742" marT="87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Receipts ($1,000)</a:t>
                      </a:r>
                    </a:p>
                  </a:txBody>
                  <a:tcPr marL="8742" marR="8742" marT="87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Receipts per establishment ($)</a:t>
                      </a:r>
                    </a:p>
                  </a:txBody>
                  <a:tcPr marL="8742" marR="8742" marT="87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040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742" marR="8742" marT="87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for all sectors</a:t>
                      </a: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245,568</a:t>
                      </a: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9,374,618</a:t>
                      </a: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38,175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212,668</a:t>
                      </a:r>
                    </a:p>
                  </a:txBody>
                  <a:tcPr marL="8742" marR="8742" marT="87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7,441,560</a:t>
                      </a: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34,991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32,900 </a:t>
                      </a:r>
                    </a:p>
                  </a:txBody>
                  <a:tcPr marL="8742" marR="8742" marT="87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1,933,058 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3,184 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12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8742" marR="8742" marT="87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Agriculture, forestry, fishing and hunting</a:t>
                      </a: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</a:t>
                      </a: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2,295</a:t>
                      </a: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24,946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</a:t>
                      </a:r>
                    </a:p>
                  </a:txBody>
                  <a:tcPr marL="8742" marR="8742" marT="87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3,617</a:t>
                      </a: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44,654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 </a:t>
                      </a:r>
                    </a:p>
                  </a:txBody>
                  <a:tcPr marL="8742" marR="8742" marT="87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(1,322)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(19,709)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2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8742" marR="8742" marT="87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Mining, quarrying, and oil and gas extraction</a:t>
                      </a: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</a:t>
                      </a: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756</a:t>
                      </a: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27,000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8742" marR="8742" marT="87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285</a:t>
                      </a: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20,357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 </a:t>
                      </a:r>
                    </a:p>
                  </a:txBody>
                  <a:tcPr marL="8742" marR="8742" marT="87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471 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6,643 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2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8742" marR="8742" marT="87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Utilities</a:t>
                      </a: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157</a:t>
                      </a: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3,965</a:t>
                      </a: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25,255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109</a:t>
                      </a:r>
                    </a:p>
                  </a:txBody>
                  <a:tcPr marL="8742" marR="8742" marT="87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2,580</a:t>
                      </a: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23,670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 </a:t>
                      </a:r>
                    </a:p>
                  </a:txBody>
                  <a:tcPr marL="8742" marR="8742" marT="87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1,385 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1,585 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2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8742" marR="8742" marT="87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Construction</a:t>
                      </a: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18,609</a:t>
                      </a: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440,663</a:t>
                      </a: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23,680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17,893</a:t>
                      </a:r>
                    </a:p>
                  </a:txBody>
                  <a:tcPr marL="8742" marR="8742" marT="87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431,333</a:t>
                      </a: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24,106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716 </a:t>
                      </a:r>
                    </a:p>
                  </a:txBody>
                  <a:tcPr marL="8742" marR="8742" marT="87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9,330 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(426)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2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31-33</a:t>
                      </a:r>
                    </a:p>
                  </a:txBody>
                  <a:tcPr marL="8742" marR="8742" marT="87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Manufacturing</a:t>
                      </a: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2,239</a:t>
                      </a: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99,746</a:t>
                      </a: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44,549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2,120</a:t>
                      </a:r>
                    </a:p>
                  </a:txBody>
                  <a:tcPr marL="8742" marR="8742" marT="87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90,759</a:t>
                      </a: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42,811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119 </a:t>
                      </a:r>
                    </a:p>
                  </a:txBody>
                  <a:tcPr marL="8742" marR="8742" marT="87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8,987 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1,739 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2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</a:t>
                      </a:r>
                    </a:p>
                  </a:txBody>
                  <a:tcPr marL="8742" marR="8742" marT="87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Wholesale trade</a:t>
                      </a: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4,866</a:t>
                      </a: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465,210</a:t>
                      </a: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95,604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4,147</a:t>
                      </a:r>
                    </a:p>
                  </a:txBody>
                  <a:tcPr marL="8742" marR="8742" marT="87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385,690</a:t>
                      </a: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93,005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719 </a:t>
                      </a:r>
                    </a:p>
                  </a:txBody>
                  <a:tcPr marL="8742" marR="8742" marT="87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79,520 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2,600 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2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44-45</a:t>
                      </a:r>
                    </a:p>
                  </a:txBody>
                  <a:tcPr marL="8742" marR="8742" marT="87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Retail trade</a:t>
                      </a: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15,355</a:t>
                      </a: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672,430</a:t>
                      </a: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43,792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14,580</a:t>
                      </a:r>
                    </a:p>
                  </a:txBody>
                  <a:tcPr marL="8742" marR="8742" marT="87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627,145</a:t>
                      </a: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43,014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775 </a:t>
                      </a:r>
                    </a:p>
                  </a:txBody>
                  <a:tcPr marL="8742" marR="8742" marT="87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45,285 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778 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2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48-49</a:t>
                      </a:r>
                    </a:p>
                  </a:txBody>
                  <a:tcPr marL="8742" marR="8742" marT="87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Transportation and warehousing</a:t>
                      </a: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20,796</a:t>
                      </a: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881,526</a:t>
                      </a: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42,389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18,700</a:t>
                      </a:r>
                    </a:p>
                  </a:txBody>
                  <a:tcPr marL="8742" marR="8742" marT="87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638,679</a:t>
                      </a: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34,154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2,096 </a:t>
                      </a:r>
                    </a:p>
                  </a:txBody>
                  <a:tcPr marL="8742" marR="8742" marT="87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242,847 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8,235 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2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</a:t>
                      </a:r>
                    </a:p>
                  </a:txBody>
                  <a:tcPr marL="8742" marR="8742" marT="87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Information</a:t>
                      </a: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6,580</a:t>
                      </a: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212,715</a:t>
                      </a: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32,328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5,020</a:t>
                      </a:r>
                    </a:p>
                  </a:txBody>
                  <a:tcPr marL="8742" marR="8742" marT="87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143,800</a:t>
                      </a: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28,645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1,560 </a:t>
                      </a:r>
                    </a:p>
                  </a:txBody>
                  <a:tcPr marL="8742" marR="8742" marT="87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68,915 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3,682 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2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</a:t>
                      </a:r>
                    </a:p>
                  </a:txBody>
                  <a:tcPr marL="8742" marR="8742" marT="87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Finance and insurance</a:t>
                      </a: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3,336</a:t>
                      </a: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193,487</a:t>
                      </a: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58,000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3,511</a:t>
                      </a:r>
                    </a:p>
                  </a:txBody>
                  <a:tcPr marL="8742" marR="8742" marT="87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266,667</a:t>
                      </a: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75,952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(175)</a:t>
                      </a:r>
                    </a:p>
                  </a:txBody>
                  <a:tcPr marL="8742" marR="8742" marT="87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(73,180)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(17,952)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2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</a:t>
                      </a:r>
                    </a:p>
                  </a:txBody>
                  <a:tcPr marL="8742" marR="8742" marT="87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Real estate and rental and leasing</a:t>
                      </a: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21,229</a:t>
                      </a: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2,583,428</a:t>
                      </a: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121,693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18,241</a:t>
                      </a:r>
                    </a:p>
                  </a:txBody>
                  <a:tcPr marL="8742" marR="8742" marT="87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1,869,616</a:t>
                      </a: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102,495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2,988 </a:t>
                      </a:r>
                    </a:p>
                  </a:txBody>
                  <a:tcPr marL="8742" marR="8742" marT="87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713,812 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19,198 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1912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</a:t>
                      </a:r>
                    </a:p>
                  </a:txBody>
                  <a:tcPr marL="8742" marR="8742" marT="87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Professional, scientific, and technical services</a:t>
                      </a: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35,817</a:t>
                      </a: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1,344,020</a:t>
                      </a: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37,525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28,454</a:t>
                      </a:r>
                    </a:p>
                  </a:txBody>
                  <a:tcPr marL="8742" marR="8742" marT="87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983,603</a:t>
                      </a: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34,568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7,363 </a:t>
                      </a:r>
                    </a:p>
                  </a:txBody>
                  <a:tcPr marL="8742" marR="8742" marT="87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360,417 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2,956 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91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</a:t>
                      </a:r>
                    </a:p>
                  </a:txBody>
                  <a:tcPr marL="8742" marR="8742" marT="87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Administrative and support and waste management and remediation services</a:t>
                      </a: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14,815</a:t>
                      </a: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237,482</a:t>
                      </a: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16,030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12,566</a:t>
                      </a:r>
                    </a:p>
                  </a:txBody>
                  <a:tcPr marL="8742" marR="8742" marT="87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207,832</a:t>
                      </a: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16,539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2,249 </a:t>
                      </a:r>
                    </a:p>
                  </a:txBody>
                  <a:tcPr marL="8742" marR="8742" marT="87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29,650 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(509)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2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</a:t>
                      </a:r>
                    </a:p>
                  </a:txBody>
                  <a:tcPr marL="8742" marR="8742" marT="87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Educational services</a:t>
                      </a: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7,707</a:t>
                      </a: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106,711</a:t>
                      </a: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13,846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6,070</a:t>
                      </a:r>
                    </a:p>
                  </a:txBody>
                  <a:tcPr marL="8742" marR="8742" marT="87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79,320</a:t>
                      </a: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13,068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1,637 </a:t>
                      </a:r>
                    </a:p>
                  </a:txBody>
                  <a:tcPr marL="8742" marR="8742" marT="87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27,391 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778 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2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</a:t>
                      </a:r>
                    </a:p>
                  </a:txBody>
                  <a:tcPr marL="8742" marR="8742" marT="87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Health care and social assistance</a:t>
                      </a: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28,659</a:t>
                      </a: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702,561</a:t>
                      </a: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24,514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26,822</a:t>
                      </a:r>
                    </a:p>
                  </a:txBody>
                  <a:tcPr marL="8742" marR="8742" marT="87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589,935</a:t>
                      </a: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21,994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1,837 </a:t>
                      </a:r>
                    </a:p>
                  </a:txBody>
                  <a:tcPr marL="8742" marR="8742" marT="87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112,626 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2,520 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2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</a:t>
                      </a:r>
                    </a:p>
                  </a:txBody>
                  <a:tcPr marL="8742" marR="8742" marT="87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Arts, entertainment, and recreation</a:t>
                      </a: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24,245</a:t>
                      </a: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656,051</a:t>
                      </a: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27,059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20,162</a:t>
                      </a:r>
                    </a:p>
                  </a:txBody>
                  <a:tcPr marL="8742" marR="8742" marT="87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471,146</a:t>
                      </a: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23,368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4,083 </a:t>
                      </a:r>
                    </a:p>
                  </a:txBody>
                  <a:tcPr marL="8742" marR="8742" marT="87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184,905 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3,691 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2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</a:t>
                      </a:r>
                    </a:p>
                  </a:txBody>
                  <a:tcPr marL="8742" marR="8742" marT="87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Accommodation and food services</a:t>
                      </a: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5,061</a:t>
                      </a: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121,900</a:t>
                      </a: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24,086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4,377</a:t>
                      </a:r>
                    </a:p>
                  </a:txBody>
                  <a:tcPr marL="8742" marR="8742" marT="87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121,576</a:t>
                      </a: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27,776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684 </a:t>
                      </a:r>
                    </a:p>
                  </a:txBody>
                  <a:tcPr marL="8742" marR="8742" marT="87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324 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(3,690)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2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</a:t>
                      </a:r>
                    </a:p>
                  </a:txBody>
                  <a:tcPr marL="8742" marR="8742" marT="87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Other services (except public administration)</a:t>
                      </a: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35,977</a:t>
                      </a: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649,672</a:t>
                      </a: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18,058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29,801</a:t>
                      </a:r>
                    </a:p>
                  </a:txBody>
                  <a:tcPr marL="8742" marR="8742" marT="87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527,977</a:t>
                      </a: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17,717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6,176 </a:t>
                      </a:r>
                    </a:p>
                  </a:txBody>
                  <a:tcPr marL="8742" marR="8742" marT="87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121,695 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341 </a:t>
                      </a:r>
                    </a:p>
                  </a:txBody>
                  <a:tcPr marL="8742" marR="8742" marT="87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021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12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811</a:t>
                      </a: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Repair and maintenance</a:t>
                      </a: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4,107</a:t>
                      </a: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93,050</a:t>
                      </a: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2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812</a:t>
                      </a: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Personal and laundry services</a:t>
                      </a: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30,593</a:t>
                      </a: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536,067</a:t>
                      </a: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91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813</a:t>
                      </a: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Religious, grantmaking, civic, professional, and similar organizations</a:t>
                      </a: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1,277</a:t>
                      </a: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20,555</a:t>
                      </a: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57930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792162"/>
          </a:xfrm>
        </p:spPr>
        <p:txBody>
          <a:bodyPr/>
          <a:lstStyle/>
          <a:p>
            <a:r>
              <a:rPr lang="en-US" dirty="0" smtClean="0"/>
              <a:t>What about Revenue data?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49" y="1295400"/>
            <a:ext cx="8555526" cy="381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9834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 dirty="0" smtClean="0"/>
              <a:t>Census Economic Programs </a:t>
            </a:r>
            <a:r>
              <a:rPr lang="en-US" dirty="0" smtClean="0">
                <a:solidFill>
                  <a:srgbClr val="C00000"/>
                </a:solidFill>
              </a:rPr>
              <a:t>Primer</a:t>
            </a:r>
          </a:p>
          <a:p>
            <a:r>
              <a:rPr lang="en-US" dirty="0" smtClean="0"/>
              <a:t>Using Economic Data in AFF to </a:t>
            </a:r>
            <a:r>
              <a:rPr lang="en-US" dirty="0" smtClean="0">
                <a:solidFill>
                  <a:srgbClr val="C00000"/>
                </a:solidFill>
              </a:rPr>
              <a:t>Promote Economic Development</a:t>
            </a:r>
          </a:p>
          <a:p>
            <a:pPr lvl="1"/>
            <a:r>
              <a:rPr lang="en-US" sz="2400" i="1" dirty="0" smtClean="0"/>
              <a:t>What are we </a:t>
            </a:r>
            <a:r>
              <a:rPr lang="en-US" sz="2400" i="1" dirty="0" smtClean="0">
                <a:solidFill>
                  <a:srgbClr val="C00000"/>
                </a:solidFill>
              </a:rPr>
              <a:t>good</a:t>
            </a:r>
            <a:r>
              <a:rPr lang="en-US" sz="2400" i="1" dirty="0" smtClean="0"/>
              <a:t> </a:t>
            </a:r>
            <a:r>
              <a:rPr lang="en-US" sz="2400" i="1" dirty="0" smtClean="0">
                <a:solidFill>
                  <a:srgbClr val="C00000"/>
                </a:solidFill>
              </a:rPr>
              <a:t>at</a:t>
            </a:r>
            <a:r>
              <a:rPr lang="en-US" sz="2400" i="1" dirty="0" smtClean="0"/>
              <a:t>, and how can we continue to promote this and related businesses?</a:t>
            </a:r>
          </a:p>
          <a:p>
            <a:pPr lvl="1"/>
            <a:r>
              <a:rPr lang="en-US" sz="2400" i="1" dirty="0"/>
              <a:t>What are </a:t>
            </a:r>
            <a:r>
              <a:rPr lang="en-US" sz="2400" i="1" dirty="0" smtClean="0"/>
              <a:t>we </a:t>
            </a:r>
            <a:r>
              <a:rPr lang="en-US" sz="2400" i="1" dirty="0" smtClean="0">
                <a:solidFill>
                  <a:srgbClr val="C00000"/>
                </a:solidFill>
              </a:rPr>
              <a:t>not </a:t>
            </a:r>
            <a:r>
              <a:rPr lang="en-US" sz="2400" i="1" dirty="0">
                <a:solidFill>
                  <a:srgbClr val="C00000"/>
                </a:solidFill>
              </a:rPr>
              <a:t>so </a:t>
            </a:r>
            <a:r>
              <a:rPr lang="en-US" sz="2400" i="1" dirty="0" smtClean="0">
                <a:solidFill>
                  <a:srgbClr val="C00000"/>
                </a:solidFill>
              </a:rPr>
              <a:t>good at </a:t>
            </a:r>
            <a:r>
              <a:rPr lang="en-US" sz="2400" i="1" dirty="0" smtClean="0"/>
              <a:t>and how can we improve?</a:t>
            </a:r>
            <a:endParaRPr lang="en-US" sz="2400" i="1" dirty="0"/>
          </a:p>
          <a:p>
            <a:pPr lvl="1"/>
            <a:r>
              <a:rPr lang="en-US" sz="2400" i="1" dirty="0" smtClean="0"/>
              <a:t>How can we </a:t>
            </a:r>
            <a:r>
              <a:rPr lang="en-US" sz="2400" i="1" dirty="0" smtClean="0">
                <a:solidFill>
                  <a:srgbClr val="C00000"/>
                </a:solidFill>
              </a:rPr>
              <a:t>help businesses </a:t>
            </a:r>
            <a:r>
              <a:rPr lang="en-US" sz="2400" i="1" dirty="0" smtClean="0"/>
              <a:t>succeed?</a:t>
            </a:r>
          </a:p>
        </p:txBody>
      </p:sp>
    </p:spTree>
    <p:extLst>
      <p:ext uri="{BB962C8B-B14F-4D97-AF65-F5344CB8AC3E}">
        <p14:creationId xmlns:p14="http://schemas.microsoft.com/office/powerpoint/2010/main" val="188882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526581"/>
              </p:ext>
            </p:extLst>
          </p:nvPr>
        </p:nvGraphicFramePr>
        <p:xfrm>
          <a:off x="152400" y="152400"/>
          <a:ext cx="8839200" cy="5791211"/>
        </p:xfrm>
        <a:graphic>
          <a:graphicData uri="http://schemas.openxmlformats.org/drawingml/2006/table">
            <a:tbl>
              <a:tblPr/>
              <a:tblGrid>
                <a:gridCol w="345073"/>
                <a:gridCol w="2455334"/>
                <a:gridCol w="557427"/>
                <a:gridCol w="746554"/>
                <a:gridCol w="610515"/>
                <a:gridCol w="587289"/>
                <a:gridCol w="703420"/>
                <a:gridCol w="746554"/>
                <a:gridCol w="746554"/>
                <a:gridCol w="703420"/>
                <a:gridCol w="637060"/>
              </a:tblGrid>
              <a:tr h="30028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New York: 2012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81" marR="8381" marT="8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81" marR="8381" marT="8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81" marR="8381" marT="8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81" marR="8381" marT="8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81" marR="8381" marT="8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81" marR="8381" marT="8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81" marR="8381" marT="8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81" marR="8381" marT="8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81" marR="8381" marT="8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592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2012 NAICS code</a:t>
                      </a:r>
                    </a:p>
                  </a:txBody>
                  <a:tcPr marL="8381" marR="8381" marT="8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Meaning of 2012 NAICS code</a:t>
                      </a:r>
                    </a:p>
                  </a:txBody>
                  <a:tcPr marL="8381" marR="8381" marT="8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Number of establish-ments</a:t>
                      </a:r>
                    </a:p>
                  </a:txBody>
                  <a:tcPr marL="8381" marR="8381" marT="8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Value of shipments or business done ($1,000)</a:t>
                      </a:r>
                    </a:p>
                  </a:txBody>
                  <a:tcPr marL="8381" marR="8381" marT="8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Annual payroll ($1,000)</a:t>
                      </a:r>
                    </a:p>
                  </a:txBody>
                  <a:tcPr marL="8381" marR="8381" marT="8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Number of employees</a:t>
                      </a:r>
                    </a:p>
                  </a:txBody>
                  <a:tcPr marL="8381" marR="8381" marT="8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Number of nonemployer establish-ments</a:t>
                      </a:r>
                    </a:p>
                  </a:txBody>
                  <a:tcPr marL="8381" marR="8381" marT="8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Nonemployer value of shipments or business done ($1,000)</a:t>
                      </a:r>
                    </a:p>
                  </a:txBody>
                  <a:tcPr marL="8381" marR="8381" marT="8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Value of shipments or business done per establish-ment ($1,000)</a:t>
                      </a:r>
                    </a:p>
                  </a:txBody>
                  <a:tcPr marL="8381" marR="8381" marT="8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Value of shipments or business done per employee ($1,000)</a:t>
                      </a:r>
                    </a:p>
                  </a:txBody>
                  <a:tcPr marL="8381" marR="8381" marT="8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Value of shipments or business done per $ of payroll ($)</a:t>
                      </a:r>
                    </a:p>
                  </a:txBody>
                  <a:tcPr marL="8381" marR="8381" marT="8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715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8381" marR="8381" marT="8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Construction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41,016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87,292,113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18,169,254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333,187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130,111</a:t>
                      </a:r>
                    </a:p>
                  </a:txBody>
                  <a:tcPr marL="8381" marR="8381" marT="8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5,325,053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2,128</a:t>
                      </a:r>
                    </a:p>
                  </a:txBody>
                  <a:tcPr marL="8381" marR="8381" marT="8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262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4.80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6086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236</a:t>
                      </a:r>
                    </a:p>
                  </a:txBody>
                  <a:tcPr marL="8381" marR="8381" marT="8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Construction of buildings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13,286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34,658,267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4,132,950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76,471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33,715</a:t>
                      </a:r>
                    </a:p>
                  </a:txBody>
                  <a:tcPr marL="8381" marR="8381" marT="8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1,779,242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2,609</a:t>
                      </a:r>
                    </a:p>
                  </a:txBody>
                  <a:tcPr marL="8381" marR="8381" marT="8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453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8.39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16086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237</a:t>
                      </a:r>
                    </a:p>
                  </a:txBody>
                  <a:tcPr marL="8381" marR="8381" marT="8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Heavy and civil engineering construction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1,204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11,084,718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2,424,484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36,458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1,598</a:t>
                      </a:r>
                    </a:p>
                  </a:txBody>
                  <a:tcPr marL="8381" marR="8381" marT="8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94,377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9,207</a:t>
                      </a:r>
                    </a:p>
                  </a:txBody>
                  <a:tcPr marL="8381" marR="8381" marT="8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304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4.57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086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238</a:t>
                      </a:r>
                    </a:p>
                  </a:txBody>
                  <a:tcPr marL="8381" marR="8381" marT="8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Specialty trade contractors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26,527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41,549,128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11,611,820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220,258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94,798</a:t>
                      </a:r>
                    </a:p>
                  </a:txBody>
                  <a:tcPr marL="8381" marR="8381" marT="8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3,451,434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1,566</a:t>
                      </a:r>
                    </a:p>
                  </a:txBody>
                  <a:tcPr marL="8381" marR="8381" marT="8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189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3.58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086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381" marR="8381" marT="8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81" marR="8381" marT="838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381" marR="8381" marT="8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81" marR="8381" marT="8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086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31-33</a:t>
                      </a:r>
                    </a:p>
                  </a:txBody>
                  <a:tcPr marL="8381" marR="8381" marT="8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Manufacturing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16,475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148,879,931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22,073,336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426,621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18,373</a:t>
                      </a:r>
                    </a:p>
                  </a:txBody>
                  <a:tcPr marL="8381" marR="8381" marT="8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875,695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9,037</a:t>
                      </a:r>
                    </a:p>
                  </a:txBody>
                  <a:tcPr marL="8381" marR="8381" marT="8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349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6.74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086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311</a:t>
                      </a:r>
                    </a:p>
                  </a:txBody>
                  <a:tcPr marL="8381" marR="8381" marT="8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Food manufacturing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1,990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18,823,573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1,808,309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45,892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2,962</a:t>
                      </a:r>
                    </a:p>
                  </a:txBody>
                  <a:tcPr marL="8381" marR="8381" marT="8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110,970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9,459</a:t>
                      </a:r>
                    </a:p>
                  </a:txBody>
                  <a:tcPr marL="8381" marR="8381" marT="8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410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10.41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086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312</a:t>
                      </a:r>
                    </a:p>
                  </a:txBody>
                  <a:tcPr marL="8381" marR="8381" marT="8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Beverage and tobacco product manufacturing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261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3,498,003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290,623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6,114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218</a:t>
                      </a:r>
                    </a:p>
                  </a:txBody>
                  <a:tcPr marL="8381" marR="8381" marT="8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16,410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13,402</a:t>
                      </a:r>
                    </a:p>
                  </a:txBody>
                  <a:tcPr marL="8381" marR="8381" marT="8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572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12.04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086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313</a:t>
                      </a:r>
                    </a:p>
                  </a:txBody>
                  <a:tcPr marL="8381" marR="8381" marT="8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Textile mills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174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697,961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114,844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2,768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158</a:t>
                      </a:r>
                    </a:p>
                  </a:txBody>
                  <a:tcPr marL="8381" marR="8381" marT="8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4,297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4,011</a:t>
                      </a:r>
                    </a:p>
                  </a:txBody>
                  <a:tcPr marL="8381" marR="8381" marT="8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252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6.08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086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314</a:t>
                      </a:r>
                    </a:p>
                  </a:txBody>
                  <a:tcPr marL="8381" marR="8381" marT="8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Textile product mills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322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652,985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151,188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4,422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193</a:t>
                      </a:r>
                    </a:p>
                  </a:txBody>
                  <a:tcPr marL="8381" marR="8381" marT="8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7,297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2,028</a:t>
                      </a:r>
                    </a:p>
                  </a:txBody>
                  <a:tcPr marL="8381" marR="8381" marT="8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148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4.32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086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315</a:t>
                      </a:r>
                    </a:p>
                  </a:txBody>
                  <a:tcPr marL="8381" marR="8381" marT="8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Apparel manufacturing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1,106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1,531,147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333,900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11,648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2,112</a:t>
                      </a:r>
                    </a:p>
                  </a:txBody>
                  <a:tcPr marL="8381" marR="8381" marT="8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89,674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1,384</a:t>
                      </a:r>
                    </a:p>
                  </a:txBody>
                  <a:tcPr marL="8381" marR="8381" marT="8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131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4.59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086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316</a:t>
                      </a:r>
                    </a:p>
                  </a:txBody>
                  <a:tcPr marL="8381" marR="8381" marT="8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Leather and allied product manufacturing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116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197,728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50,182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1,532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353</a:t>
                      </a:r>
                    </a:p>
                  </a:txBody>
                  <a:tcPr marL="8381" marR="8381" marT="8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14,513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1,705</a:t>
                      </a:r>
                    </a:p>
                  </a:txBody>
                  <a:tcPr marL="8381" marR="8381" marT="8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129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3.94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086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321</a:t>
                      </a:r>
                    </a:p>
                  </a:txBody>
                  <a:tcPr marL="8381" marR="8381" marT="8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Wood product manufacturing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504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1,327,688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273,436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7,608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1,122</a:t>
                      </a:r>
                    </a:p>
                  </a:txBody>
                  <a:tcPr marL="8381" marR="8381" marT="8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56,507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2,634</a:t>
                      </a:r>
                    </a:p>
                  </a:txBody>
                  <a:tcPr marL="8381" marR="8381" marT="8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175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4.86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086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322</a:t>
                      </a:r>
                    </a:p>
                  </a:txBody>
                  <a:tcPr marL="8381" marR="8381" marT="8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Paper manufacturing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255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6,115,366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801,547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14,602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</a:t>
                      </a:r>
                    </a:p>
                  </a:txBody>
                  <a:tcPr marL="8381" marR="8381" marT="8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5,578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23,982</a:t>
                      </a:r>
                    </a:p>
                  </a:txBody>
                  <a:tcPr marL="8381" marR="8381" marT="8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419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7.63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086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323</a:t>
                      </a:r>
                    </a:p>
                  </a:txBody>
                  <a:tcPr marL="8381" marR="8381" marT="8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Printing and related support activities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1,757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3,959,964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1,023,404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23,383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1,719</a:t>
                      </a:r>
                    </a:p>
                  </a:txBody>
                  <a:tcPr marL="8381" marR="8381" marT="8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100,625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2,254</a:t>
                      </a:r>
                    </a:p>
                  </a:txBody>
                  <a:tcPr marL="8381" marR="8381" marT="8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169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3.87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086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324</a:t>
                      </a:r>
                    </a:p>
                  </a:txBody>
                  <a:tcPr marL="8381" marR="8381" marT="8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Petroleum and coal products manufacturing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133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1,058,553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81,023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1,471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</a:t>
                      </a:r>
                    </a:p>
                  </a:txBody>
                  <a:tcPr marL="8381" marR="8381" marT="8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3,527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7,959</a:t>
                      </a:r>
                    </a:p>
                  </a:txBody>
                  <a:tcPr marL="8381" marR="8381" marT="8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720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13.06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086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325</a:t>
                      </a:r>
                    </a:p>
                  </a:txBody>
                  <a:tcPr marL="8381" marR="8381" marT="8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Chemical manufacturing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569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28,714,454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2,502,008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38,387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654</a:t>
                      </a:r>
                    </a:p>
                  </a:txBody>
                  <a:tcPr marL="8381" marR="8381" marT="8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22,059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50,465</a:t>
                      </a:r>
                    </a:p>
                  </a:txBody>
                  <a:tcPr marL="8381" marR="8381" marT="8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748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11.48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086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326</a:t>
                      </a:r>
                    </a:p>
                  </a:txBody>
                  <a:tcPr marL="8381" marR="8381" marT="8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Plastics and rubber products manufacturing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503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6,525,535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1,043,120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22,508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184</a:t>
                      </a:r>
                    </a:p>
                  </a:txBody>
                  <a:tcPr marL="8381" marR="8381" marT="8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12,631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12,973</a:t>
                      </a:r>
                    </a:p>
                  </a:txBody>
                  <a:tcPr marL="8381" marR="8381" marT="8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290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6.26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086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327</a:t>
                      </a:r>
                    </a:p>
                  </a:txBody>
                  <a:tcPr marL="8381" marR="8381" marT="8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Nonmetallic mineral product manufacturing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631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3,749,131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725,951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14,698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540</a:t>
                      </a:r>
                    </a:p>
                  </a:txBody>
                  <a:tcPr marL="8381" marR="8381" marT="8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23,105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5,942</a:t>
                      </a:r>
                    </a:p>
                  </a:txBody>
                  <a:tcPr marL="8381" marR="8381" marT="8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255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5.16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086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331</a:t>
                      </a:r>
                    </a:p>
                  </a:txBody>
                  <a:tcPr marL="8381" marR="8381" marT="8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Primary metal manufacturing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176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8,740,877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603,213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10,521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234</a:t>
                      </a:r>
                    </a:p>
                  </a:txBody>
                  <a:tcPr marL="8381" marR="8381" marT="8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13,574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49,664</a:t>
                      </a:r>
                    </a:p>
                  </a:txBody>
                  <a:tcPr marL="8381" marR="8381" marT="8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831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14.49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16086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332</a:t>
                      </a:r>
                    </a:p>
                  </a:txBody>
                  <a:tcPr marL="8381" marR="8381" marT="8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Fabricated metal product manufacturing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2,349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10,516,385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2,447,614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50,442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1,334</a:t>
                      </a:r>
                    </a:p>
                  </a:txBody>
                  <a:tcPr marL="8381" marR="8381" marT="8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75,709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4,477</a:t>
                      </a:r>
                    </a:p>
                  </a:txBody>
                  <a:tcPr marL="8381" marR="8381" marT="8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208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4.30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086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333</a:t>
                      </a:r>
                    </a:p>
                  </a:txBody>
                  <a:tcPr marL="8381" marR="8381" marT="8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Machinery manufacturing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910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15,050,057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2,497,881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42,507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486</a:t>
                      </a:r>
                    </a:p>
                  </a:txBody>
                  <a:tcPr marL="8381" marR="8381" marT="8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24,365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16,539</a:t>
                      </a:r>
                    </a:p>
                  </a:txBody>
                  <a:tcPr marL="8381" marR="8381" marT="8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354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6.03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086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334</a:t>
                      </a:r>
                    </a:p>
                  </a:txBody>
                  <a:tcPr marL="8381" marR="8381" marT="8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Computer and electronic product manufacturing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732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14,101,380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3,120,551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44,280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461</a:t>
                      </a:r>
                    </a:p>
                  </a:txBody>
                  <a:tcPr marL="8381" marR="8381" marT="8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20,697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19,264</a:t>
                      </a:r>
                    </a:p>
                  </a:txBody>
                  <a:tcPr marL="8381" marR="8381" marT="8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318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4.52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17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335</a:t>
                      </a:r>
                    </a:p>
                  </a:txBody>
                  <a:tcPr marL="8381" marR="8381" marT="8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Electrical equipment, appliance, and component manufacturing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329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4,221,496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726,574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14,843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393</a:t>
                      </a:r>
                    </a:p>
                  </a:txBody>
                  <a:tcPr marL="8381" marR="8381" marT="8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26,541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12,831</a:t>
                      </a:r>
                    </a:p>
                  </a:txBody>
                  <a:tcPr marL="8381" marR="8381" marT="8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284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5.81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086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336</a:t>
                      </a:r>
                    </a:p>
                  </a:txBody>
                  <a:tcPr marL="8381" marR="8381" marT="8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Transportation equipment manufacturing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341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8,479,134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1,322,665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20,922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364</a:t>
                      </a:r>
                    </a:p>
                  </a:txBody>
                  <a:tcPr marL="8381" marR="8381" marT="8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17,006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24,865</a:t>
                      </a:r>
                    </a:p>
                  </a:txBody>
                  <a:tcPr marL="8381" marR="8381" marT="8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405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6.41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086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337</a:t>
                      </a:r>
                    </a:p>
                  </a:txBody>
                  <a:tcPr marL="8381" marR="8381" marT="8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Furniture and related product manufacturing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1,033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2,283,704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569,993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14,625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905</a:t>
                      </a:r>
                    </a:p>
                  </a:txBody>
                  <a:tcPr marL="8381" marR="8381" marT="8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51,897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2,211</a:t>
                      </a:r>
                    </a:p>
                  </a:txBody>
                  <a:tcPr marL="8381" marR="8381" marT="8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156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4.01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086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339</a:t>
                      </a:r>
                    </a:p>
                  </a:txBody>
                  <a:tcPr marL="8381" marR="8381" marT="8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Miscellaneous manufacturing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2,284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8,634,810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1,585,310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33,451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3,840</a:t>
                      </a:r>
                    </a:p>
                  </a:txBody>
                  <a:tcPr marL="8381" marR="8381" marT="8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178,713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3,781</a:t>
                      </a:r>
                    </a:p>
                  </a:txBody>
                  <a:tcPr marL="8381" marR="8381" marT="8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258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5.45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9732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9453478"/>
              </p:ext>
            </p:extLst>
          </p:nvPr>
        </p:nvGraphicFramePr>
        <p:xfrm>
          <a:off x="228600" y="228600"/>
          <a:ext cx="8763000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350684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792162"/>
          </a:xfrm>
        </p:spPr>
        <p:txBody>
          <a:bodyPr/>
          <a:lstStyle/>
          <a:p>
            <a:r>
              <a:rPr lang="en-US" dirty="0" smtClean="0"/>
              <a:t>What about Places?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26" y="1295400"/>
            <a:ext cx="8724974" cy="3962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87633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879" y="342900"/>
            <a:ext cx="3418199" cy="75703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1C5696"/>
                </a:solidFill>
              </a:rPr>
              <a:t>New Places</a:t>
            </a:r>
            <a:endParaRPr lang="en-US" dirty="0">
              <a:solidFill>
                <a:srgbClr val="1C569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689" y="1296366"/>
            <a:ext cx="3108389" cy="446833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800" dirty="0" smtClean="0"/>
              <a:t>2007 EC cutoff: </a:t>
            </a:r>
            <a:r>
              <a:rPr lang="en-US" sz="2800" dirty="0" smtClean="0">
                <a:solidFill>
                  <a:srgbClr val="C00000"/>
                </a:solidFill>
              </a:rPr>
              <a:t>5,000+</a:t>
            </a:r>
            <a:r>
              <a:rPr lang="en-US" sz="2800" dirty="0" smtClean="0"/>
              <a:t> pop or jobs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2012 </a:t>
            </a:r>
            <a:r>
              <a:rPr lang="en-US" sz="2800" dirty="0"/>
              <a:t>EC cutoff: </a:t>
            </a:r>
            <a:r>
              <a:rPr lang="en-US" sz="2800" dirty="0" smtClean="0">
                <a:solidFill>
                  <a:srgbClr val="C00000"/>
                </a:solidFill>
              </a:rPr>
              <a:t>2,500</a:t>
            </a:r>
            <a:r>
              <a:rPr lang="en-US" sz="2800" dirty="0">
                <a:solidFill>
                  <a:srgbClr val="C00000"/>
                </a:solidFill>
              </a:rPr>
              <a:t>+</a:t>
            </a:r>
            <a:r>
              <a:rPr lang="en-US" sz="2800" dirty="0"/>
              <a:t> pop or </a:t>
            </a:r>
            <a:r>
              <a:rPr lang="en-US" sz="2800" dirty="0" smtClean="0"/>
              <a:t>jobs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Results in </a:t>
            </a:r>
            <a:r>
              <a:rPr lang="en-US" sz="2800" dirty="0" smtClean="0"/>
              <a:t>over </a:t>
            </a:r>
            <a:r>
              <a:rPr lang="en-US" sz="2800" dirty="0" smtClean="0">
                <a:solidFill>
                  <a:srgbClr val="C00000"/>
                </a:solidFill>
              </a:rPr>
              <a:t>5,000</a:t>
            </a:r>
            <a:r>
              <a:rPr lang="en-US" sz="2800" dirty="0" smtClean="0"/>
              <a:t> </a:t>
            </a:r>
            <a:r>
              <a:rPr lang="en-US" sz="2800" dirty="0" smtClean="0"/>
              <a:t>new places published for 2012</a:t>
            </a:r>
            <a:endParaRPr lang="en-US" sz="2600" dirty="0" smtClean="0"/>
          </a:p>
          <a:p>
            <a:pPr>
              <a:lnSpc>
                <a:spcPct val="90000"/>
              </a:lnSpc>
            </a:pPr>
            <a:r>
              <a:rPr lang="en-US" sz="2600" dirty="0" smtClean="0">
                <a:solidFill>
                  <a:srgbClr val="C00000"/>
                </a:solidFill>
              </a:rPr>
              <a:t>330 </a:t>
            </a:r>
            <a:r>
              <a:rPr lang="en-US" sz="2600" dirty="0" smtClean="0"/>
              <a:t>added </a:t>
            </a:r>
            <a:r>
              <a:rPr lang="en-US" sz="2600" dirty="0" smtClean="0"/>
              <a:t>for </a:t>
            </a:r>
            <a:r>
              <a:rPr lang="en-US" sz="2600" dirty="0" smtClean="0"/>
              <a:t>NY (now 834)</a:t>
            </a:r>
            <a:endParaRPr lang="en-US" sz="2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5B77-4519-43AE-B0BC-D3C0E1CB2607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52400"/>
            <a:ext cx="4432854" cy="57823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18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9866" y="342900"/>
            <a:ext cx="8157445" cy="75703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1C5696"/>
                </a:solidFill>
              </a:rPr>
              <a:t>Place Changes</a:t>
            </a:r>
            <a:endParaRPr lang="en-US" dirty="0">
              <a:solidFill>
                <a:srgbClr val="1C569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293" y="1759688"/>
            <a:ext cx="2395959" cy="400500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rgbClr val="C00000"/>
                </a:solidFill>
              </a:rPr>
              <a:t>Adds / Drops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rgbClr val="C00000"/>
                </a:solidFill>
              </a:rPr>
              <a:t>Boundary Changes</a:t>
            </a: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 smtClean="0"/>
              <a:t>New </a:t>
            </a:r>
            <a:r>
              <a:rPr lang="en-US" sz="2000" dirty="0" smtClean="0">
                <a:solidFill>
                  <a:srgbClr val="C00000"/>
                </a:solidFill>
              </a:rPr>
              <a:t>Incorporations / </a:t>
            </a:r>
            <a:r>
              <a:rPr lang="en-US" sz="2000" dirty="0" err="1" smtClean="0">
                <a:solidFill>
                  <a:srgbClr val="C00000"/>
                </a:solidFill>
              </a:rPr>
              <a:t>Unincorporations</a:t>
            </a:r>
            <a:endParaRPr lang="en-US" sz="2000" dirty="0" smtClean="0">
              <a:solidFill>
                <a:srgbClr val="C00000"/>
              </a:solidFill>
            </a:endParaRPr>
          </a:p>
          <a:p>
            <a:pPr>
              <a:lnSpc>
                <a:spcPct val="90000"/>
              </a:lnSpc>
            </a:pPr>
            <a:endParaRPr lang="en-US" sz="2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5B77-4519-43AE-B0BC-D3C0E1CB2607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9224" y="1295400"/>
            <a:ext cx="6586541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873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Minority-, </a:t>
            </a:r>
            <a:r>
              <a:rPr lang="en-US" dirty="0"/>
              <a:t>Women-, </a:t>
            </a:r>
            <a:r>
              <a:rPr lang="en-US" dirty="0" smtClean="0"/>
              <a:t>and Veteran-Owned Businesses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5486400" cy="43735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Covered by one Census Bureau economic program (not covered by most other sources)</a:t>
            </a:r>
          </a:p>
          <a:p>
            <a:r>
              <a:rPr lang="en-US" dirty="0" smtClean="0"/>
              <a:t>Share of businesses varies widely by industry and geography</a:t>
            </a:r>
          </a:p>
          <a:p>
            <a:r>
              <a:rPr lang="en-US" dirty="0" smtClean="0"/>
              <a:t>A key engine that drives the economic growth</a:t>
            </a:r>
            <a:endParaRPr lang="en-US" dirty="0"/>
          </a:p>
        </p:txBody>
      </p:sp>
      <p:pic>
        <p:nvPicPr>
          <p:cNvPr id="3075" name="Picture 3" descr="C:\Users\hait0001\AppData\Local\Microsoft\Windows\Temporary Internet Files\Content.IE5\59W6PFVT\MP900442355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981200"/>
            <a:ext cx="245745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81416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838200"/>
          </a:xfrm>
        </p:spPr>
        <p:txBody>
          <a:bodyPr/>
          <a:lstStyle/>
          <a:p>
            <a:r>
              <a:rPr lang="en-US" dirty="0" smtClean="0"/>
              <a:t>The Results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84" y="1219200"/>
            <a:ext cx="8625516" cy="426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65710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7078445"/>
              </p:ext>
            </p:extLst>
          </p:nvPr>
        </p:nvGraphicFramePr>
        <p:xfrm>
          <a:off x="228600" y="228600"/>
          <a:ext cx="8686799" cy="5715003"/>
        </p:xfrm>
        <a:graphic>
          <a:graphicData uri="http://schemas.openxmlformats.org/drawingml/2006/table">
            <a:tbl>
              <a:tblPr/>
              <a:tblGrid>
                <a:gridCol w="2209799"/>
                <a:gridCol w="696686"/>
                <a:gridCol w="986971"/>
                <a:gridCol w="696686"/>
                <a:gridCol w="986971"/>
                <a:gridCol w="696686"/>
                <a:gridCol w="729343"/>
                <a:gridCol w="696686"/>
                <a:gridCol w="986971"/>
              </a:tblGrid>
              <a:tr h="296334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All New York Businesses by Race, Ethnicity, and Gender: 2007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81" marR="8381" marT="8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81" marR="8381" marT="8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81" marR="8381" marT="8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183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Meaning of Race, Ethnicity, or Gender code</a:t>
                      </a:r>
                    </a:p>
                  </a:txBody>
                  <a:tcPr marL="8381" marR="8381" marT="8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Number of firms with or without paid employees</a:t>
                      </a:r>
                    </a:p>
                  </a:txBody>
                  <a:tcPr marL="8381" marR="8381" marT="8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Sales, receipts, or value of shipments of firms with or without paid employees ($1,000)</a:t>
                      </a:r>
                    </a:p>
                  </a:txBody>
                  <a:tcPr marL="8381" marR="8381" marT="8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Number of firms with paid employees</a:t>
                      </a:r>
                    </a:p>
                  </a:txBody>
                  <a:tcPr marL="8381" marR="8381" marT="8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Sales, receipts, or value of shipments of firms with paid employees ($1,000)</a:t>
                      </a:r>
                    </a:p>
                  </a:txBody>
                  <a:tcPr marL="8381" marR="8381" marT="8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Number of paid employees for pay period including March 12</a:t>
                      </a:r>
                    </a:p>
                  </a:txBody>
                  <a:tcPr marL="8381" marR="8381" marT="8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Annual payroll ($1,000)</a:t>
                      </a:r>
                    </a:p>
                  </a:txBody>
                  <a:tcPr marL="8381" marR="8381" marT="8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Number of firms without paid employees</a:t>
                      </a:r>
                    </a:p>
                  </a:txBody>
                  <a:tcPr marL="8381" marR="8381" marT="8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Sales, receipts, or value of shipments of firms without paid employees ($1,000)</a:t>
                      </a:r>
                    </a:p>
                  </a:txBody>
                  <a:tcPr marL="8381" marR="8381" marT="8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169334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All firms</a:t>
                      </a:r>
                    </a:p>
                  </a:txBody>
                  <a:tcPr marL="8381" marR="8381" marT="8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1,956,733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2,257,362,689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428,567</a:t>
                      </a:r>
                    </a:p>
                  </a:txBody>
                  <a:tcPr marL="8381" marR="8381" marT="8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2,186,865,138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7,462,672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412,902,035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1,528,166</a:t>
                      </a:r>
                    </a:p>
                  </a:txBody>
                  <a:tcPr marL="8381" marR="8381" marT="8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70,497,551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All firms classifiable by gender, ethnicity, race, and veteran status</a:t>
                      </a:r>
                    </a:p>
                  </a:txBody>
                  <a:tcPr marL="75433" marR="8381" marT="8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1,890,719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769,691,830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382,992</a:t>
                      </a:r>
                    </a:p>
                  </a:txBody>
                  <a:tcPr marL="8381" marR="8381" marT="8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702,270,339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3,411,024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143,510,137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1,507,727</a:t>
                      </a:r>
                    </a:p>
                  </a:txBody>
                  <a:tcPr marL="8381" marR="8381" marT="8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67,421,491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87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381" marR="8381" marT="8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381" marR="8381" marT="8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381" marR="8381" marT="8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587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White</a:t>
                      </a:r>
                    </a:p>
                  </a:txBody>
                  <a:tcPr marL="75433" marR="8381" marT="8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1,493,356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704,689,306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326,124</a:t>
                      </a:r>
                    </a:p>
                  </a:txBody>
                  <a:tcPr marL="8381" marR="8381" marT="8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646,871,659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3,110,430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133,999,337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1,167,232</a:t>
                      </a:r>
                    </a:p>
                  </a:txBody>
                  <a:tcPr marL="8381" marR="8381" marT="8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57,817,647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587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Black or African American</a:t>
                      </a:r>
                    </a:p>
                  </a:txBody>
                  <a:tcPr marL="75433" marR="8381" marT="8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204,004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12,589,106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11,530</a:t>
                      </a:r>
                    </a:p>
                  </a:txBody>
                  <a:tcPr marL="8381" marR="8381" marT="8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8,571,857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66,581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1,707,733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192,474</a:t>
                      </a:r>
                    </a:p>
                  </a:txBody>
                  <a:tcPr marL="8381" marR="8381" marT="8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4,017,249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87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American Indian and Alaska Native</a:t>
                      </a:r>
                    </a:p>
                  </a:txBody>
                  <a:tcPr marL="75433" marR="8381" marT="8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13,071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1,545,134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1,022</a:t>
                      </a:r>
                    </a:p>
                  </a:txBody>
                  <a:tcPr marL="8381" marR="8381" marT="8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1,247,482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6,400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225,006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12,048</a:t>
                      </a:r>
                    </a:p>
                  </a:txBody>
                  <a:tcPr marL="8381" marR="8381" marT="8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297,652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87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Asian</a:t>
                      </a:r>
                    </a:p>
                  </a:txBody>
                  <a:tcPr marL="75433" marR="8381" marT="8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196,825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50,482,681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44,214</a:t>
                      </a:r>
                    </a:p>
                  </a:txBody>
                  <a:tcPr marL="8381" marR="8381" marT="8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44,966,089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224,576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7,141,767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152,612</a:t>
                      </a:r>
                    </a:p>
                  </a:txBody>
                  <a:tcPr marL="8381" marR="8381" marT="8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5,516,592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Native Hawaiian and Other Pacific Islander</a:t>
                      </a:r>
                    </a:p>
                  </a:txBody>
                  <a:tcPr marL="75433" marR="8381" marT="8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1,852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179,533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306</a:t>
                      </a:r>
                    </a:p>
                  </a:txBody>
                  <a:tcPr marL="8381" marR="8381" marT="8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143,016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876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25,371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1,545</a:t>
                      </a:r>
                    </a:p>
                  </a:txBody>
                  <a:tcPr marL="8381" marR="8381" marT="8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36,517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87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Some other race</a:t>
                      </a:r>
                    </a:p>
                  </a:txBody>
                  <a:tcPr marL="75433" marR="8381" marT="8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10,583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1,701,322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1,314</a:t>
                      </a:r>
                    </a:p>
                  </a:txBody>
                  <a:tcPr marL="8381" marR="8381" marT="8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1,382,983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6,792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210,437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9,268</a:t>
                      </a:r>
                    </a:p>
                  </a:txBody>
                  <a:tcPr marL="8381" marR="8381" marT="8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318,340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87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5433" marR="8381" marT="8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381" marR="8381" marT="8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381" marR="8381" marT="8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1587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Minority</a:t>
                      </a:r>
                    </a:p>
                  </a:txBody>
                  <a:tcPr marL="75433" marR="8381" marT="8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537,544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79,419,259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69,707</a:t>
                      </a:r>
                    </a:p>
                  </a:txBody>
                  <a:tcPr marL="8381" marR="8381" marT="8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66,874,087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370,061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11,562,876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467,837</a:t>
                      </a:r>
                    </a:p>
                  </a:txBody>
                  <a:tcPr marL="8381" marR="8381" marT="8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12,545,172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87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Equally minority/nonminority</a:t>
                      </a:r>
                    </a:p>
                  </a:txBody>
                  <a:tcPr marL="75433" marR="8381" marT="8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20,901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5,370,308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4,365</a:t>
                      </a:r>
                    </a:p>
                  </a:txBody>
                  <a:tcPr marL="8381" marR="8381" marT="8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4,684,887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29,918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1,151,680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16,536</a:t>
                      </a:r>
                    </a:p>
                  </a:txBody>
                  <a:tcPr marL="8381" marR="8381" marT="8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685,421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87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Nonminority</a:t>
                      </a:r>
                    </a:p>
                  </a:txBody>
                  <a:tcPr marL="75433" marR="8381" marT="8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1,332,274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684,902,263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308,920</a:t>
                      </a:r>
                    </a:p>
                  </a:txBody>
                  <a:tcPr marL="8381" marR="8381" marT="8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630,711,365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3,011,046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130,795,581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1,023,354</a:t>
                      </a:r>
                    </a:p>
                  </a:txBody>
                  <a:tcPr marL="8381" marR="8381" marT="8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54,190,898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7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381" marR="8381" marT="8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381" marR="8381" marT="8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381" marR="8381" marT="8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1587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Hispanic</a:t>
                      </a:r>
                    </a:p>
                  </a:txBody>
                  <a:tcPr marL="75433" marR="8381" marT="8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193,183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18,202,064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17,886</a:t>
                      </a:r>
                    </a:p>
                  </a:txBody>
                  <a:tcPr marL="8381" marR="8381" marT="8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14,293,670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86,329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2,680,738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175,298</a:t>
                      </a:r>
                    </a:p>
                  </a:txBody>
                  <a:tcPr marL="8381" marR="8381" marT="8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3,908,394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87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Equally Hispanic/non-Hispanic</a:t>
                      </a:r>
                    </a:p>
                  </a:txBody>
                  <a:tcPr marL="75433" marR="8381" marT="8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11,819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2,732,217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2,294</a:t>
                      </a:r>
                    </a:p>
                  </a:txBody>
                  <a:tcPr marL="8381" marR="8381" marT="8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2,348,335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15,799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554,429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9,525</a:t>
                      </a:r>
                    </a:p>
                  </a:txBody>
                  <a:tcPr marL="8381" marR="8381" marT="8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383,882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87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Non-Hispanic</a:t>
                      </a:r>
                    </a:p>
                  </a:txBody>
                  <a:tcPr marL="75433" marR="8381" marT="8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1,685,717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748,757,549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362,813</a:t>
                      </a:r>
                    </a:p>
                  </a:txBody>
                  <a:tcPr marL="8381" marR="8381" marT="8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685,628,334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3,308,896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140,274,971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1,322,904</a:t>
                      </a:r>
                    </a:p>
                  </a:txBody>
                  <a:tcPr marL="8381" marR="8381" marT="8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63,129,215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87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381" marR="8381" marT="8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381" marR="8381" marT="8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381" marR="8381" marT="8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587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Female-owned</a:t>
                      </a:r>
                    </a:p>
                  </a:txBody>
                  <a:tcPr marL="75433" marR="8381" marT="8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594,517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83,851,312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66,079</a:t>
                      </a:r>
                    </a:p>
                  </a:txBody>
                  <a:tcPr marL="8381" marR="8381" marT="8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68,431,777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461,725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15,923,865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528,438</a:t>
                      </a:r>
                    </a:p>
                  </a:txBody>
                  <a:tcPr marL="8381" marR="8381" marT="8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15,419,534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587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Male-owned</a:t>
                      </a:r>
                    </a:p>
                  </a:txBody>
                  <a:tcPr marL="75433" marR="8381" marT="8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1,110,075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629,595,291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272,394</a:t>
                      </a:r>
                    </a:p>
                  </a:txBody>
                  <a:tcPr marL="8381" marR="8381" marT="8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584,938,299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2,645,298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118,192,022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837,681</a:t>
                      </a:r>
                    </a:p>
                  </a:txBody>
                  <a:tcPr marL="8381" marR="8381" marT="8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44,656,991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87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Equally male-/female-owned</a:t>
                      </a:r>
                    </a:p>
                  </a:txBody>
                  <a:tcPr marL="75433" marR="8381" marT="8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186,127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56,245,228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44,519</a:t>
                      </a:r>
                    </a:p>
                  </a:txBody>
                  <a:tcPr marL="8381" marR="8381" marT="8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48,900,262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304,002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9,394,250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141,607</a:t>
                      </a:r>
                    </a:p>
                  </a:txBody>
                  <a:tcPr marL="8381" marR="8381" marT="8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7,344,966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7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381" marR="8381" marT="8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381" marR="8381" marT="8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381" marR="8381" marT="8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476251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Publicly held and other firms not classifiable by gender, ethnicity, race, and veteran status</a:t>
                      </a:r>
                    </a:p>
                  </a:txBody>
                  <a:tcPr marL="75433" marR="8381" marT="8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66,014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1,487,670,859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45,575</a:t>
                      </a:r>
                    </a:p>
                  </a:txBody>
                  <a:tcPr marL="8381" marR="8381" marT="8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1,484,594,799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4,051,647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269,391,898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20,439</a:t>
                      </a:r>
                    </a:p>
                  </a:txBody>
                  <a:tcPr marL="8381" marR="8381" marT="8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3,076,059</a:t>
                      </a:r>
                    </a:p>
                  </a:txBody>
                  <a:tcPr marL="8381" marR="8381" marT="838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75919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0580243"/>
              </p:ext>
            </p:extLst>
          </p:nvPr>
        </p:nvGraphicFramePr>
        <p:xfrm>
          <a:off x="228600" y="228600"/>
          <a:ext cx="8610602" cy="5714996"/>
        </p:xfrm>
        <a:graphic>
          <a:graphicData uri="http://schemas.openxmlformats.org/drawingml/2006/table">
            <a:tbl>
              <a:tblPr/>
              <a:tblGrid>
                <a:gridCol w="2190415"/>
                <a:gridCol w="690575"/>
                <a:gridCol w="978314"/>
                <a:gridCol w="690575"/>
                <a:gridCol w="978314"/>
                <a:gridCol w="690575"/>
                <a:gridCol w="722945"/>
                <a:gridCol w="690575"/>
                <a:gridCol w="978314"/>
              </a:tblGrid>
              <a:tr h="561522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All Albany County Businesses by Race, Ethnicity, and Gender: 2007</a:t>
                      </a:r>
                    </a:p>
                  </a:txBody>
                  <a:tcPr marL="8874" marR="8874" marT="88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74" marR="8874" marT="88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74" marR="8874" marT="88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74" marR="8874" marT="88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333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Meaning of Race, Ethnicity, or Gender code</a:t>
                      </a:r>
                    </a:p>
                  </a:txBody>
                  <a:tcPr marL="8874" marR="8874" marT="88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Number of firms with or without paid employees</a:t>
                      </a:r>
                    </a:p>
                  </a:txBody>
                  <a:tcPr marL="8874" marR="8874" marT="88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Sales, receipts, or value of shipments of firms with or without paid employees ($1,000)</a:t>
                      </a:r>
                    </a:p>
                  </a:txBody>
                  <a:tcPr marL="8874" marR="8874" marT="88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Number of firms with paid employees</a:t>
                      </a:r>
                    </a:p>
                  </a:txBody>
                  <a:tcPr marL="8874" marR="8874" marT="88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Sales, receipts, or value of shipments of firms with paid employees ($1,000)</a:t>
                      </a:r>
                    </a:p>
                  </a:txBody>
                  <a:tcPr marL="8874" marR="8874" marT="88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Number of paid employees for pay period including March 12</a:t>
                      </a:r>
                    </a:p>
                  </a:txBody>
                  <a:tcPr marL="8874" marR="8874" marT="88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Annual payroll ($1,000)</a:t>
                      </a:r>
                    </a:p>
                  </a:txBody>
                  <a:tcPr marL="8874" marR="8874" marT="88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Number of firms without paid employees</a:t>
                      </a:r>
                    </a:p>
                  </a:txBody>
                  <a:tcPr marL="8874" marR="8874" marT="88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Sales, receipts, or value of shipments of firms without paid employees ($1,000)</a:t>
                      </a:r>
                    </a:p>
                  </a:txBody>
                  <a:tcPr marL="8874" marR="8874" marT="88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171069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All firms</a:t>
                      </a:r>
                    </a:p>
                  </a:txBody>
                  <a:tcPr marL="8874" marR="8874" marT="88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24,798</a:t>
                      </a:r>
                    </a:p>
                  </a:txBody>
                  <a:tcPr marL="8874" marR="8874" marT="8874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36,369,082</a:t>
                      </a:r>
                    </a:p>
                  </a:txBody>
                  <a:tcPr marL="8874" marR="8874" marT="88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7,357</a:t>
                      </a:r>
                    </a:p>
                  </a:txBody>
                  <a:tcPr marL="8874" marR="8874" marT="88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35,523,091</a:t>
                      </a:r>
                    </a:p>
                  </a:txBody>
                  <a:tcPr marL="8874" marR="8874" marT="8874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168,819</a:t>
                      </a:r>
                    </a:p>
                  </a:txBody>
                  <a:tcPr marL="8874" marR="8874" marT="8874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6,407,605</a:t>
                      </a:r>
                    </a:p>
                  </a:txBody>
                  <a:tcPr marL="8874" marR="8874" marT="88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17,441</a:t>
                      </a:r>
                    </a:p>
                  </a:txBody>
                  <a:tcPr marL="8874" marR="8874" marT="88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845,992</a:t>
                      </a:r>
                    </a:p>
                  </a:txBody>
                  <a:tcPr marL="8874" marR="8874" marT="88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2075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All firms classifiable by gender, ethnicity, race, and veteran status</a:t>
                      </a:r>
                    </a:p>
                  </a:txBody>
                  <a:tcPr marL="79870" marR="8874" marT="88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23,003</a:t>
                      </a:r>
                    </a:p>
                  </a:txBody>
                  <a:tcPr marL="8874" marR="8874" marT="88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12,739,703</a:t>
                      </a:r>
                    </a:p>
                  </a:txBody>
                  <a:tcPr marL="8874" marR="8874" marT="88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5,837</a:t>
                      </a:r>
                    </a:p>
                  </a:txBody>
                  <a:tcPr marL="8874" marR="8874" marT="88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11,932,186</a:t>
                      </a:r>
                    </a:p>
                  </a:txBody>
                  <a:tcPr marL="8874" marR="8874" marT="88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67,994</a:t>
                      </a:r>
                    </a:p>
                  </a:txBody>
                  <a:tcPr marL="8874" marR="8874" marT="88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2,411,473</a:t>
                      </a:r>
                    </a:p>
                  </a:txBody>
                  <a:tcPr marL="8874" marR="8874" marT="88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17,167</a:t>
                      </a:r>
                    </a:p>
                  </a:txBody>
                  <a:tcPr marL="8874" marR="8874" marT="88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807,517</a:t>
                      </a:r>
                    </a:p>
                  </a:txBody>
                  <a:tcPr marL="8874" marR="8874" marT="88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0378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9870" marR="8874" marT="88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74" marR="8874" marT="88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74" marR="8874" marT="88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74" marR="8874" marT="88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74" marR="8874" marT="88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74" marR="8874" marT="88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74" marR="8874" marT="88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74" marR="8874" marT="88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74" marR="8874" marT="88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60378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White</a:t>
                      </a:r>
                    </a:p>
                  </a:txBody>
                  <a:tcPr marL="79870" marR="8874" marT="88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20,504</a:t>
                      </a:r>
                    </a:p>
                  </a:txBody>
                  <a:tcPr marL="8874" marR="8874" marT="88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11,790,084</a:t>
                      </a:r>
                    </a:p>
                  </a:txBody>
                  <a:tcPr marL="8874" marR="8874" marT="88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5,253</a:t>
                      </a:r>
                    </a:p>
                  </a:txBody>
                  <a:tcPr marL="8874" marR="8874" marT="88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11,057,352</a:t>
                      </a:r>
                    </a:p>
                  </a:txBody>
                  <a:tcPr marL="8874" marR="8874" marT="88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62,708</a:t>
                      </a:r>
                    </a:p>
                  </a:txBody>
                  <a:tcPr marL="8874" marR="8874" marT="88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2,254,850</a:t>
                      </a:r>
                    </a:p>
                  </a:txBody>
                  <a:tcPr marL="8874" marR="8874" marT="88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15,251</a:t>
                      </a:r>
                    </a:p>
                  </a:txBody>
                  <a:tcPr marL="8874" marR="8874" marT="88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732,732</a:t>
                      </a:r>
                    </a:p>
                  </a:txBody>
                  <a:tcPr marL="8874" marR="8874" marT="88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60378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Black or African American</a:t>
                      </a:r>
                    </a:p>
                  </a:txBody>
                  <a:tcPr marL="79870" marR="8874" marT="88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</a:t>
                      </a:r>
                    </a:p>
                  </a:txBody>
                  <a:tcPr marL="8874" marR="8874" marT="88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</a:t>
                      </a:r>
                    </a:p>
                  </a:txBody>
                  <a:tcPr marL="8874" marR="8874" marT="88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</a:t>
                      </a:r>
                    </a:p>
                  </a:txBody>
                  <a:tcPr marL="8874" marR="8874" marT="88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</a:t>
                      </a:r>
                    </a:p>
                  </a:txBody>
                  <a:tcPr marL="8874" marR="8874" marT="88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</a:t>
                      </a:r>
                    </a:p>
                  </a:txBody>
                  <a:tcPr marL="8874" marR="8874" marT="88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</a:t>
                      </a:r>
                    </a:p>
                  </a:txBody>
                  <a:tcPr marL="8874" marR="8874" marT="88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</a:t>
                      </a:r>
                    </a:p>
                  </a:txBody>
                  <a:tcPr marL="8874" marR="8874" marT="88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</a:t>
                      </a:r>
                    </a:p>
                  </a:txBody>
                  <a:tcPr marL="8874" marR="8874" marT="88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0378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American Indian and Alaska Native</a:t>
                      </a:r>
                    </a:p>
                  </a:txBody>
                  <a:tcPr marL="79870" marR="8874" marT="88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</a:t>
                      </a:r>
                    </a:p>
                  </a:txBody>
                  <a:tcPr marL="8874" marR="8874" marT="88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</a:t>
                      </a:r>
                    </a:p>
                  </a:txBody>
                  <a:tcPr marL="8874" marR="8874" marT="88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</a:t>
                      </a:r>
                    </a:p>
                  </a:txBody>
                  <a:tcPr marL="8874" marR="8874" marT="88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</a:t>
                      </a:r>
                    </a:p>
                  </a:txBody>
                  <a:tcPr marL="8874" marR="8874" marT="88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</a:t>
                      </a:r>
                    </a:p>
                  </a:txBody>
                  <a:tcPr marL="8874" marR="8874" marT="88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</a:t>
                      </a:r>
                    </a:p>
                  </a:txBody>
                  <a:tcPr marL="8874" marR="8874" marT="88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</a:t>
                      </a:r>
                    </a:p>
                  </a:txBody>
                  <a:tcPr marL="8874" marR="8874" marT="88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</a:t>
                      </a:r>
                    </a:p>
                  </a:txBody>
                  <a:tcPr marL="8874" marR="8874" marT="88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0378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Asian</a:t>
                      </a:r>
                    </a:p>
                  </a:txBody>
                  <a:tcPr marL="79870" marR="8874" marT="88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</a:t>
                      </a:r>
                    </a:p>
                  </a:txBody>
                  <a:tcPr marL="8874" marR="8874" marT="88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</a:t>
                      </a:r>
                    </a:p>
                  </a:txBody>
                  <a:tcPr marL="8874" marR="8874" marT="88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</a:t>
                      </a:r>
                    </a:p>
                  </a:txBody>
                  <a:tcPr marL="8874" marR="8874" marT="88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</a:t>
                      </a:r>
                    </a:p>
                  </a:txBody>
                  <a:tcPr marL="8874" marR="8874" marT="88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</a:t>
                      </a:r>
                    </a:p>
                  </a:txBody>
                  <a:tcPr marL="8874" marR="8874" marT="88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</a:t>
                      </a:r>
                    </a:p>
                  </a:txBody>
                  <a:tcPr marL="8874" marR="8874" marT="88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</a:t>
                      </a:r>
                    </a:p>
                  </a:txBody>
                  <a:tcPr marL="8874" marR="8874" marT="88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</a:t>
                      </a:r>
                    </a:p>
                  </a:txBody>
                  <a:tcPr marL="8874" marR="8874" marT="88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0378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Some other race</a:t>
                      </a:r>
                    </a:p>
                  </a:txBody>
                  <a:tcPr marL="79870" marR="8874" marT="88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</a:t>
                      </a:r>
                    </a:p>
                  </a:txBody>
                  <a:tcPr marL="8874" marR="8874" marT="88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</a:t>
                      </a:r>
                    </a:p>
                  </a:txBody>
                  <a:tcPr marL="8874" marR="8874" marT="88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</a:t>
                      </a:r>
                    </a:p>
                  </a:txBody>
                  <a:tcPr marL="8874" marR="8874" marT="88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</a:t>
                      </a:r>
                    </a:p>
                  </a:txBody>
                  <a:tcPr marL="8874" marR="8874" marT="88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</a:t>
                      </a:r>
                    </a:p>
                  </a:txBody>
                  <a:tcPr marL="8874" marR="8874" marT="88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</a:t>
                      </a:r>
                    </a:p>
                  </a:txBody>
                  <a:tcPr marL="8874" marR="8874" marT="88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</a:t>
                      </a:r>
                    </a:p>
                  </a:txBody>
                  <a:tcPr marL="8874" marR="8874" marT="88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</a:t>
                      </a:r>
                    </a:p>
                  </a:txBody>
                  <a:tcPr marL="8874" marR="8874" marT="88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0378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9870" marR="8874" marT="88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74" marR="8874" marT="88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74" marR="8874" marT="88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74" marR="8874" marT="88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74" marR="8874" marT="88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74" marR="8874" marT="88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74" marR="8874" marT="88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74" marR="8874" marT="88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74" marR="8874" marT="88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160378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Minority</a:t>
                      </a:r>
                    </a:p>
                  </a:txBody>
                  <a:tcPr marL="79870" marR="8874" marT="88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2,840</a:t>
                      </a:r>
                    </a:p>
                  </a:txBody>
                  <a:tcPr marL="8874" marR="8874" marT="88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1,056,849</a:t>
                      </a:r>
                    </a:p>
                  </a:txBody>
                  <a:tcPr marL="8874" marR="8874" marT="88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682</a:t>
                      </a:r>
                    </a:p>
                  </a:txBody>
                  <a:tcPr marL="8874" marR="8874" marT="88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978,324</a:t>
                      </a:r>
                    </a:p>
                  </a:txBody>
                  <a:tcPr marL="8874" marR="8874" marT="88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5,887</a:t>
                      </a:r>
                    </a:p>
                  </a:txBody>
                  <a:tcPr marL="8874" marR="8874" marT="88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182,017</a:t>
                      </a:r>
                    </a:p>
                  </a:txBody>
                  <a:tcPr marL="8874" marR="8874" marT="88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2,158</a:t>
                      </a:r>
                    </a:p>
                  </a:txBody>
                  <a:tcPr marL="8874" marR="8874" marT="88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78,525</a:t>
                      </a:r>
                    </a:p>
                  </a:txBody>
                  <a:tcPr marL="8874" marR="8874" marT="88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0378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Equally minority/nonminority</a:t>
                      </a:r>
                    </a:p>
                  </a:txBody>
                  <a:tcPr marL="79870" marR="8874" marT="88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206</a:t>
                      </a:r>
                    </a:p>
                  </a:txBody>
                  <a:tcPr marL="8874" marR="8874" marT="88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5,766</a:t>
                      </a:r>
                    </a:p>
                  </a:txBody>
                  <a:tcPr marL="8874" marR="8874" marT="88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</a:t>
                      </a:r>
                    </a:p>
                  </a:txBody>
                  <a:tcPr marL="8874" marR="8874" marT="88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</a:t>
                      </a:r>
                    </a:p>
                  </a:txBody>
                  <a:tcPr marL="8874" marR="8874" marT="88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</a:t>
                      </a:r>
                    </a:p>
                  </a:txBody>
                  <a:tcPr marL="8874" marR="8874" marT="88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</a:t>
                      </a:r>
                    </a:p>
                  </a:txBody>
                  <a:tcPr marL="8874" marR="8874" marT="88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185</a:t>
                      </a:r>
                    </a:p>
                  </a:txBody>
                  <a:tcPr marL="8874" marR="8874" marT="88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2,526</a:t>
                      </a:r>
                    </a:p>
                  </a:txBody>
                  <a:tcPr marL="8874" marR="8874" marT="88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0378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Nonminority</a:t>
                      </a:r>
                    </a:p>
                  </a:txBody>
                  <a:tcPr marL="79870" marR="8874" marT="88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19,957</a:t>
                      </a:r>
                    </a:p>
                  </a:txBody>
                  <a:tcPr marL="8874" marR="8874" marT="88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11,677,088</a:t>
                      </a:r>
                    </a:p>
                  </a:txBody>
                  <a:tcPr marL="8874" marR="8874" marT="88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5,133</a:t>
                      </a:r>
                    </a:p>
                  </a:txBody>
                  <a:tcPr marL="8874" marR="8874" marT="88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10,950,622</a:t>
                      </a:r>
                    </a:p>
                  </a:txBody>
                  <a:tcPr marL="8874" marR="8874" marT="88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62,078</a:t>
                      </a:r>
                    </a:p>
                  </a:txBody>
                  <a:tcPr marL="8874" marR="8874" marT="88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2,228,682</a:t>
                      </a:r>
                    </a:p>
                  </a:txBody>
                  <a:tcPr marL="8874" marR="8874" marT="88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14,824</a:t>
                      </a:r>
                    </a:p>
                  </a:txBody>
                  <a:tcPr marL="8874" marR="8874" marT="88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726,466</a:t>
                      </a:r>
                    </a:p>
                  </a:txBody>
                  <a:tcPr marL="8874" marR="8874" marT="88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378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9870" marR="8874" marT="88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74" marR="8874" marT="88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74" marR="8874" marT="88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74" marR="8874" marT="88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74" marR="8874" marT="88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74" marR="8874" marT="88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74" marR="8874" marT="88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74" marR="8874" marT="88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74" marR="8874" marT="88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160378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Hispanic</a:t>
                      </a:r>
                    </a:p>
                  </a:txBody>
                  <a:tcPr marL="79870" marR="8874" marT="88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554</a:t>
                      </a:r>
                    </a:p>
                  </a:txBody>
                  <a:tcPr marL="8874" marR="8874" marT="88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107,927</a:t>
                      </a:r>
                    </a:p>
                  </a:txBody>
                  <a:tcPr marL="8874" marR="8874" marT="88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</a:t>
                      </a:r>
                    </a:p>
                  </a:txBody>
                  <a:tcPr marL="8874" marR="8874" marT="88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</a:t>
                      </a:r>
                    </a:p>
                  </a:txBody>
                  <a:tcPr marL="8874" marR="8874" marT="88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</a:t>
                      </a:r>
                    </a:p>
                  </a:txBody>
                  <a:tcPr marL="8874" marR="8874" marT="88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</a:t>
                      </a:r>
                    </a:p>
                  </a:txBody>
                  <a:tcPr marL="8874" marR="8874" marT="88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</a:t>
                      </a:r>
                    </a:p>
                  </a:txBody>
                  <a:tcPr marL="8874" marR="8874" marT="88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</a:t>
                      </a:r>
                    </a:p>
                  </a:txBody>
                  <a:tcPr marL="8874" marR="8874" marT="88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0378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Equally Hispanic/non-Hispanic</a:t>
                      </a:r>
                    </a:p>
                  </a:txBody>
                  <a:tcPr marL="79870" marR="8874" marT="88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</a:t>
                      </a:r>
                    </a:p>
                  </a:txBody>
                  <a:tcPr marL="8874" marR="8874" marT="88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</a:t>
                      </a:r>
                    </a:p>
                  </a:txBody>
                  <a:tcPr marL="8874" marR="8874" marT="88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</a:t>
                      </a:r>
                    </a:p>
                  </a:txBody>
                  <a:tcPr marL="8874" marR="8874" marT="88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</a:t>
                      </a:r>
                    </a:p>
                  </a:txBody>
                  <a:tcPr marL="8874" marR="8874" marT="88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</a:t>
                      </a:r>
                    </a:p>
                  </a:txBody>
                  <a:tcPr marL="8874" marR="8874" marT="88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</a:t>
                      </a:r>
                    </a:p>
                  </a:txBody>
                  <a:tcPr marL="8874" marR="8874" marT="88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</a:t>
                      </a:r>
                    </a:p>
                  </a:txBody>
                  <a:tcPr marL="8874" marR="8874" marT="88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</a:t>
                      </a:r>
                    </a:p>
                  </a:txBody>
                  <a:tcPr marL="8874" marR="8874" marT="88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0378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Non-Hispanic</a:t>
                      </a:r>
                    </a:p>
                  </a:txBody>
                  <a:tcPr marL="79870" marR="8874" marT="88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22,376</a:t>
                      </a:r>
                    </a:p>
                  </a:txBody>
                  <a:tcPr marL="8874" marR="8874" marT="88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12,630,622</a:t>
                      </a:r>
                    </a:p>
                  </a:txBody>
                  <a:tcPr marL="8874" marR="8874" marT="88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5,736</a:t>
                      </a:r>
                    </a:p>
                  </a:txBody>
                  <a:tcPr marL="8874" marR="8874" marT="88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11,831,072</a:t>
                      </a:r>
                    </a:p>
                  </a:txBody>
                  <a:tcPr marL="8874" marR="8874" marT="88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67,428</a:t>
                      </a:r>
                    </a:p>
                  </a:txBody>
                  <a:tcPr marL="8874" marR="8874" marT="88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2,386,194</a:t>
                      </a:r>
                    </a:p>
                  </a:txBody>
                  <a:tcPr marL="8874" marR="8874" marT="88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16,640</a:t>
                      </a:r>
                    </a:p>
                  </a:txBody>
                  <a:tcPr marL="8874" marR="8874" marT="88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799,551</a:t>
                      </a:r>
                    </a:p>
                  </a:txBody>
                  <a:tcPr marL="8874" marR="8874" marT="88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0378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9870" marR="8874" marT="88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74" marR="8874" marT="88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74" marR="8874" marT="88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74" marR="8874" marT="88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74" marR="8874" marT="88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74" marR="8874" marT="88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74" marR="8874" marT="88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74" marR="8874" marT="88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74" marR="8874" marT="88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60378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Female-owned</a:t>
                      </a:r>
                    </a:p>
                  </a:txBody>
                  <a:tcPr marL="79870" marR="8874" marT="88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7,408</a:t>
                      </a:r>
                    </a:p>
                  </a:txBody>
                  <a:tcPr marL="8874" marR="8874" marT="88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1,385,901</a:t>
                      </a:r>
                    </a:p>
                  </a:txBody>
                  <a:tcPr marL="8874" marR="8874" marT="88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1,102</a:t>
                      </a:r>
                    </a:p>
                  </a:txBody>
                  <a:tcPr marL="8874" marR="8874" marT="88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1,186,964</a:t>
                      </a:r>
                    </a:p>
                  </a:txBody>
                  <a:tcPr marL="8874" marR="8874" marT="88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10,851</a:t>
                      </a:r>
                    </a:p>
                  </a:txBody>
                  <a:tcPr marL="8874" marR="8874" marT="88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338,343</a:t>
                      </a:r>
                    </a:p>
                  </a:txBody>
                  <a:tcPr marL="8874" marR="8874" marT="88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6,306</a:t>
                      </a:r>
                    </a:p>
                  </a:txBody>
                  <a:tcPr marL="8874" marR="8874" marT="88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198,936</a:t>
                      </a:r>
                    </a:p>
                  </a:txBody>
                  <a:tcPr marL="8874" marR="8874" marT="88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60378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Male-owned</a:t>
                      </a:r>
                    </a:p>
                  </a:txBody>
                  <a:tcPr marL="79870" marR="8874" marT="88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13,308</a:t>
                      </a:r>
                    </a:p>
                  </a:txBody>
                  <a:tcPr marL="8874" marR="8874" marT="88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10,279,107</a:t>
                      </a:r>
                    </a:p>
                  </a:txBody>
                  <a:tcPr marL="8874" marR="8874" marT="88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4,016</a:t>
                      </a:r>
                    </a:p>
                  </a:txBody>
                  <a:tcPr marL="8874" marR="8874" marT="88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9,754,997</a:t>
                      </a:r>
                    </a:p>
                  </a:txBody>
                  <a:tcPr marL="8874" marR="8874" marT="88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49,672</a:t>
                      </a:r>
                    </a:p>
                  </a:txBody>
                  <a:tcPr marL="8874" marR="8874" marT="88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1,884,805</a:t>
                      </a:r>
                    </a:p>
                  </a:txBody>
                  <a:tcPr marL="8874" marR="8874" marT="88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9,291</a:t>
                      </a:r>
                    </a:p>
                  </a:txBody>
                  <a:tcPr marL="8874" marR="8874" marT="88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524,110</a:t>
                      </a:r>
                    </a:p>
                  </a:txBody>
                  <a:tcPr marL="8874" marR="8874" marT="88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0378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Equally male-/female-owned</a:t>
                      </a:r>
                    </a:p>
                  </a:txBody>
                  <a:tcPr marL="79870" marR="8874" marT="88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2,288</a:t>
                      </a:r>
                    </a:p>
                  </a:txBody>
                  <a:tcPr marL="8874" marR="8874" marT="88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1,074,695</a:t>
                      </a:r>
                    </a:p>
                  </a:txBody>
                  <a:tcPr marL="8874" marR="8874" marT="88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719</a:t>
                      </a:r>
                    </a:p>
                  </a:txBody>
                  <a:tcPr marL="8874" marR="8874" marT="88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990,225</a:t>
                      </a:r>
                    </a:p>
                  </a:txBody>
                  <a:tcPr marL="8874" marR="8874" marT="88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7,471</a:t>
                      </a:r>
                    </a:p>
                  </a:txBody>
                  <a:tcPr marL="8874" marR="8874" marT="88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188,325</a:t>
                      </a:r>
                    </a:p>
                  </a:txBody>
                  <a:tcPr marL="8874" marR="8874" marT="88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1,570</a:t>
                      </a:r>
                    </a:p>
                  </a:txBody>
                  <a:tcPr marL="8874" marR="8874" marT="88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84,470</a:t>
                      </a:r>
                    </a:p>
                  </a:txBody>
                  <a:tcPr marL="8874" marR="8874" marT="88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378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9870" marR="8874" marT="88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74" marR="8874" marT="88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74" marR="8874" marT="88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74" marR="8874" marT="88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74" marR="8874" marT="88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74" marR="8874" marT="88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74" marR="8874" marT="88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74" marR="8874" marT="88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74" marR="8874" marT="88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481133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Publicly held and other firms not classifiable by gender, ethnicity, race, and veteran status</a:t>
                      </a:r>
                    </a:p>
                  </a:txBody>
                  <a:tcPr marL="79870" marR="8874" marT="88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1,794</a:t>
                      </a:r>
                    </a:p>
                  </a:txBody>
                  <a:tcPr marL="8874" marR="8874" marT="88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23,629,379</a:t>
                      </a:r>
                    </a:p>
                  </a:txBody>
                  <a:tcPr marL="8874" marR="8874" marT="88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1,520</a:t>
                      </a:r>
                    </a:p>
                  </a:txBody>
                  <a:tcPr marL="8874" marR="8874" marT="88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23,590,905</a:t>
                      </a:r>
                    </a:p>
                  </a:txBody>
                  <a:tcPr marL="8874" marR="8874" marT="88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100,825</a:t>
                      </a:r>
                    </a:p>
                  </a:txBody>
                  <a:tcPr marL="8874" marR="8874" marT="88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3,996,132</a:t>
                      </a:r>
                    </a:p>
                  </a:txBody>
                  <a:tcPr marL="8874" marR="8874" marT="88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</a:t>
                      </a:r>
                    </a:p>
                  </a:txBody>
                  <a:tcPr marL="8874" marR="8874" marT="88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</a:t>
                      </a:r>
                    </a:p>
                  </a:txBody>
                  <a:tcPr marL="8874" marR="8874" marT="88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34830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68362"/>
          </a:xfrm>
        </p:spPr>
        <p:txBody>
          <a:bodyPr/>
          <a:lstStyle/>
          <a:p>
            <a:r>
              <a:rPr lang="en-US" dirty="0" smtClean="0"/>
              <a:t>So… What Else?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7239000" cy="4724346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Drill down to </a:t>
            </a:r>
            <a:r>
              <a:rPr lang="en-US" dirty="0" smtClean="0">
                <a:solidFill>
                  <a:srgbClr val="C00000"/>
                </a:solidFill>
              </a:rPr>
              <a:t>more detailed industries</a:t>
            </a:r>
          </a:p>
          <a:p>
            <a:pPr lvl="1"/>
            <a:r>
              <a:rPr lang="en-US" dirty="0" smtClean="0"/>
              <a:t>Detailed industries within each sector</a:t>
            </a:r>
          </a:p>
          <a:p>
            <a:r>
              <a:rPr lang="en-US" dirty="0"/>
              <a:t>Drill down to </a:t>
            </a:r>
            <a:r>
              <a:rPr lang="en-US" dirty="0">
                <a:solidFill>
                  <a:srgbClr val="C00000"/>
                </a:solidFill>
              </a:rPr>
              <a:t>more detailed </a:t>
            </a:r>
            <a:r>
              <a:rPr lang="en-US" dirty="0" smtClean="0">
                <a:solidFill>
                  <a:srgbClr val="C00000"/>
                </a:solidFill>
              </a:rPr>
              <a:t>geographies</a:t>
            </a:r>
            <a:endParaRPr lang="en-US" dirty="0">
              <a:solidFill>
                <a:srgbClr val="C00000"/>
              </a:solidFill>
            </a:endParaRPr>
          </a:p>
          <a:p>
            <a:pPr lvl="1"/>
            <a:r>
              <a:rPr lang="en-US" dirty="0" smtClean="0"/>
              <a:t>Places within </a:t>
            </a:r>
            <a:r>
              <a:rPr lang="en-US" dirty="0"/>
              <a:t>each C</a:t>
            </a:r>
            <a:r>
              <a:rPr lang="en-US" dirty="0" smtClean="0"/>
              <a:t>ounty</a:t>
            </a:r>
            <a:endParaRPr lang="en-US" dirty="0"/>
          </a:p>
          <a:p>
            <a:r>
              <a:rPr lang="en-US" dirty="0" smtClean="0"/>
              <a:t>Compare to </a:t>
            </a:r>
            <a:r>
              <a:rPr lang="en-US" dirty="0" smtClean="0">
                <a:solidFill>
                  <a:srgbClr val="C00000"/>
                </a:solidFill>
              </a:rPr>
              <a:t>other geographies</a:t>
            </a:r>
          </a:p>
          <a:p>
            <a:pPr lvl="1"/>
            <a:r>
              <a:rPr lang="en-US" dirty="0" smtClean="0"/>
              <a:t>NY and NY counties to other states</a:t>
            </a:r>
          </a:p>
          <a:p>
            <a:r>
              <a:rPr lang="en-US" dirty="0" smtClean="0"/>
              <a:t>View other </a:t>
            </a:r>
            <a:r>
              <a:rPr lang="en-US" dirty="0" smtClean="0">
                <a:solidFill>
                  <a:srgbClr val="C00000"/>
                </a:solidFill>
              </a:rPr>
              <a:t>related data</a:t>
            </a:r>
          </a:p>
          <a:p>
            <a:pPr lvl="1"/>
            <a:r>
              <a:rPr lang="en-US" dirty="0" smtClean="0"/>
              <a:t>ZIP Code and Product lines data</a:t>
            </a:r>
          </a:p>
          <a:p>
            <a:r>
              <a:rPr lang="en-US" dirty="0" smtClean="0"/>
              <a:t>Merge in </a:t>
            </a:r>
            <a:r>
              <a:rPr lang="en-US" dirty="0" smtClean="0">
                <a:solidFill>
                  <a:srgbClr val="C00000"/>
                </a:solidFill>
              </a:rPr>
              <a:t>demographic data</a:t>
            </a:r>
          </a:p>
          <a:p>
            <a:pPr lvl="1"/>
            <a:r>
              <a:rPr lang="en-US" dirty="0" smtClean="0"/>
              <a:t>Per capita calculations</a:t>
            </a:r>
          </a:p>
          <a:p>
            <a:r>
              <a:rPr lang="en-US" dirty="0" smtClean="0"/>
              <a:t>Merge in data from </a:t>
            </a:r>
            <a:r>
              <a:rPr lang="en-US" dirty="0" smtClean="0">
                <a:solidFill>
                  <a:srgbClr val="C00000"/>
                </a:solidFill>
              </a:rPr>
              <a:t>other sources</a:t>
            </a:r>
          </a:p>
          <a:p>
            <a:pPr lvl="1"/>
            <a:r>
              <a:rPr lang="en-US" dirty="0" smtClean="0"/>
              <a:t>Census and non-Census</a:t>
            </a:r>
            <a:endParaRPr lang="en-US" dirty="0"/>
          </a:p>
        </p:txBody>
      </p:sp>
      <p:pic>
        <p:nvPicPr>
          <p:cNvPr id="10242" name="Picture 2" descr="C:\Users\hait0001\AppData\Local\Microsoft\Windows\Temporary Internet Files\Content.IE5\U88GC3PQ\MC90031242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910" y="2590692"/>
            <a:ext cx="2765490" cy="1981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154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Census Economic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504286" cy="4525963"/>
          </a:xfrm>
        </p:spPr>
        <p:txBody>
          <a:bodyPr/>
          <a:lstStyle/>
          <a:p>
            <a:r>
              <a:rPr lang="en-US" dirty="0" smtClean="0"/>
              <a:t>Monthly and Quarterly Data</a:t>
            </a:r>
          </a:p>
          <a:p>
            <a:pPr lvl="1"/>
            <a:r>
              <a:rPr lang="en-US" dirty="0" smtClean="0"/>
              <a:t>Leading Economic Indicators, like </a:t>
            </a:r>
            <a:r>
              <a:rPr lang="en-US" i="1" dirty="0" smtClean="0">
                <a:solidFill>
                  <a:srgbClr val="C00000"/>
                </a:solidFill>
              </a:rPr>
              <a:t>Monthly Retail Sales</a:t>
            </a:r>
          </a:p>
          <a:p>
            <a:r>
              <a:rPr lang="en-US" dirty="0" smtClean="0"/>
              <a:t>Annual Data</a:t>
            </a:r>
          </a:p>
          <a:p>
            <a:pPr lvl="1"/>
            <a:r>
              <a:rPr lang="en-US" i="1" dirty="0" smtClean="0">
                <a:solidFill>
                  <a:srgbClr val="C00000"/>
                </a:solidFill>
              </a:rPr>
              <a:t>Annual Survey of Manufactures</a:t>
            </a:r>
          </a:p>
          <a:p>
            <a:r>
              <a:rPr lang="en-US" dirty="0" smtClean="0"/>
              <a:t>The </a:t>
            </a:r>
            <a:r>
              <a:rPr lang="en-US" i="1" dirty="0" smtClean="0">
                <a:solidFill>
                  <a:srgbClr val="C00000"/>
                </a:solidFill>
              </a:rPr>
              <a:t>Economic Census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C00000"/>
                </a:solidFill>
              </a:rPr>
              <a:t>Related Programs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209800"/>
            <a:ext cx="2865960" cy="2066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91001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 wealth of data available from Census Bureau </a:t>
            </a:r>
            <a:r>
              <a:rPr lang="en-US" dirty="0" smtClean="0">
                <a:solidFill>
                  <a:srgbClr val="C00000"/>
                </a:solidFill>
              </a:rPr>
              <a:t>Economic Programs</a:t>
            </a:r>
            <a:endParaRPr lang="en-US" dirty="0" smtClean="0"/>
          </a:p>
          <a:p>
            <a:r>
              <a:rPr lang="en-US" dirty="0" smtClean="0">
                <a:solidFill>
                  <a:srgbClr val="C00000"/>
                </a:solidFill>
              </a:rPr>
              <a:t>AFF</a:t>
            </a:r>
            <a:r>
              <a:rPr lang="en-US" dirty="0" smtClean="0"/>
              <a:t> is a powerful data extraction tool, but </a:t>
            </a:r>
            <a:r>
              <a:rPr lang="en-US" dirty="0" smtClean="0">
                <a:solidFill>
                  <a:srgbClr val="C00000"/>
                </a:solidFill>
              </a:rPr>
              <a:t>manipulating the data </a:t>
            </a:r>
            <a:r>
              <a:rPr lang="en-US" dirty="0" smtClean="0"/>
              <a:t>(in Excel and other tools) can help identify interesting stories in the data</a:t>
            </a:r>
          </a:p>
          <a:p>
            <a:r>
              <a:rPr lang="en-US" dirty="0"/>
              <a:t>Using these data can help </a:t>
            </a:r>
            <a:r>
              <a:rPr lang="en-US" dirty="0">
                <a:solidFill>
                  <a:srgbClr val="C00000"/>
                </a:solidFill>
              </a:rPr>
              <a:t>spur economic development</a:t>
            </a:r>
            <a:r>
              <a:rPr lang="en-US" dirty="0"/>
              <a:t> by helping us </a:t>
            </a:r>
            <a:r>
              <a:rPr lang="en-US" dirty="0">
                <a:solidFill>
                  <a:srgbClr val="C00000"/>
                </a:solidFill>
              </a:rPr>
              <a:t>understand</a:t>
            </a:r>
            <a:r>
              <a:rPr lang="en-US" dirty="0"/>
              <a:t> the local </a:t>
            </a:r>
            <a:r>
              <a:rPr lang="en-US" dirty="0" smtClean="0"/>
              <a:t>economy</a:t>
            </a:r>
            <a:endParaRPr lang="en-US" sz="28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5724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38600"/>
            <a:ext cx="8229600" cy="1143000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3074" name="Picture 2" descr="C:\Users\hait0001\AppData\Local\Microsoft\Windows\Temporary Internet Files\Content.IE5\NI33GP6X\MC900441428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428" y="609600"/>
            <a:ext cx="3581171" cy="3581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52891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0"/>
            <a:ext cx="8229600" cy="33067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Andy </a:t>
            </a:r>
            <a:r>
              <a:rPr lang="en-US" sz="3200" dirty="0" err="1" smtClean="0"/>
              <a:t>Hait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b="0" dirty="0" smtClean="0">
                <a:hlinkClick r:id="rId2"/>
              </a:rPr>
              <a:t>andrew.w.hait@census.gov</a:t>
            </a:r>
            <a:r>
              <a:rPr lang="en-US" sz="3200" b="0" dirty="0" smtClean="0"/>
              <a:t/>
            </a:r>
            <a:br>
              <a:rPr lang="en-US" sz="3200" b="0" dirty="0" smtClean="0"/>
            </a:br>
            <a:r>
              <a:rPr lang="en-US" sz="3200" b="0" dirty="0" smtClean="0"/>
              <a:t/>
            </a:r>
            <a:br>
              <a:rPr lang="en-US" sz="3200" b="0" dirty="0" smtClean="0"/>
            </a:br>
            <a:r>
              <a:rPr lang="en-US" sz="3200" b="0" dirty="0" smtClean="0"/>
              <a:t>(301)763-6747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6031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Economic Census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409008" cy="4191001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NAICS</a:t>
            </a:r>
            <a:r>
              <a:rPr lang="en-US" dirty="0" smtClean="0"/>
              <a:t> </a:t>
            </a:r>
            <a:r>
              <a:rPr lang="en-US" sz="2400" dirty="0" smtClean="0"/>
              <a:t>(North American Industry Classification System)</a:t>
            </a:r>
          </a:p>
          <a:p>
            <a:pPr lvl="1"/>
            <a:r>
              <a:rPr lang="en-US" dirty="0" smtClean="0"/>
              <a:t>Our primary data dimension</a:t>
            </a:r>
            <a:endParaRPr lang="en-US" i="1" dirty="0" smtClean="0">
              <a:solidFill>
                <a:srgbClr val="C00000"/>
              </a:solidFill>
            </a:endParaRPr>
          </a:p>
          <a:p>
            <a:r>
              <a:rPr lang="en-US" dirty="0" smtClean="0">
                <a:solidFill>
                  <a:srgbClr val="C00000"/>
                </a:solidFill>
              </a:rPr>
              <a:t>Establishments</a:t>
            </a:r>
            <a:r>
              <a:rPr lang="en-US" dirty="0" smtClean="0"/>
              <a:t> </a:t>
            </a:r>
            <a:r>
              <a:rPr lang="en-US" sz="2400" dirty="0" smtClean="0"/>
              <a:t>(vs. Companies, Firms, etc.) </a:t>
            </a:r>
          </a:p>
          <a:p>
            <a:pPr lvl="1"/>
            <a:r>
              <a:rPr lang="en-US" dirty="0" smtClean="0">
                <a:solidFill>
                  <a:srgbClr val="1C5696"/>
                </a:solidFill>
              </a:rPr>
              <a:t>Our collection/tabulation level</a:t>
            </a:r>
          </a:p>
          <a:p>
            <a:r>
              <a:rPr lang="en-US" dirty="0" smtClean="0"/>
              <a:t>U.S</a:t>
            </a:r>
            <a:r>
              <a:rPr lang="en-US" dirty="0" smtClean="0"/>
              <a:t>. Code </a:t>
            </a:r>
            <a:r>
              <a:rPr lang="en-US" dirty="0" smtClean="0">
                <a:solidFill>
                  <a:srgbClr val="C00000"/>
                </a:solidFill>
              </a:rPr>
              <a:t>Title 13 and 26</a:t>
            </a:r>
          </a:p>
          <a:p>
            <a:pPr lvl="1"/>
            <a:r>
              <a:rPr lang="en-US" dirty="0" smtClean="0"/>
              <a:t>Protects business privacy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114" y="3429000"/>
            <a:ext cx="1578685" cy="1698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039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Our Scenario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Interested in creating a comprehensive profile of the New York State economy to help promote economic development.</a:t>
            </a:r>
          </a:p>
          <a:p>
            <a:pPr lvl="1"/>
            <a:r>
              <a:rPr lang="en-US" sz="2400" dirty="0" smtClean="0"/>
              <a:t>Latest data for </a:t>
            </a:r>
            <a:r>
              <a:rPr lang="en-US" sz="2400" dirty="0" smtClean="0">
                <a:solidFill>
                  <a:srgbClr val="C00000"/>
                </a:solidFill>
              </a:rPr>
              <a:t>employer businesses (CBP)</a:t>
            </a:r>
          </a:p>
          <a:p>
            <a:pPr lvl="1"/>
            <a:r>
              <a:rPr lang="en-US" sz="2400" dirty="0" smtClean="0"/>
              <a:t>Impact/importance of </a:t>
            </a:r>
            <a:r>
              <a:rPr lang="en-US" sz="2400" dirty="0" err="1" smtClean="0">
                <a:solidFill>
                  <a:srgbClr val="C00000"/>
                </a:solidFill>
              </a:rPr>
              <a:t>nonemployer</a:t>
            </a:r>
            <a:r>
              <a:rPr lang="en-US" sz="2400" dirty="0" smtClean="0">
                <a:solidFill>
                  <a:srgbClr val="C00000"/>
                </a:solidFill>
              </a:rPr>
              <a:t> businesses </a:t>
            </a:r>
            <a:r>
              <a:rPr lang="en-US" sz="2400" dirty="0" smtClean="0">
                <a:solidFill>
                  <a:srgbClr val="C00000"/>
                </a:solidFill>
              </a:rPr>
              <a:t>(NS)</a:t>
            </a:r>
          </a:p>
          <a:p>
            <a:pPr lvl="1"/>
            <a:r>
              <a:rPr lang="en-US" sz="2400" dirty="0" smtClean="0"/>
              <a:t>Latest detailed </a:t>
            </a:r>
            <a:r>
              <a:rPr lang="en-US" sz="2400" dirty="0" smtClean="0">
                <a:solidFill>
                  <a:srgbClr val="C00000"/>
                </a:solidFill>
              </a:rPr>
              <a:t>revenue data (EC)</a:t>
            </a:r>
            <a:endParaRPr lang="en-US" sz="2400" dirty="0" smtClean="0"/>
          </a:p>
          <a:p>
            <a:pPr lvl="1"/>
            <a:r>
              <a:rPr lang="en-US" sz="2400" dirty="0"/>
              <a:t>Impact/importance of </a:t>
            </a:r>
            <a:r>
              <a:rPr lang="en-US" sz="2400" dirty="0" smtClean="0">
                <a:solidFill>
                  <a:srgbClr val="C00000"/>
                </a:solidFill>
              </a:rPr>
              <a:t>minority- and women-owned businesses (SBO)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00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n-US" dirty="0"/>
              <a:t>American </a:t>
            </a:r>
            <a:r>
              <a:rPr lang="en-US" dirty="0" err="1"/>
              <a:t>FactFinder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757" y="1447800"/>
            <a:ext cx="8458200" cy="36457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93558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Finding the latest data available for New York businesses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28194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2 steps using the </a:t>
            </a:r>
            <a:r>
              <a:rPr lang="en-US" dirty="0" smtClean="0">
                <a:solidFill>
                  <a:srgbClr val="C00000"/>
                </a:solidFill>
              </a:rPr>
              <a:t>Advanced Search</a:t>
            </a:r>
          </a:p>
          <a:p>
            <a:pPr lvl="1"/>
            <a:r>
              <a:rPr lang="en-US" dirty="0" smtClean="0"/>
              <a:t>Select the  </a:t>
            </a:r>
            <a:r>
              <a:rPr lang="en-US" dirty="0" smtClean="0">
                <a:solidFill>
                  <a:srgbClr val="C00000"/>
                </a:solidFill>
              </a:rPr>
              <a:t>Geography</a:t>
            </a:r>
            <a:endParaRPr lang="en-US" sz="2000" dirty="0" smtClean="0">
              <a:solidFill>
                <a:srgbClr val="C00000"/>
              </a:solidFill>
            </a:endParaRPr>
          </a:p>
          <a:p>
            <a:pPr lvl="1"/>
            <a:r>
              <a:rPr lang="en-US" dirty="0" smtClean="0"/>
              <a:t>Select the </a:t>
            </a:r>
            <a:r>
              <a:rPr lang="en-US" dirty="0" smtClean="0">
                <a:solidFill>
                  <a:srgbClr val="C00000"/>
                </a:solidFill>
              </a:rPr>
              <a:t>Industries</a:t>
            </a:r>
            <a:endParaRPr lang="en-US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524000"/>
            <a:ext cx="2114550" cy="181073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273832"/>
            <a:ext cx="3505200" cy="1904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038600"/>
            <a:ext cx="5141913" cy="19676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72671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Employer Businesses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56388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Covered by most Census Bureau economic programs (and most other sources)</a:t>
            </a:r>
          </a:p>
          <a:p>
            <a:r>
              <a:rPr lang="en-US" dirty="0" smtClean="0"/>
              <a:t>Make up only </a:t>
            </a:r>
            <a:r>
              <a:rPr lang="en-US" dirty="0" smtClean="0">
                <a:solidFill>
                  <a:srgbClr val="C00000"/>
                </a:solidFill>
              </a:rPr>
              <a:t>25%</a:t>
            </a:r>
            <a:r>
              <a:rPr lang="en-US" dirty="0" smtClean="0"/>
              <a:t> of all US businesses but over </a:t>
            </a:r>
            <a:r>
              <a:rPr lang="en-US" dirty="0" smtClean="0">
                <a:solidFill>
                  <a:srgbClr val="C00000"/>
                </a:solidFill>
              </a:rPr>
              <a:t>96% </a:t>
            </a:r>
            <a:r>
              <a:rPr lang="en-US" dirty="0" smtClean="0"/>
              <a:t>of GDP</a:t>
            </a:r>
          </a:p>
          <a:p>
            <a:r>
              <a:rPr lang="en-US" dirty="0" smtClean="0"/>
              <a:t>The primary engine that drives the US economy</a:t>
            </a:r>
            <a:endParaRPr lang="en-US" dirty="0"/>
          </a:p>
        </p:txBody>
      </p:sp>
      <p:pic>
        <p:nvPicPr>
          <p:cNvPr id="1026" name="Picture 2" descr="C:\Users\hait0001\AppData\Local\Microsoft\Windows\Temporary Internet Files\Content.IE5\MPN22A6J\MP900422111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057400"/>
            <a:ext cx="2490639" cy="2148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54922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The Results</a:t>
            </a:r>
            <a:endParaRPr lang="en-US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800"/>
            <a:ext cx="8743950" cy="45573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40140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ub_x002d_Category xmlns="230048a9-c864-4937-82a4-f4b1b775e8b6">Oregon</Sub_x002d_Category>
    <Category xmlns="230048a9-c864-4937-82a4-f4b1b775e8b6">Presentations</Category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E69F9E5DD25E54C988BA6F7A0715F42" ma:contentTypeVersion="2" ma:contentTypeDescription="Create a new document." ma:contentTypeScope="" ma:versionID="e1ad0c8e12b026fceb437afb380ea121">
  <xsd:schema xmlns:xsd="http://www.w3.org/2001/XMLSchema" xmlns:xs="http://www.w3.org/2001/XMLSchema" xmlns:p="http://schemas.microsoft.com/office/2006/metadata/properties" xmlns:ns2="230048a9-c864-4937-82a4-f4b1b775e8b6" targetNamespace="http://schemas.microsoft.com/office/2006/metadata/properties" ma:root="true" ma:fieldsID="13cbe8874f608585da61620fd0770976" ns2:_="">
    <xsd:import namespace="230048a9-c864-4937-82a4-f4b1b775e8b6"/>
    <xsd:element name="properties">
      <xsd:complexType>
        <xsd:sequence>
          <xsd:element name="documentManagement">
            <xsd:complexType>
              <xsd:all>
                <xsd:element ref="ns2:Category"/>
                <xsd:element ref="ns2:Sub_x002d_Categor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048a9-c864-4937-82a4-f4b1b775e8b6" elementFormDefault="qualified">
    <xsd:import namespace="http://schemas.microsoft.com/office/2006/documentManagement/types"/>
    <xsd:import namespace="http://schemas.microsoft.com/office/infopath/2007/PartnerControls"/>
    <xsd:element name="Category" ma:index="8" ma:displayName="Category" ma:format="RadioButtons" ma:internalName="Category">
      <xsd:simpleType>
        <xsd:restriction base="dms:Choice">
          <xsd:enumeration value="Calendar"/>
          <xsd:enumeration value="Presentations"/>
          <xsd:enumeration value="Meetings"/>
        </xsd:restriction>
      </xsd:simpleType>
    </xsd:element>
    <xsd:element name="Sub_x002d_Category" ma:index="9" nillable="true" ma:displayName="Sub-Category" ma:format="Dropdown" ma:internalName="Sub_x002d_Category">
      <xsd:simpleType>
        <xsd:restriction base="dms:Choice">
          <xsd:enumeration value="Associations"/>
          <xsd:enumeration value="Arizona"/>
          <xsd:enumeration value="California"/>
          <xsd:enumeration value="Colorado"/>
          <xsd:enumeration value="Georgia"/>
          <xsd:enumeration value="Kentucky"/>
          <xsd:enumeration value="Maryland"/>
          <xsd:enumeration value="Montana"/>
          <xsd:enumeration value="New Jersey"/>
          <xsd:enumeration value="New Mexico"/>
          <xsd:enumeration value="New York"/>
          <xsd:enumeration value="Ohio"/>
          <xsd:enumeration value="Oregon"/>
          <xsd:enumeration value="Pennsylvania"/>
          <xsd:enumeration value="Texas"/>
          <xsd:enumeration value="Washington"/>
          <xsd:enumeration value="West Virginia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7A9CDD4-EC55-4D4E-8A94-CD50FCB014B5}">
  <ds:schemaRefs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purl.org/dc/elements/1.1/"/>
    <ds:schemaRef ds:uri="http://purl.org/dc/dcmitype/"/>
    <ds:schemaRef ds:uri="230048a9-c864-4937-82a4-f4b1b775e8b6"/>
    <ds:schemaRef ds:uri="http://schemas.microsoft.com/office/2006/documentManagement/types"/>
    <ds:schemaRef ds:uri="http://schemas.openxmlformats.org/package/2006/metadata/core-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34069F43-0BFA-4083-9C55-6EE0638AC82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A288E1C-F07E-41AF-973C-389480BA74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30048a9-c864-4937-82a4-f4b1b775e8b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1661</TotalTime>
  <Words>4663</Words>
  <Application>Microsoft Office PowerPoint</Application>
  <PresentationFormat>On-screen Show (4:3)</PresentationFormat>
  <Paragraphs>2735</Paragraphs>
  <Slides>32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Using Census Bureau Data to Promote Economic Development</vt:lpstr>
      <vt:lpstr>Outline</vt:lpstr>
      <vt:lpstr>Census Economic Data</vt:lpstr>
      <vt:lpstr>Key Economic Census Terms</vt:lpstr>
      <vt:lpstr>Our Scenario</vt:lpstr>
      <vt:lpstr>American FactFinder</vt:lpstr>
      <vt:lpstr>Finding the latest data available for New York businesses</vt:lpstr>
      <vt:lpstr>Employer Businesses</vt:lpstr>
      <vt:lpstr>The Results</vt:lpstr>
      <vt:lpstr>PowerPoint Presentation</vt:lpstr>
      <vt:lpstr>PowerPoint Presentation</vt:lpstr>
      <vt:lpstr>PowerPoint Presentation</vt:lpstr>
      <vt:lpstr>PowerPoint Presentation</vt:lpstr>
      <vt:lpstr>Nonemployer Businesses</vt:lpstr>
      <vt:lpstr>The Results</vt:lpstr>
      <vt:lpstr>PowerPoint Presentation</vt:lpstr>
      <vt:lpstr>PowerPoint Presentation</vt:lpstr>
      <vt:lpstr>PowerPoint Presentation</vt:lpstr>
      <vt:lpstr>What about Revenue data?</vt:lpstr>
      <vt:lpstr>PowerPoint Presentation</vt:lpstr>
      <vt:lpstr>PowerPoint Presentation</vt:lpstr>
      <vt:lpstr>What about Places?</vt:lpstr>
      <vt:lpstr>New Places</vt:lpstr>
      <vt:lpstr>Place Changes</vt:lpstr>
      <vt:lpstr>Minority-, Women-, and Veteran-Owned Businesses</vt:lpstr>
      <vt:lpstr>The Results</vt:lpstr>
      <vt:lpstr>PowerPoint Presentation</vt:lpstr>
      <vt:lpstr>PowerPoint Presentation</vt:lpstr>
      <vt:lpstr>So… What Else?</vt:lpstr>
      <vt:lpstr>Summary</vt:lpstr>
      <vt:lpstr>Questions?</vt:lpstr>
      <vt:lpstr>Andy Hait  andrew.w.hait@census.gov  (301)763-6747</vt:lpstr>
    </vt:vector>
  </TitlesOfParts>
  <Company>U.S. Department of Commerce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 SDC mtg 09/15/2014 - Econ Development</dc:title>
  <dc:creator>johns225</dc:creator>
  <cp:lastModifiedBy>Andrew W Hait</cp:lastModifiedBy>
  <cp:revision>71</cp:revision>
  <dcterms:created xsi:type="dcterms:W3CDTF">2014-02-21T16:42:22Z</dcterms:created>
  <dcterms:modified xsi:type="dcterms:W3CDTF">2015-05-06T14:40:38Z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0x0101008E69F9E5DD25E54C988BA6F7A0715F42</vt:lpwstr>
  </property>
</Properties>
</file>